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Lst>
  <p:notesMasterIdLst>
    <p:notesMasterId r:id="rId24"/>
  </p:notesMasterIdLst>
  <p:sldIdLst>
    <p:sldId id="256" r:id="rId2"/>
    <p:sldId id="275" r:id="rId3"/>
    <p:sldId id="257" r:id="rId4"/>
    <p:sldId id="258" r:id="rId5"/>
    <p:sldId id="259" r:id="rId6"/>
    <p:sldId id="271" r:id="rId7"/>
    <p:sldId id="260" r:id="rId8"/>
    <p:sldId id="261" r:id="rId9"/>
    <p:sldId id="262" r:id="rId10"/>
    <p:sldId id="263" r:id="rId11"/>
    <p:sldId id="264" r:id="rId12"/>
    <p:sldId id="265" r:id="rId13"/>
    <p:sldId id="272" r:id="rId14"/>
    <p:sldId id="266" r:id="rId15"/>
    <p:sldId id="273" r:id="rId16"/>
    <p:sldId id="267" r:id="rId17"/>
    <p:sldId id="268" r:id="rId18"/>
    <p:sldId id="269" r:id="rId19"/>
    <p:sldId id="274" r:id="rId20"/>
    <p:sldId id="270" r:id="rId21"/>
    <p:sldId id="276" r:id="rId22"/>
    <p:sldId id="277" r:id="rId23"/>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30649" autoAdjust="0"/>
    <p:restoredTop sz="94660"/>
  </p:normalViewPr>
  <p:slideViewPr>
    <p:cSldViewPr snapToGrid="0">
      <p:cViewPr varScale="1">
        <p:scale>
          <a:sx n="89" d="100"/>
          <a:sy n="89" d="100"/>
        </p:scale>
        <p:origin x="102" y="408"/>
      </p:cViewPr>
      <p:guideLst/>
    </p:cSldViewPr>
  </p:slideViewPr>
  <p:notesTextViewPr>
    <p:cViewPr>
      <p:scale>
        <a:sx n="1" d="1"/>
        <a:sy n="1" d="1"/>
      </p:scale>
      <p:origin x="0" y="0"/>
    </p:cViewPr>
  </p:notesTextViewPr>
  <p:sorterViewPr>
    <p:cViewPr>
      <p:scale>
        <a:sx n="100" d="100"/>
        <a:sy n="100" d="100"/>
      </p:scale>
      <p:origin x="0" y="-81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16301131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rtl="0">
              <a:buNone/>
            </a:pPr>
            <a:r>
              <a:rPr lang="en"/>
              <a:t>
</a:t>
            </a:r>
          </a:p>
        </p:txBody>
      </p:sp>
      <p:sp>
        <p:nvSpPr>
          <p:cNvPr id="113" name="Shape 11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buSzPct val="25000"/>
              <a:buNone/>
            </a:pPr>
            <a:r>
              <a:rPr lang="en"/>
              <a:t> </a:t>
            </a:r>
          </a:p>
        </p:txBody>
      </p:sp>
    </p:spTree>
    <p:extLst>
      <p:ext uri="{BB962C8B-B14F-4D97-AF65-F5344CB8AC3E}">
        <p14:creationId xmlns:p14="http://schemas.microsoft.com/office/powerpoint/2010/main" val="1968085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761537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532166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742277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565050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594059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849121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826303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00181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181431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796657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309082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270468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640667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891810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28"/>
        <p:cNvGrpSpPr/>
        <p:nvPr/>
      </p:nvGrpSpPr>
      <p:grpSpPr>
        <a:xfrm>
          <a:off x="0" y="0"/>
          <a:ext cx="0" cy="0"/>
          <a:chOff x="0" y="0"/>
          <a:chExt cx="0" cy="0"/>
        </a:xfrm>
      </p:grpSpPr>
      <p:sp>
        <p:nvSpPr>
          <p:cNvPr id="29" name="Shape 29"/>
          <p:cNvSpPr txBox="1">
            <a:spLocks noGrp="1"/>
          </p:cNvSpPr>
          <p:nvPr>
            <p:ph type="ctrTitle"/>
          </p:nvPr>
        </p:nvSpPr>
        <p:spPr>
          <a:xfrm>
            <a:off x="685800" y="2130425"/>
            <a:ext cx="7772400" cy="1470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30" name="Shape 30"/>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ctr" rtl="0">
              <a:spcBef>
                <a:spcPts val="560"/>
              </a:spcBef>
              <a:buClr>
                <a:srgbClr val="888888"/>
              </a:buClr>
              <a:buFont typeface="Calibri"/>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buClr>
                <a:srgbClr val="888888"/>
              </a:buClr>
              <a:buFont typeface="Calibri"/>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x" type="picTx">
  <p:cSld name="PICTURE_WITH_CAPTION_TEX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1792288" y="4800600"/>
            <a:ext cx="5486399" cy="566699"/>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86" name="Shape 86"/>
          <p:cNvSpPr>
            <a:spLocks noGrp="1"/>
          </p:cNvSpPr>
          <p:nvPr>
            <p:ph type="pic" idx="2"/>
          </p:nvPr>
        </p:nvSpPr>
        <p:spPr>
          <a:xfrm>
            <a:off x="1792288" y="612775"/>
            <a:ext cx="5486399" cy="4114800"/>
          </a:xfrm>
          <a:prstGeom prst="rect">
            <a:avLst/>
          </a:prstGeom>
          <a:noFill/>
          <a:ln>
            <a:noFill/>
          </a:ln>
        </p:spPr>
        <p:txBody>
          <a:bodyPr lIns="91425" tIns="91425" rIns="91425" bIns="91425" anchor="ctr" anchorCtr="0"/>
          <a:lstStyle>
            <a:lvl1pPr marL="0" marR="0" indent="0" algn="l" rtl="0">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l" rtl="0">
              <a:buClr>
                <a:schemeClr val="dk1"/>
              </a:buClr>
              <a:buFont typeface="Calibri"/>
              <a:buNone/>
              <a:defRPr sz="2800" b="0" i="0" u="none" strike="noStrike" cap="none" baseline="0">
                <a:solidFill>
                  <a:schemeClr val="dk1"/>
                </a:solidFill>
                <a:latin typeface="Calibri"/>
                <a:ea typeface="Calibri"/>
                <a:cs typeface="Calibri"/>
                <a:sym typeface="Calibri"/>
              </a:defRPr>
            </a:lvl2pPr>
            <a:lvl3pPr marL="914400" marR="0" indent="0" algn="l" rtl="0">
              <a:buClr>
                <a:schemeClr val="dk1"/>
              </a:buClr>
              <a:buFont typeface="Calibri"/>
              <a:buNone/>
              <a:defRPr sz="2400" b="0" i="0" u="none" strike="noStrike" cap="none" baseline="0">
                <a:solidFill>
                  <a:schemeClr val="dk1"/>
                </a:solidFill>
                <a:latin typeface="Calibri"/>
                <a:ea typeface="Calibri"/>
                <a:cs typeface="Calibri"/>
                <a:sym typeface="Calibri"/>
              </a:defRPr>
            </a:lvl3pPr>
            <a:lvl4pPr marL="13716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4pPr>
            <a:lvl5pPr marL="18288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5pPr>
            <a:lvl6pPr marL="22860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6pPr>
            <a:lvl7pPr marL="27432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7pPr>
            <a:lvl8pPr marL="32004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8pPr>
            <a:lvl9pPr marL="36576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9pPr>
          </a:lstStyle>
          <a:p>
            <a:endParaRPr/>
          </a:p>
        </p:txBody>
      </p:sp>
      <p:sp>
        <p:nvSpPr>
          <p:cNvPr id="87" name="Shape 87"/>
          <p:cNvSpPr txBox="1">
            <a:spLocks noGrp="1"/>
          </p:cNvSpPr>
          <p:nvPr>
            <p:ph type="body" idx="1"/>
          </p:nvPr>
        </p:nvSpPr>
        <p:spPr>
          <a:xfrm>
            <a:off x="1792288" y="5367337"/>
            <a:ext cx="5486399" cy="804899"/>
          </a:xfrm>
          <a:prstGeom prst="rect">
            <a:avLst/>
          </a:prstGeom>
          <a:noFill/>
          <a:ln>
            <a:noFill/>
          </a:ln>
        </p:spPr>
        <p:txBody>
          <a:bodyPr lIns="91425" tIns="91425" rIns="91425" bIns="91425" anchor="t" anchorCtr="0"/>
          <a:lstStyle>
            <a:lvl1pPr marL="0" indent="0" rtl="0">
              <a:buFont typeface="Calibri"/>
              <a:buNone/>
              <a:defRPr sz="1400"/>
            </a:lvl1pPr>
            <a:lvl2pPr marL="457200" indent="0" rtl="0">
              <a:buFont typeface="Calibri"/>
              <a:buNone/>
              <a:defRPr sz="1200"/>
            </a:lvl2pPr>
            <a:lvl3pPr marL="914400" indent="0" rtl="0">
              <a:buFont typeface="Calibri"/>
              <a:buNone/>
              <a:defRPr sz="1000"/>
            </a:lvl3pPr>
            <a:lvl4pPr marL="1371600" indent="0" rtl="0">
              <a:buFont typeface="Calibri"/>
              <a:buNone/>
              <a:defRPr sz="900"/>
            </a:lvl4pPr>
            <a:lvl5pPr marL="1828800" indent="0" rtl="0">
              <a:buFont typeface="Calibri"/>
              <a:buNone/>
              <a:defRPr sz="900"/>
            </a:lvl5pPr>
            <a:lvl6pPr marL="2286000" indent="0" rtl="0">
              <a:buFont typeface="Calibri"/>
              <a:buNone/>
              <a:defRPr sz="900"/>
            </a:lvl6pPr>
            <a:lvl7pPr marL="2743200" indent="0" rtl="0">
              <a:buFont typeface="Calibri"/>
              <a:buNone/>
              <a:defRPr sz="900"/>
            </a:lvl7pPr>
            <a:lvl8pPr marL="3200400" indent="0" rtl="0">
              <a:buFont typeface="Calibri"/>
              <a:buNone/>
              <a:defRPr sz="900"/>
            </a:lvl8pPr>
            <a:lvl9pPr marL="3657600" indent="0" rtl="0">
              <a:buFont typeface="Calibri"/>
              <a:buNone/>
              <a:defRPr sz="900"/>
            </a:lvl9pPr>
          </a:lstStyle>
          <a:p>
            <a:endParaRPr/>
          </a:p>
        </p:txBody>
      </p:sp>
      <p:sp>
        <p:nvSpPr>
          <p:cNvPr id="88" name="Shape 88"/>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9" name="Shape 89"/>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Tx" type="vertTx">
  <p:cSld name="VERTICAL_TEX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93" name="Shape 93"/>
          <p:cNvSpPr txBox="1">
            <a:spLocks noGrp="1"/>
          </p:cNvSpPr>
          <p:nvPr>
            <p:ph type="body" idx="1"/>
          </p:nvPr>
        </p:nvSpPr>
        <p:spPr>
          <a:xfrm rot="5400000">
            <a:off x="2308949" y="-251550"/>
            <a:ext cx="4526100" cy="8229600"/>
          </a:xfrm>
          <a:prstGeom prst="rect">
            <a:avLst/>
          </a:prstGeom>
          <a:noFill/>
          <a:ln>
            <a:noFill/>
          </a:ln>
        </p:spPr>
        <p:txBody>
          <a:bodyPr lIns="91425" tIns="91425" rIns="91425" bIns="91425" anchor="t" anchorCtr="0"/>
          <a:lstStyle>
            <a:lvl1pPr marL="342900" indent="-22225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7780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136525"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524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524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94" name="Shape 94"/>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5" name="Shape 95"/>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6" name="Shape 96"/>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TitleAndTx" type="vertTitleAndTx">
  <p:cSld name="VERTICAL_TITLE_AND_VERTICAL_TEXT">
    <p:spTree>
      <p:nvGrpSpPr>
        <p:cNvPr id="1" name="Shape 97"/>
        <p:cNvGrpSpPr/>
        <p:nvPr/>
      </p:nvGrpSpPr>
      <p:grpSpPr>
        <a:xfrm>
          <a:off x="0" y="0"/>
          <a:ext cx="0" cy="0"/>
          <a:chOff x="0" y="0"/>
          <a:chExt cx="0" cy="0"/>
        </a:xfrm>
      </p:grpSpPr>
      <p:sp>
        <p:nvSpPr>
          <p:cNvPr id="98" name="Shape 98"/>
          <p:cNvSpPr txBox="1">
            <a:spLocks noGrp="1"/>
          </p:cNvSpPr>
          <p:nvPr>
            <p:ph type="title"/>
          </p:nvPr>
        </p:nvSpPr>
        <p:spPr>
          <a:xfrm rot="5400000">
            <a:off x="4732349" y="2171687"/>
            <a:ext cx="5851500" cy="20574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99" name="Shape 99"/>
          <p:cNvSpPr txBox="1">
            <a:spLocks noGrp="1"/>
          </p:cNvSpPr>
          <p:nvPr>
            <p:ph type="body" idx="1"/>
          </p:nvPr>
        </p:nvSpPr>
        <p:spPr>
          <a:xfrm rot="5400000">
            <a:off x="541350" y="190488"/>
            <a:ext cx="5851500" cy="6019799"/>
          </a:xfrm>
          <a:prstGeom prst="rect">
            <a:avLst/>
          </a:prstGeom>
          <a:noFill/>
          <a:ln>
            <a:noFill/>
          </a:ln>
        </p:spPr>
        <p:txBody>
          <a:bodyPr lIns="91425" tIns="91425" rIns="91425" bIns="91425" anchor="t" anchorCtr="0"/>
          <a:lstStyle>
            <a:lvl1pPr marL="342900" indent="-22225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7780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136525"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524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524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100" name="Shape 100"/>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101" name="Shape 101"/>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102" name="Shape 102"/>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bj" type="obj">
  <p:cSld name="OBJEC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4637"/>
            <a:ext cx="8229600" cy="1143000"/>
          </a:xfrm>
          <a:prstGeom prst="rect">
            <a:avLst/>
          </a:prstGeom>
          <a:noFill/>
          <a:ln>
            <a:solidFill>
              <a:schemeClr val="accent1"/>
            </a:solid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dirty="0"/>
          </a:p>
        </p:txBody>
      </p:sp>
      <p:sp>
        <p:nvSpPr>
          <p:cNvPr id="36" name="Shape 36"/>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indent="-22225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7780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136525"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524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524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de">
  <p:cSld name="Code">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0" indent="0" rtl="0">
              <a:buFont typeface="Consolas"/>
              <a:buNone/>
              <a:defRPr b="1">
                <a:latin typeface="Consolas"/>
                <a:ea typeface="Consolas"/>
                <a:cs typeface="Consolas"/>
                <a:sym typeface="Consolas"/>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3" name="Shape 43"/>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4" name="Shape 44"/>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Head" type="secHead">
  <p:cSld name="SECTION_HEAD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722312" y="4406900"/>
            <a:ext cx="7772400" cy="1361999"/>
          </a:xfrm>
          <a:prstGeom prst="rect">
            <a:avLst/>
          </a:prstGeom>
          <a:noFill/>
          <a:ln>
            <a:noFill/>
          </a:ln>
        </p:spPr>
        <p:txBody>
          <a:bodyPr lIns="91425" tIns="91425" rIns="91425" bIns="91425" anchor="t" anchorCtr="0"/>
          <a:lstStyle>
            <a:lvl1pPr algn="l" rtl="0">
              <a:defRPr sz="4000" b="1" cap="small"/>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1"/>
          </p:nvPr>
        </p:nvSpPr>
        <p:spPr>
          <a:xfrm>
            <a:off x="722312" y="2906713"/>
            <a:ext cx="7772400" cy="1500300"/>
          </a:xfrm>
          <a:prstGeom prst="rect">
            <a:avLst/>
          </a:prstGeom>
          <a:noFill/>
          <a:ln>
            <a:noFill/>
          </a:ln>
        </p:spPr>
        <p:txBody>
          <a:bodyPr lIns="91425" tIns="91425" rIns="91425" bIns="91425" anchor="b" anchorCtr="0"/>
          <a:lstStyle>
            <a:lvl1pPr marL="0" indent="0" rtl="0">
              <a:buClr>
                <a:srgbClr val="888888"/>
              </a:buClr>
              <a:buFont typeface="Calibri"/>
              <a:buNone/>
              <a:defRPr sz="2000">
                <a:solidFill>
                  <a:srgbClr val="888888"/>
                </a:solidFill>
              </a:defRPr>
            </a:lvl1pPr>
            <a:lvl2pPr marL="457200" indent="0" rtl="0">
              <a:buClr>
                <a:srgbClr val="888888"/>
              </a:buClr>
              <a:buFont typeface="Calibri"/>
              <a:buNone/>
              <a:defRPr sz="1800">
                <a:solidFill>
                  <a:srgbClr val="888888"/>
                </a:solidFill>
              </a:defRPr>
            </a:lvl2pPr>
            <a:lvl3pPr marL="914400" indent="0" rtl="0">
              <a:buClr>
                <a:srgbClr val="888888"/>
              </a:buClr>
              <a:buFont typeface="Calibri"/>
              <a:buNone/>
              <a:defRPr sz="1600">
                <a:solidFill>
                  <a:srgbClr val="888888"/>
                </a:solidFill>
              </a:defRPr>
            </a:lvl3pPr>
            <a:lvl4pPr marL="1371600" indent="0" rtl="0">
              <a:buClr>
                <a:srgbClr val="888888"/>
              </a:buClr>
              <a:buFont typeface="Calibri"/>
              <a:buNone/>
              <a:defRPr sz="1400">
                <a:solidFill>
                  <a:srgbClr val="888888"/>
                </a:solidFill>
              </a:defRPr>
            </a:lvl4pPr>
            <a:lvl5pPr marL="1828800" indent="0" rtl="0">
              <a:buClr>
                <a:srgbClr val="888888"/>
              </a:buClr>
              <a:buFont typeface="Calibri"/>
              <a:buNone/>
              <a:defRPr sz="1400">
                <a:solidFill>
                  <a:srgbClr val="888888"/>
                </a:solidFill>
              </a:defRPr>
            </a:lvl5pPr>
            <a:lvl6pPr marL="2286000" indent="0" rtl="0">
              <a:buClr>
                <a:srgbClr val="888888"/>
              </a:buClr>
              <a:buFont typeface="Calibri"/>
              <a:buNone/>
              <a:defRPr sz="1400">
                <a:solidFill>
                  <a:srgbClr val="888888"/>
                </a:solidFill>
              </a:defRPr>
            </a:lvl6pPr>
            <a:lvl7pPr marL="2743200" indent="0" rtl="0">
              <a:buClr>
                <a:srgbClr val="888888"/>
              </a:buClr>
              <a:buFont typeface="Calibri"/>
              <a:buNone/>
              <a:defRPr sz="1400">
                <a:solidFill>
                  <a:srgbClr val="888888"/>
                </a:solidFill>
              </a:defRPr>
            </a:lvl7pPr>
            <a:lvl8pPr marL="3200400" indent="0" rtl="0">
              <a:buClr>
                <a:srgbClr val="888888"/>
              </a:buClr>
              <a:buFont typeface="Calibri"/>
              <a:buNone/>
              <a:defRPr sz="1400">
                <a:solidFill>
                  <a:srgbClr val="888888"/>
                </a:solidFill>
              </a:defRPr>
            </a:lvl8pPr>
            <a:lvl9pPr marL="3657600" indent="0" rtl="0">
              <a:buClr>
                <a:srgbClr val="888888"/>
              </a:buClr>
              <a:buFont typeface="Calibri"/>
              <a:buNone/>
              <a:defRPr sz="1400">
                <a:solidFill>
                  <a:srgbClr val="888888"/>
                </a:solidFill>
              </a:defRPr>
            </a:lvl9pPr>
          </a:lstStyle>
          <a:p>
            <a:endParaRPr/>
          </a:p>
        </p:txBody>
      </p:sp>
      <p:sp>
        <p:nvSpPr>
          <p:cNvPr id="49" name="Shape 49"/>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0" name="Shape 50"/>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Obj" type="twoObj">
  <p:cSld name="TWO_OBJECTS">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4" name="Shape 54"/>
          <p:cNvSpPr txBox="1">
            <a:spLocks noGrp="1"/>
          </p:cNvSpPr>
          <p:nvPr>
            <p:ph type="body" idx="1"/>
          </p:nvPr>
        </p:nvSpPr>
        <p:spPr>
          <a:xfrm>
            <a:off x="457200" y="1600200"/>
            <a:ext cx="4038599" cy="4526100"/>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55" name="Shape 55"/>
          <p:cNvSpPr txBox="1">
            <a:spLocks noGrp="1"/>
          </p:cNvSpPr>
          <p:nvPr>
            <p:ph type="body" idx="2"/>
          </p:nvPr>
        </p:nvSpPr>
        <p:spPr>
          <a:xfrm>
            <a:off x="4648200" y="1600200"/>
            <a:ext cx="4038599" cy="4526100"/>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56" name="Shape 56"/>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TxTwoObj" type="twoTxTwoObj">
  <p:cSld name="TWO_OBJECTS_WITH_TEX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1" name="Shape 61"/>
          <p:cNvSpPr txBox="1">
            <a:spLocks noGrp="1"/>
          </p:cNvSpPr>
          <p:nvPr>
            <p:ph type="body" idx="1"/>
          </p:nvPr>
        </p:nvSpPr>
        <p:spPr>
          <a:xfrm>
            <a:off x="457200" y="1535112"/>
            <a:ext cx="4040099" cy="639900"/>
          </a:xfrm>
          <a:prstGeom prst="rect">
            <a:avLst/>
          </a:prstGeom>
          <a:noFill/>
          <a:ln>
            <a:noFill/>
          </a:ln>
        </p:spPr>
        <p:txBody>
          <a:bodyPr lIns="91425" tIns="91425" rIns="91425" bIns="91425" anchor="b" anchorCtr="0"/>
          <a:lstStyle>
            <a:lvl1pPr marL="0" indent="0" rtl="0">
              <a:buFont typeface="Calibri"/>
              <a:buNone/>
              <a:defRPr sz="2400" b="1"/>
            </a:lvl1pPr>
            <a:lvl2pPr marL="457200" indent="0" rtl="0">
              <a:buFont typeface="Calibri"/>
              <a:buNone/>
              <a:defRPr sz="2000" b="1"/>
            </a:lvl2pPr>
            <a:lvl3pPr marL="914400" indent="0" rtl="0">
              <a:buFont typeface="Calibri"/>
              <a:buNone/>
              <a:defRPr sz="1800" b="1"/>
            </a:lvl3pPr>
            <a:lvl4pPr marL="1371600" indent="0" rtl="0">
              <a:buFont typeface="Calibri"/>
              <a:buNone/>
              <a:defRPr sz="1600" b="1"/>
            </a:lvl4pPr>
            <a:lvl5pPr marL="1828800" indent="0" rtl="0">
              <a:buFont typeface="Calibri"/>
              <a:buNone/>
              <a:defRPr sz="1600" b="1"/>
            </a:lvl5pPr>
            <a:lvl6pPr marL="2286000" indent="0" rtl="0">
              <a:buFont typeface="Calibri"/>
              <a:buNone/>
              <a:defRPr sz="1600" b="1"/>
            </a:lvl6pPr>
            <a:lvl7pPr marL="2743200" indent="0" rtl="0">
              <a:buFont typeface="Calibri"/>
              <a:buNone/>
              <a:defRPr sz="1600" b="1"/>
            </a:lvl7pPr>
            <a:lvl8pPr marL="3200400" indent="0" rtl="0">
              <a:buFont typeface="Calibri"/>
              <a:buNone/>
              <a:defRPr sz="1600" b="1"/>
            </a:lvl8pPr>
            <a:lvl9pPr marL="3657600" indent="0" rtl="0">
              <a:buFont typeface="Calibri"/>
              <a:buNone/>
              <a:defRPr sz="1600" b="1"/>
            </a:lvl9pPr>
          </a:lstStyle>
          <a:p>
            <a:endParaRPr/>
          </a:p>
        </p:txBody>
      </p:sp>
      <p:sp>
        <p:nvSpPr>
          <p:cNvPr id="62" name="Shape 62"/>
          <p:cNvSpPr txBox="1">
            <a:spLocks noGrp="1"/>
          </p:cNvSpPr>
          <p:nvPr>
            <p:ph type="body" idx="2"/>
          </p:nvPr>
        </p:nvSpPr>
        <p:spPr>
          <a:xfrm>
            <a:off x="457200" y="2174875"/>
            <a:ext cx="4040099" cy="3951300"/>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63" name="Shape 63"/>
          <p:cNvSpPr txBox="1">
            <a:spLocks noGrp="1"/>
          </p:cNvSpPr>
          <p:nvPr>
            <p:ph type="body" idx="3"/>
          </p:nvPr>
        </p:nvSpPr>
        <p:spPr>
          <a:xfrm>
            <a:off x="4645025" y="1535112"/>
            <a:ext cx="4041900" cy="639900"/>
          </a:xfrm>
          <a:prstGeom prst="rect">
            <a:avLst/>
          </a:prstGeom>
          <a:noFill/>
          <a:ln>
            <a:noFill/>
          </a:ln>
        </p:spPr>
        <p:txBody>
          <a:bodyPr lIns="91425" tIns="91425" rIns="91425" bIns="91425" anchor="b" anchorCtr="0"/>
          <a:lstStyle>
            <a:lvl1pPr marL="0" indent="0" rtl="0">
              <a:buFont typeface="Calibri"/>
              <a:buNone/>
              <a:defRPr sz="2400" b="1"/>
            </a:lvl1pPr>
            <a:lvl2pPr marL="457200" indent="0" rtl="0">
              <a:buFont typeface="Calibri"/>
              <a:buNone/>
              <a:defRPr sz="2000" b="1"/>
            </a:lvl2pPr>
            <a:lvl3pPr marL="914400" indent="0" rtl="0">
              <a:buFont typeface="Calibri"/>
              <a:buNone/>
              <a:defRPr sz="1800" b="1"/>
            </a:lvl3pPr>
            <a:lvl4pPr marL="1371600" indent="0" rtl="0">
              <a:buFont typeface="Calibri"/>
              <a:buNone/>
              <a:defRPr sz="1600" b="1"/>
            </a:lvl4pPr>
            <a:lvl5pPr marL="1828800" indent="0" rtl="0">
              <a:buFont typeface="Calibri"/>
              <a:buNone/>
              <a:defRPr sz="1600" b="1"/>
            </a:lvl5pPr>
            <a:lvl6pPr marL="2286000" indent="0" rtl="0">
              <a:buFont typeface="Calibri"/>
              <a:buNone/>
              <a:defRPr sz="1600" b="1"/>
            </a:lvl6pPr>
            <a:lvl7pPr marL="2743200" indent="0" rtl="0">
              <a:buFont typeface="Calibri"/>
              <a:buNone/>
              <a:defRPr sz="1600" b="1"/>
            </a:lvl7pPr>
            <a:lvl8pPr marL="3200400" indent="0" rtl="0">
              <a:buFont typeface="Calibri"/>
              <a:buNone/>
              <a:defRPr sz="1600" b="1"/>
            </a:lvl8pPr>
            <a:lvl9pPr marL="3657600" indent="0" rtl="0">
              <a:buFont typeface="Calibri"/>
              <a:buNone/>
              <a:defRPr sz="1600" b="1"/>
            </a:lvl9pPr>
          </a:lstStyle>
          <a:p>
            <a:endParaRPr/>
          </a:p>
        </p:txBody>
      </p:sp>
      <p:sp>
        <p:nvSpPr>
          <p:cNvPr id="64" name="Shape 64"/>
          <p:cNvSpPr txBox="1">
            <a:spLocks noGrp="1"/>
          </p:cNvSpPr>
          <p:nvPr>
            <p:ph type="body" idx="4"/>
          </p:nvPr>
        </p:nvSpPr>
        <p:spPr>
          <a:xfrm>
            <a:off x="4645025" y="2174875"/>
            <a:ext cx="4041900" cy="3951300"/>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65" name="Shape 65"/>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Only" type="titleOnly">
  <p:cSld name="TITLE_ONLY">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70" name="Shape 70"/>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Shape 74"/>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5" name="Shape 75"/>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6" name="Shape 76"/>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bjTx" type="objTx">
  <p:cSld name="OBJECT_WITH_CAPTION_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73050"/>
            <a:ext cx="3008399" cy="1161900"/>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79" name="Shape 79"/>
          <p:cNvSpPr txBox="1">
            <a:spLocks noGrp="1"/>
          </p:cNvSpPr>
          <p:nvPr>
            <p:ph type="body" idx="1"/>
          </p:nvPr>
        </p:nvSpPr>
        <p:spPr>
          <a:xfrm>
            <a:off x="3575050" y="273050"/>
            <a:ext cx="5111699" cy="5852999"/>
          </a:xfrm>
          <a:prstGeom prst="rect">
            <a:avLst/>
          </a:prstGeom>
          <a:noFill/>
          <a:ln>
            <a:noFill/>
          </a:ln>
        </p:spPr>
        <p:txBody>
          <a:bodyPr lIns="91425" tIns="91425" rIns="91425" bIns="91425" anchor="t" anchorCtr="0"/>
          <a:lstStyle>
            <a:lvl1pPr rtl="0">
              <a:defRPr sz="3200"/>
            </a:lvl1pPr>
            <a:lvl2pPr rtl="0">
              <a:defRPr sz="2800"/>
            </a:lvl2pPr>
            <a:lvl3pPr rtl="0">
              <a:defRPr sz="2400"/>
            </a:lvl3pPr>
            <a:lvl4pPr rtl="0">
              <a:defRPr sz="2000"/>
            </a:lvl4pPr>
            <a:lvl5pPr rtl="0">
              <a:defRPr sz="2000"/>
            </a:lvl5pPr>
            <a:lvl6pPr rtl="0">
              <a:defRPr sz="2000"/>
            </a:lvl6pPr>
            <a:lvl7pPr rtl="0">
              <a:defRPr sz="2000"/>
            </a:lvl7pPr>
            <a:lvl8pPr rtl="0">
              <a:defRPr sz="2000"/>
            </a:lvl8pPr>
            <a:lvl9pPr rtl="0">
              <a:defRPr sz="2000"/>
            </a:lvl9pPr>
          </a:lstStyle>
          <a:p>
            <a:endParaRPr/>
          </a:p>
        </p:txBody>
      </p:sp>
      <p:sp>
        <p:nvSpPr>
          <p:cNvPr id="80" name="Shape 80"/>
          <p:cNvSpPr txBox="1">
            <a:spLocks noGrp="1"/>
          </p:cNvSpPr>
          <p:nvPr>
            <p:ph type="body" idx="2"/>
          </p:nvPr>
        </p:nvSpPr>
        <p:spPr>
          <a:xfrm>
            <a:off x="457200" y="1435100"/>
            <a:ext cx="3008399" cy="4691099"/>
          </a:xfrm>
          <a:prstGeom prst="rect">
            <a:avLst/>
          </a:prstGeom>
          <a:noFill/>
          <a:ln>
            <a:noFill/>
          </a:ln>
        </p:spPr>
        <p:txBody>
          <a:bodyPr lIns="91425" tIns="91425" rIns="91425" bIns="91425" anchor="t" anchorCtr="0"/>
          <a:lstStyle>
            <a:lvl1pPr marL="0" indent="0" rtl="0">
              <a:buFont typeface="Calibri"/>
              <a:buNone/>
              <a:defRPr sz="1400"/>
            </a:lvl1pPr>
            <a:lvl2pPr marL="457200" indent="0" rtl="0">
              <a:buFont typeface="Calibri"/>
              <a:buNone/>
              <a:defRPr sz="1200"/>
            </a:lvl2pPr>
            <a:lvl3pPr marL="914400" indent="0" rtl="0">
              <a:buFont typeface="Calibri"/>
              <a:buNone/>
              <a:defRPr sz="1000"/>
            </a:lvl3pPr>
            <a:lvl4pPr marL="1371600" indent="0" rtl="0">
              <a:buFont typeface="Calibri"/>
              <a:buNone/>
              <a:defRPr sz="900"/>
            </a:lvl4pPr>
            <a:lvl5pPr marL="1828800" indent="0" rtl="0">
              <a:buFont typeface="Calibri"/>
              <a:buNone/>
              <a:defRPr sz="900"/>
            </a:lvl5pPr>
            <a:lvl6pPr marL="2286000" indent="0" rtl="0">
              <a:buFont typeface="Calibri"/>
              <a:buNone/>
              <a:defRPr sz="900"/>
            </a:lvl6pPr>
            <a:lvl7pPr marL="2743200" indent="0" rtl="0">
              <a:buFont typeface="Calibri"/>
              <a:buNone/>
              <a:defRPr sz="900"/>
            </a:lvl7pPr>
            <a:lvl8pPr marL="3200400" indent="0" rtl="0">
              <a:buFont typeface="Calibri"/>
              <a:buNone/>
              <a:defRPr sz="900"/>
            </a:lvl8pPr>
            <a:lvl9pPr marL="3657600" indent="0" rtl="0">
              <a:buFont typeface="Calibri"/>
              <a:buNone/>
              <a:defRPr sz="900"/>
            </a:lvl9pPr>
          </a:lstStyle>
          <a:p>
            <a:endParaRPr/>
          </a:p>
        </p:txBody>
      </p:sp>
      <p:sp>
        <p:nvSpPr>
          <p:cNvPr id="81" name="Shape 81"/>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7"/>
            <a:ext cx="8229600" cy="1143000"/>
          </a:xfrm>
          <a:prstGeom prst="rect">
            <a:avLst/>
          </a:prstGeom>
          <a:noFill/>
          <a:ln w="28575">
            <a:solidFill>
              <a:schemeClr val="accent1"/>
            </a:solid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24" name="Shape 24"/>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indent="-222250" algn="l" rtl="0">
              <a:spcBef>
                <a:spcPts val="640"/>
              </a:spcBef>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77800" algn="l" rtl="0">
              <a:spcBef>
                <a:spcPts val="560"/>
              </a:spcBef>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136525" algn="l" rtl="0">
              <a:spcBef>
                <a:spcPts val="480"/>
              </a:spcBef>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nc/3.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northeastern.edu/oscc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northeastern.edu/osccr/academicintegrity/index.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685800" y="2130425"/>
            <a:ext cx="7772400" cy="1470000"/>
          </a:xfrm>
          <a:prstGeom prst="rect">
            <a:avLst/>
          </a:prstGeom>
          <a:ln w="28575">
            <a:solidFill>
              <a:schemeClr val="accent1"/>
            </a:solidFill>
          </a:ln>
        </p:spPr>
        <p:txBody>
          <a:bodyPr vert="horz" lIns="91440" tIns="45720" rIns="91440" bIns="45720" rtlCol="0" anchor="ctr">
            <a:normAutofit/>
          </a:bodyPr>
          <a:lstStyle/>
          <a:p>
            <a:pPr>
              <a:spcBef>
                <a:spcPct val="0"/>
              </a:spcBef>
            </a:pPr>
            <a:r>
              <a:rPr lang="en" kern="1200">
                <a:solidFill>
                  <a:schemeClr val="tx1"/>
                </a:solidFill>
                <a:latin typeface="+mj-lt"/>
                <a:ea typeface="+mj-ea"/>
                <a:cs typeface="+mj-cs"/>
              </a:rPr>
              <a:t>Academic Honesty</a:t>
            </a:r>
          </a:p>
        </p:txBody>
      </p:sp>
      <p:sp>
        <p:nvSpPr>
          <p:cNvPr id="105" name="Shape 105"/>
          <p:cNvSpPr txBox="1">
            <a:spLocks noGrp="1"/>
          </p:cNvSpPr>
          <p:nvPr>
            <p:ph type="subTitle" idx="1"/>
          </p:nvPr>
        </p:nvSpPr>
        <p:spPr>
          <a:xfrm>
            <a:off x="1371600" y="3886200"/>
            <a:ext cx="6400799" cy="1752600"/>
          </a:xfrm>
          <a:prstGeom prst="rect">
            <a:avLst/>
          </a:prstGeom>
          <a:noFill/>
          <a:ln>
            <a:noFill/>
          </a:ln>
        </p:spPr>
        <p:txBody>
          <a:bodyPr lIns="91425" tIns="45700" rIns="91425" bIns="45700" anchor="t" anchorCtr="0">
            <a:noAutofit/>
          </a:bodyPr>
          <a:lstStyle/>
          <a:p>
            <a:pPr marL="0" marR="0" lvl="0" indent="0" algn="ctr" rtl="0">
              <a:spcBef>
                <a:spcPts val="640"/>
              </a:spcBef>
              <a:buClr>
                <a:srgbClr val="888888"/>
              </a:buClr>
              <a:buSzPct val="25000"/>
              <a:buFont typeface="Calibri"/>
              <a:buNone/>
            </a:pPr>
            <a:r>
              <a:rPr lang="en" sz="3200" b="0" i="0" u="none" strike="noStrike" cap="none" baseline="0" dirty="0">
                <a:solidFill>
                  <a:srgbClr val="888888"/>
                </a:solidFill>
                <a:latin typeface="Calibri"/>
                <a:ea typeface="Calibri"/>
                <a:cs typeface="Calibri"/>
                <a:sym typeface="Calibri"/>
              </a:rPr>
              <a:t>CS 5010 Program Design Paradigms “Bootcamp”</a:t>
            </a:r>
          </a:p>
          <a:p>
            <a:pPr marL="0" marR="0" lvl="0" indent="0" algn="ctr" rtl="0">
              <a:spcBef>
                <a:spcPts val="640"/>
              </a:spcBef>
              <a:buClr>
                <a:srgbClr val="888888"/>
              </a:buClr>
              <a:buSzPct val="25000"/>
              <a:buFont typeface="Calibri"/>
              <a:buNone/>
            </a:pPr>
            <a:r>
              <a:rPr lang="en" dirty="0"/>
              <a:t>Lesson 0.3</a:t>
            </a:r>
            <a:endParaRPr lang="en" sz="3200" b="0" i="0" u="none" strike="noStrike" cap="none" baseline="0" dirty="0">
              <a:solidFill>
                <a:srgbClr val="888888"/>
              </a:solidFill>
              <a:latin typeface="Calibri"/>
              <a:ea typeface="Calibri"/>
              <a:cs typeface="Calibri"/>
              <a:sym typeface="Calibri"/>
            </a:endParaRPr>
          </a:p>
          <a:p>
            <a:endParaRPr lang="en" sz="3200" b="0" i="0" u="none" strike="noStrike" cap="none" baseline="0" dirty="0">
              <a:solidFill>
                <a:srgbClr val="888888"/>
              </a:solidFill>
              <a:latin typeface="Calibri"/>
              <a:ea typeface="Calibri"/>
              <a:cs typeface="Calibri"/>
              <a:sym typeface="Calibri"/>
            </a:endParaRPr>
          </a:p>
        </p:txBody>
      </p:sp>
      <p:sp>
        <p:nvSpPr>
          <p:cNvPr id="106" name="Shape 106"/>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p>
            <a:pPr marL="0" marR="0" lvl="0" indent="0" algn="r" rtl="0">
              <a:buSzPct val="25000"/>
              <a:buNone/>
            </a:pPr>
            <a:r>
              <a:rPr lang="en"/>
              <a:t> </a:t>
            </a:r>
          </a:p>
        </p:txBody>
      </p:sp>
      <p:grpSp>
        <p:nvGrpSpPr>
          <p:cNvPr id="107" name="Shape 107"/>
          <p:cNvGrpSpPr/>
          <p:nvPr/>
        </p:nvGrpSpPr>
        <p:grpSpPr>
          <a:xfrm>
            <a:off x="125225" y="6314758"/>
            <a:ext cx="8897997" cy="400199"/>
            <a:chOff x="125225" y="6314758"/>
            <a:chExt cx="8897997" cy="400199"/>
          </a:xfrm>
        </p:grpSpPr>
        <p:sp>
          <p:nvSpPr>
            <p:cNvPr id="108" name="Shape 108"/>
            <p:cNvSpPr txBox="1"/>
            <p:nvPr/>
          </p:nvSpPr>
          <p:spPr>
            <a:xfrm>
              <a:off x="925321" y="6314758"/>
              <a:ext cx="8097900" cy="400199"/>
            </a:xfrm>
            <a:prstGeom prst="rect">
              <a:avLst/>
            </a:prstGeom>
            <a:noFill/>
            <a:ln>
              <a:noFill/>
            </a:ln>
          </p:spPr>
          <p:txBody>
            <a:bodyPr lIns="91425" tIns="45700" rIns="91425" bIns="45700" anchor="t" anchorCtr="0">
              <a:noAutofit/>
            </a:bodyPr>
            <a:lstStyle/>
            <a:p>
              <a:pPr marL="0" marR="0" lvl="0" indent="0" algn="l" rtl="0">
                <a:buSzPct val="25000"/>
                <a:buNone/>
              </a:pPr>
              <a:r>
                <a:rPr lang="en" sz="1000" b="0" i="0" u="none" strike="noStrike" cap="none" baseline="0" dirty="0">
                  <a:solidFill>
                    <a:srgbClr val="000000"/>
                  </a:solidFill>
                  <a:latin typeface="Calibri"/>
                  <a:ea typeface="Calibri"/>
                  <a:cs typeface="Calibri"/>
                  <a:sym typeface="Calibri"/>
                </a:rPr>
                <a:t>© </a:t>
              </a:r>
              <a:r>
                <a:rPr lang="en" sz="1000" b="0" i="0" u="none" strike="noStrike" cap="none" baseline="0">
                  <a:solidFill>
                    <a:srgbClr val="000000"/>
                  </a:solidFill>
                  <a:latin typeface="Calibri"/>
                  <a:ea typeface="Calibri"/>
                  <a:cs typeface="Calibri"/>
                  <a:sym typeface="Calibri"/>
                </a:rPr>
                <a:t>Mitchell Wand and William Clinger, </a:t>
              </a:r>
              <a:r>
                <a:rPr lang="en" sz="1000" b="0" i="0" u="none" strike="noStrike" cap="none" baseline="0" dirty="0">
                  <a:solidFill>
                    <a:srgbClr val="000000"/>
                  </a:solidFill>
                  <a:latin typeface="Calibri"/>
                  <a:ea typeface="Calibri"/>
                  <a:cs typeface="Calibri"/>
                  <a:sym typeface="Calibri"/>
                </a:rPr>
                <a:t>2012-2017</a:t>
              </a:r>
            </a:p>
            <a:p>
              <a:pPr marL="0" marR="0" lvl="0" indent="0" algn="l" rtl="0">
                <a:buSzPct val="25000"/>
                <a:buNone/>
              </a:pPr>
              <a:r>
                <a:rPr lang="en" sz="1000" b="0" i="0" u="none" strike="noStrike" cap="none" baseline="0" dirty="0">
                  <a:solidFill>
                    <a:srgbClr val="000000"/>
                  </a:solidFill>
                  <a:latin typeface="Calibri"/>
                  <a:ea typeface="Calibri"/>
                  <a:cs typeface="Calibri"/>
                  <a:sym typeface="Calibri"/>
                </a:rPr>
                <a:t>This work is licensed under a </a:t>
              </a:r>
              <a:r>
                <a:rPr lang="en" sz="1000" b="0" i="0" u="sng" strike="noStrike" cap="none" baseline="0" dirty="0">
                  <a:solidFill>
                    <a:srgbClr val="0000FF"/>
                  </a:solidFill>
                  <a:latin typeface="Calibri"/>
                  <a:ea typeface="Calibri"/>
                  <a:cs typeface="Calibri"/>
                  <a:sym typeface="Calibri"/>
                  <a:hlinkClick r:id="rId3"/>
                </a:rPr>
                <a:t>Creative Commons Attribution-NonCommercial 3.0 Unported License</a:t>
              </a:r>
              <a:r>
                <a:rPr lang="en" sz="1000" b="0" i="0" u="none" strike="noStrike" cap="none" baseline="0" dirty="0">
                  <a:solidFill>
                    <a:srgbClr val="000000"/>
                  </a:solidFill>
                  <a:latin typeface="Calibri"/>
                  <a:ea typeface="Calibri"/>
                  <a:cs typeface="Calibri"/>
                  <a:sym typeface="Calibri"/>
                </a:rPr>
                <a:t>.</a:t>
              </a:r>
            </a:p>
          </p:txBody>
        </p:sp>
        <p:sp>
          <p:nvSpPr>
            <p:cNvPr id="109" name="Shape 109"/>
            <p:cNvSpPr/>
            <p:nvPr/>
          </p:nvSpPr>
          <p:spPr>
            <a:xfrm>
              <a:off x="125225" y="6371937"/>
              <a:ext cx="800100" cy="285749"/>
            </a:xfrm>
            <a:prstGeom prst="rect">
              <a:avLst/>
            </a:prstGeom>
            <a:blipFill>
              <a:blip r:embed="rId4"/>
              <a:stretch>
                <a:fillRect/>
              </a:stretch>
            </a:blipFill>
            <a:ln>
              <a:noFill/>
            </a:ln>
          </p:spPr>
        </p:sp>
      </p:gr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dirty="0"/>
              <a:t>Typical scenarios (1)</a:t>
            </a:r>
          </a:p>
        </p:txBody>
      </p:sp>
      <p:sp>
        <p:nvSpPr>
          <p:cNvPr id="152" name="Shape 152"/>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a:spcBef>
                <a:spcPts val="1000"/>
              </a:spcBef>
              <a:spcAft>
                <a:spcPts val="1000"/>
              </a:spcAft>
              <a:buClr>
                <a:srgbClr val="000000"/>
              </a:buClr>
              <a:buSzPct val="100000"/>
              <a:buFont typeface="Calibri"/>
              <a:buChar char="●"/>
            </a:pPr>
            <a:r>
              <a:rPr lang="en" sz="2200" dirty="0">
                <a:solidFill>
                  <a:srgbClr val="000000"/>
                </a:solidFill>
              </a:rPr>
              <a:t>Your friend comes and says that he or she is lost and the problem is due tomorrow, and can he just please look at your solution, or your data definitions, or even just your test cases.</a:t>
            </a:r>
          </a:p>
          <a:p>
            <a:pPr marL="457200" lvl="0" indent="-381000">
              <a:spcBef>
                <a:spcPts val="1000"/>
              </a:spcBef>
              <a:spcAft>
                <a:spcPts val="1000"/>
              </a:spcAft>
              <a:buClr>
                <a:srgbClr val="000000"/>
              </a:buClr>
              <a:buSzPct val="166666"/>
            </a:pPr>
            <a:r>
              <a:rPr lang="en" sz="2200" dirty="0">
                <a:solidFill>
                  <a:srgbClr val="000000"/>
                </a:solidFill>
              </a:rPr>
              <a:t>What should you do?</a:t>
            </a:r>
          </a:p>
          <a:p>
            <a:pPr marL="457200" lvl="0" indent="-381000">
              <a:spcBef>
                <a:spcPts val="1000"/>
              </a:spcBef>
              <a:spcAft>
                <a:spcPts val="1000"/>
              </a:spcAft>
              <a:buClr>
                <a:srgbClr val="000000"/>
              </a:buClr>
              <a:buSzPct val="166666"/>
            </a:pPr>
            <a:r>
              <a:rPr lang="en" sz="2200" dirty="0">
                <a:solidFill>
                  <a:srgbClr val="000000"/>
                </a:solidFill>
              </a:rPr>
              <a:t>Tell him that the University policy requires that you tell him "no." If you let him or her look at your files, you will both be sent to OSCCR.</a:t>
            </a:r>
          </a:p>
          <a:p>
            <a:pPr marL="457200" indent="-381000">
              <a:spcBef>
                <a:spcPts val="1000"/>
              </a:spcBef>
              <a:spcAft>
                <a:spcPts val="1000"/>
              </a:spcAft>
              <a:buClr>
                <a:srgbClr val="000000"/>
              </a:buClr>
              <a:buSzPct val="166666"/>
            </a:pPr>
            <a:r>
              <a:rPr lang="en-US" sz="2200" dirty="0">
                <a:solidFill>
                  <a:srgbClr val="000000"/>
                </a:solidFill>
              </a:rPr>
              <a:t>I know this may be different from the way things were in your home country, but this is the USA, and we do things differently here:  we believe that each person rises or falls on his or her own efforts.</a:t>
            </a:r>
            <a:endParaRPr lang="en" sz="2200" dirty="0">
              <a:solidFill>
                <a:srgbClr val="000000"/>
              </a:solidFill>
            </a:endParaRPr>
          </a:p>
          <a:p>
            <a:pPr marL="419100" indent="-342900">
              <a:spcBef>
                <a:spcPts val="1000"/>
              </a:spcBef>
              <a:spcAft>
                <a:spcPts val="1000"/>
              </a:spcAft>
              <a:buClr>
                <a:srgbClr val="000000"/>
              </a:buClr>
              <a:buSzPct val="166666"/>
            </a:pPr>
            <a:endParaRPr lang="en" sz="2000" dirty="0">
              <a:solidFill>
                <a:srgbClr val="000000"/>
              </a:solidFill>
            </a:endParaRPr>
          </a:p>
          <a:p>
            <a:endParaRPr lang="en" sz="2000" dirty="0">
              <a:solidFill>
                <a:srgbClr val="000000"/>
              </a:solidFill>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lvl="0" rtl="0">
              <a:buNone/>
            </a:pPr>
            <a:r>
              <a:rPr lang="en"/>
              <a:t>Typical scenarios (2)</a:t>
            </a:r>
          </a:p>
        </p:txBody>
      </p:sp>
      <p:sp>
        <p:nvSpPr>
          <p:cNvPr id="158" name="Shape 158"/>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lnSpc>
                <a:spcPct val="100000"/>
              </a:lnSpc>
              <a:spcBef>
                <a:spcPts val="0"/>
              </a:spcBef>
              <a:buClr>
                <a:srgbClr val="000000"/>
              </a:buClr>
              <a:buSzPct val="166666"/>
              <a:buFont typeface="Arial"/>
              <a:buChar char="•"/>
            </a:pPr>
            <a:r>
              <a:rPr lang="en" sz="2400" dirty="0">
                <a:solidFill>
                  <a:srgbClr val="000000"/>
                </a:solidFill>
              </a:rPr>
              <a:t>The problem is due tomorrow and your roommate has solved the problem and has left his machine unlocked, but you are still struggling.</a:t>
            </a:r>
          </a:p>
          <a:p>
            <a:pPr marL="457200" lvl="0" indent="-381000" rtl="0">
              <a:lnSpc>
                <a:spcPct val="100000"/>
              </a:lnSpc>
              <a:spcBef>
                <a:spcPts val="0"/>
              </a:spcBef>
              <a:buClr>
                <a:srgbClr val="000000"/>
              </a:buClr>
              <a:buSzPct val="166666"/>
              <a:buFont typeface="Arial"/>
              <a:buChar char="•"/>
            </a:pPr>
            <a:r>
              <a:rPr lang="en" sz="2400" dirty="0">
                <a:solidFill>
                  <a:srgbClr val="000000"/>
                </a:solidFill>
              </a:rPr>
              <a:t>You think: I’ll just take a peek at his solution. </a:t>
            </a:r>
          </a:p>
          <a:p>
            <a:pPr marL="457200" lvl="0" indent="-381000" rtl="0">
              <a:lnSpc>
                <a:spcPct val="100000"/>
              </a:lnSpc>
              <a:spcBef>
                <a:spcPts val="0"/>
              </a:spcBef>
              <a:buClr>
                <a:srgbClr val="000000"/>
              </a:buClr>
              <a:buSzPct val="166666"/>
              <a:buFont typeface="Arial"/>
              <a:buChar char="•"/>
            </a:pPr>
            <a:r>
              <a:rPr lang="en" sz="2400" dirty="0">
                <a:solidFill>
                  <a:srgbClr val="000000"/>
                </a:solidFill>
              </a:rPr>
              <a:t>And then you think: I’ll mail myself a copy so I can look at it more closely.</a:t>
            </a:r>
          </a:p>
          <a:p>
            <a:pPr marL="457200" lvl="0" indent="-381000" rtl="0">
              <a:lnSpc>
                <a:spcPct val="100000"/>
              </a:lnSpc>
              <a:spcBef>
                <a:spcPts val="0"/>
              </a:spcBef>
              <a:buClr>
                <a:srgbClr val="000000"/>
              </a:buClr>
              <a:buSzPct val="166666"/>
              <a:buFont typeface="Arial"/>
              <a:buChar char="•"/>
            </a:pPr>
            <a:r>
              <a:rPr lang="en" sz="2400" dirty="0">
                <a:solidFill>
                  <a:srgbClr val="000000"/>
                </a:solidFill>
              </a:rPr>
              <a:t>What should you do?</a:t>
            </a:r>
          </a:p>
          <a:p>
            <a:pPr marL="457200" lvl="0" indent="-381000" rtl="0">
              <a:lnSpc>
                <a:spcPct val="100000"/>
              </a:lnSpc>
              <a:spcBef>
                <a:spcPts val="0"/>
              </a:spcBef>
              <a:buClr>
                <a:srgbClr val="000000"/>
              </a:buClr>
              <a:buSzPct val="166666"/>
              <a:buFont typeface="Arial"/>
              <a:buChar char="•"/>
            </a:pPr>
            <a:r>
              <a:rPr lang="en" sz="2400" b="1" dirty="0">
                <a:solidFill>
                  <a:srgbClr val="FF0000"/>
                </a:solidFill>
              </a:rPr>
              <a:t>DON'T DO IT:</a:t>
            </a:r>
            <a:r>
              <a:rPr lang="en" sz="2400" dirty="0">
                <a:solidFill>
                  <a:srgbClr val="000000"/>
                </a:solidFill>
              </a:rPr>
              <a:t> you </a:t>
            </a:r>
            <a:r>
              <a:rPr lang="en" sz="2400" b="1" dirty="0">
                <a:solidFill>
                  <a:srgbClr val="FF0000"/>
                </a:solidFill>
              </a:rPr>
              <a:t>WILL</a:t>
            </a:r>
            <a:r>
              <a:rPr lang="en" sz="2400" dirty="0">
                <a:solidFill>
                  <a:srgbClr val="000000"/>
                </a:solidFill>
              </a:rPr>
              <a:t> be sent to OSCCR (and your punishment may be harsher: theft is much worse than collaboration.)</a:t>
            </a:r>
          </a:p>
          <a:p>
            <a:endParaRPr lang="en" sz="2400" dirty="0">
              <a:solidFill>
                <a:srgbClr val="000000"/>
              </a:solidFill>
            </a:endParaRPr>
          </a:p>
          <a:p>
            <a:endParaRPr lang="en" sz="2400" dirty="0">
              <a:solidFill>
                <a:srgbClr val="000000"/>
              </a:solidFil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animEffect transition="in" filter="fade">
                                      <p:cBhvr>
                                        <p:cTn id="7" dur="1000"/>
                                        <p:tgtEl>
                                          <p:spTgt spid="1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8">
                                            <p:txEl>
                                              <p:pRg st="1" end="1"/>
                                            </p:txEl>
                                          </p:spTgt>
                                        </p:tgtEl>
                                        <p:attrNameLst>
                                          <p:attrName>style.visibility</p:attrName>
                                        </p:attrNameLst>
                                      </p:cBhvr>
                                      <p:to>
                                        <p:strVal val="visible"/>
                                      </p:to>
                                    </p:set>
                                    <p:animEffect transition="in" filter="fade">
                                      <p:cBhvr>
                                        <p:cTn id="12" dur="1000"/>
                                        <p:tgtEl>
                                          <p:spTgt spid="1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8">
                                            <p:txEl>
                                              <p:pRg st="2" end="2"/>
                                            </p:txEl>
                                          </p:spTgt>
                                        </p:tgtEl>
                                        <p:attrNameLst>
                                          <p:attrName>style.visibility</p:attrName>
                                        </p:attrNameLst>
                                      </p:cBhvr>
                                      <p:to>
                                        <p:strVal val="visible"/>
                                      </p:to>
                                    </p:set>
                                    <p:animEffect transition="in" filter="fade">
                                      <p:cBhvr>
                                        <p:cTn id="17" dur="1000"/>
                                        <p:tgtEl>
                                          <p:spTgt spid="1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8">
                                            <p:txEl>
                                              <p:pRg st="3" end="3"/>
                                            </p:txEl>
                                          </p:spTgt>
                                        </p:tgtEl>
                                        <p:attrNameLst>
                                          <p:attrName>style.visibility</p:attrName>
                                        </p:attrNameLst>
                                      </p:cBhvr>
                                      <p:to>
                                        <p:strVal val="visible"/>
                                      </p:to>
                                    </p:set>
                                    <p:animEffect transition="in" filter="fade">
                                      <p:cBhvr>
                                        <p:cTn id="22" dur="1000"/>
                                        <p:tgtEl>
                                          <p:spTgt spid="1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8">
                                            <p:txEl>
                                              <p:pRg st="4" end="4"/>
                                            </p:txEl>
                                          </p:spTgt>
                                        </p:tgtEl>
                                        <p:attrNameLst>
                                          <p:attrName>style.visibility</p:attrName>
                                        </p:attrNameLst>
                                      </p:cBhvr>
                                      <p:to>
                                        <p:strVal val="visible"/>
                                      </p:to>
                                    </p:set>
                                    <p:animEffect transition="in" filter="fade">
                                      <p:cBhvr>
                                        <p:cTn id="27" dur="1000"/>
                                        <p:tgtEl>
                                          <p:spTgt spid="1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lvl="0" rtl="0">
              <a:buNone/>
            </a:pPr>
            <a:r>
              <a:rPr lang="en"/>
              <a:t>Typical scenarios (3)</a:t>
            </a:r>
          </a:p>
        </p:txBody>
      </p:sp>
      <p:sp>
        <p:nvSpPr>
          <p:cNvPr id="164" name="Shape 164"/>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lnSpc>
                <a:spcPct val="100000"/>
              </a:lnSpc>
              <a:spcBef>
                <a:spcPts val="0"/>
              </a:spcBef>
              <a:buClr>
                <a:srgbClr val="000000"/>
              </a:buClr>
              <a:buSzPct val="166666"/>
              <a:buFont typeface="Arial"/>
              <a:buChar char="•"/>
            </a:pPr>
            <a:r>
              <a:rPr lang="en" sz="2400" dirty="0">
                <a:solidFill>
                  <a:srgbClr val="000000"/>
                </a:solidFill>
              </a:rPr>
              <a:t>You are sitting in the library with a group of people and you write some test cases on the whiteboard.</a:t>
            </a:r>
          </a:p>
          <a:p>
            <a:pPr marL="457200" lvl="0" indent="-381000" rtl="0">
              <a:lnSpc>
                <a:spcPct val="100000"/>
              </a:lnSpc>
              <a:spcBef>
                <a:spcPts val="0"/>
              </a:spcBef>
              <a:buClr>
                <a:srgbClr val="000000"/>
              </a:buClr>
              <a:buSzPct val="166666"/>
              <a:buFont typeface="Arial"/>
              <a:buChar char="•"/>
            </a:pPr>
            <a:r>
              <a:rPr lang="en" sz="2400" dirty="0">
                <a:solidFill>
                  <a:srgbClr val="000000"/>
                </a:solidFill>
              </a:rPr>
              <a:t>And then you all submit the same test cases, maybe with the numbers changed.</a:t>
            </a:r>
          </a:p>
          <a:p>
            <a:pPr marL="457200" lvl="0" indent="-381000" rtl="0">
              <a:lnSpc>
                <a:spcPct val="100000"/>
              </a:lnSpc>
              <a:spcBef>
                <a:spcPts val="0"/>
              </a:spcBef>
              <a:buClr>
                <a:srgbClr val="000000"/>
              </a:buClr>
              <a:buSzPct val="166666"/>
              <a:buFont typeface="Arial"/>
              <a:buChar char="•"/>
            </a:pPr>
            <a:r>
              <a:rPr lang="en" sz="2400" dirty="0">
                <a:solidFill>
                  <a:srgbClr val="000000"/>
                </a:solidFill>
              </a:rPr>
              <a:t>What happens next?</a:t>
            </a:r>
          </a:p>
          <a:p>
            <a:pPr marL="457200" lvl="0" indent="-381000" rtl="0">
              <a:lnSpc>
                <a:spcPct val="100000"/>
              </a:lnSpc>
              <a:spcBef>
                <a:spcPts val="0"/>
              </a:spcBef>
              <a:buClr>
                <a:srgbClr val="000000"/>
              </a:buClr>
              <a:buSzPct val="166666"/>
              <a:buFont typeface="Arial"/>
              <a:buChar char="•"/>
            </a:pPr>
            <a:r>
              <a:rPr lang="en" sz="2400" dirty="0">
                <a:solidFill>
                  <a:srgbClr val="000000"/>
                </a:solidFill>
              </a:rPr>
              <a:t>You all will be sent to OSCCR.</a:t>
            </a:r>
          </a:p>
          <a:p>
            <a:endParaRPr lang="en" sz="2400" dirty="0">
              <a:solidFill>
                <a:srgbClr val="000000"/>
              </a:solidFil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4">
                                            <p:txEl>
                                              <p:pRg st="0" end="0"/>
                                            </p:txEl>
                                          </p:spTgt>
                                        </p:tgtEl>
                                        <p:attrNameLst>
                                          <p:attrName>style.visibility</p:attrName>
                                        </p:attrNameLst>
                                      </p:cBhvr>
                                      <p:to>
                                        <p:strVal val="visible"/>
                                      </p:to>
                                    </p:set>
                                    <p:animEffect transition="in" filter="fade">
                                      <p:cBhvr>
                                        <p:cTn id="7" dur="1000"/>
                                        <p:tgtEl>
                                          <p:spTgt spid="1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4">
                                            <p:txEl>
                                              <p:pRg st="1" end="1"/>
                                            </p:txEl>
                                          </p:spTgt>
                                        </p:tgtEl>
                                        <p:attrNameLst>
                                          <p:attrName>style.visibility</p:attrName>
                                        </p:attrNameLst>
                                      </p:cBhvr>
                                      <p:to>
                                        <p:strVal val="visible"/>
                                      </p:to>
                                    </p:set>
                                    <p:animEffect transition="in" filter="fade">
                                      <p:cBhvr>
                                        <p:cTn id="12" dur="1000"/>
                                        <p:tgtEl>
                                          <p:spTgt spid="1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4">
                                            <p:txEl>
                                              <p:pRg st="2" end="2"/>
                                            </p:txEl>
                                          </p:spTgt>
                                        </p:tgtEl>
                                        <p:attrNameLst>
                                          <p:attrName>style.visibility</p:attrName>
                                        </p:attrNameLst>
                                      </p:cBhvr>
                                      <p:to>
                                        <p:strVal val="visible"/>
                                      </p:to>
                                    </p:set>
                                    <p:animEffect transition="in" filter="fade">
                                      <p:cBhvr>
                                        <p:cTn id="17" dur="1000"/>
                                        <p:tgtEl>
                                          <p:spTgt spid="1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4">
                                            <p:txEl>
                                              <p:pRg st="3" end="3"/>
                                            </p:txEl>
                                          </p:spTgt>
                                        </p:tgtEl>
                                        <p:attrNameLst>
                                          <p:attrName>style.visibility</p:attrName>
                                        </p:attrNameLst>
                                      </p:cBhvr>
                                      <p:to>
                                        <p:strVal val="visible"/>
                                      </p:to>
                                    </p:set>
                                    <p:animEffect transition="in" filter="fade">
                                      <p:cBhvr>
                                        <p:cTn id="22" dur="1000"/>
                                        <p:tgtEl>
                                          <p:spTgt spid="16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scenarios (4)</a:t>
            </a:r>
          </a:p>
        </p:txBody>
      </p:sp>
      <p:sp>
        <p:nvSpPr>
          <p:cNvPr id="3" name="Text Placeholder 2"/>
          <p:cNvSpPr>
            <a:spLocks noGrp="1"/>
          </p:cNvSpPr>
          <p:nvPr>
            <p:ph type="body" idx="1"/>
          </p:nvPr>
        </p:nvSpPr>
        <p:spPr>
          <a:xfrm>
            <a:off x="457200" y="1600200"/>
            <a:ext cx="8229600" cy="4490884"/>
          </a:xfrm>
        </p:spPr>
        <p:txBody>
          <a:bodyPr/>
          <a:lstStyle/>
          <a:p>
            <a:r>
              <a:rPr lang="en-US" sz="2800" dirty="0"/>
              <a:t>You feel stuck, so you search the web looking for ideas, and you find a program that solves a similar problem, possibly written by another student in some previous semester.</a:t>
            </a:r>
          </a:p>
          <a:p>
            <a:r>
              <a:rPr lang="en-US" sz="2800" dirty="0"/>
              <a:t>So you copy that program’s design or part of its code.</a:t>
            </a:r>
          </a:p>
          <a:p>
            <a:r>
              <a:rPr lang="en-US" sz="2800" dirty="0"/>
              <a:t>What happens next:</a:t>
            </a:r>
          </a:p>
          <a:p>
            <a:r>
              <a:rPr lang="en-US" sz="2800" dirty="0"/>
              <a:t>Your plagiarism will be detected, and you will be sent to OSCCR.</a:t>
            </a:r>
          </a:p>
          <a:p>
            <a:endParaRPr lang="en-US" dirty="0"/>
          </a:p>
        </p:txBody>
      </p:sp>
    </p:spTree>
    <p:extLst>
      <p:ext uri="{BB962C8B-B14F-4D97-AF65-F5344CB8AC3E}">
        <p14:creationId xmlns:p14="http://schemas.microsoft.com/office/powerpoint/2010/main" val="3732906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What happens if I get caught?</a:t>
            </a:r>
          </a:p>
        </p:txBody>
      </p:sp>
      <p:sp>
        <p:nvSpPr>
          <p:cNvPr id="170" name="Shape 170"/>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buClr>
                <a:schemeClr val="dk1"/>
              </a:buClr>
              <a:buSzPct val="100000"/>
              <a:buFont typeface="Calibri"/>
              <a:buChar char="●"/>
            </a:pPr>
            <a:r>
              <a:rPr lang="en" sz="2400" dirty="0"/>
              <a:t>You will get called to the instructor’s office and he or she will show you what you did.</a:t>
            </a:r>
          </a:p>
          <a:p>
            <a:pPr marL="457200" lvl="0" indent="-381000" rtl="0">
              <a:buClr>
                <a:schemeClr val="dk1"/>
              </a:buClr>
              <a:buSzPct val="100000"/>
              <a:buFont typeface="Calibri"/>
              <a:buChar char="●"/>
            </a:pPr>
            <a:r>
              <a:rPr lang="en" sz="2400" dirty="0"/>
              <a:t>You will receive a grade penalty in the course.</a:t>
            </a:r>
          </a:p>
          <a:p>
            <a:pPr marL="457200" lvl="0" indent="-381000" rtl="0">
              <a:buClr>
                <a:schemeClr val="dk1"/>
              </a:buClr>
              <a:buSzPct val="100000"/>
              <a:buFont typeface="Calibri"/>
              <a:buChar char="●"/>
            </a:pPr>
            <a:r>
              <a:rPr lang="en" sz="2400" dirty="0"/>
              <a:t>You will be sent to OSCCR.</a:t>
            </a:r>
          </a:p>
          <a:p>
            <a:pPr marL="914400" lvl="1" indent="-381000" rtl="0">
              <a:buClr>
                <a:schemeClr val="dk1"/>
              </a:buClr>
              <a:buSzPct val="100000"/>
              <a:buFont typeface="Calibri"/>
              <a:buChar char="○"/>
            </a:pPr>
            <a:r>
              <a:rPr lang="en" sz="2400" dirty="0"/>
              <a:t>They will assign a non-academic penalty (typically some form of suspension, possibly deferred if there are no future violations).</a:t>
            </a:r>
          </a:p>
          <a:p>
            <a:pPr marL="914400" lvl="1" indent="-381000" rtl="0">
              <a:buClr>
                <a:schemeClr val="dk1"/>
              </a:buClr>
              <a:buSzPct val="100000"/>
              <a:buFont typeface="Calibri"/>
              <a:buChar char="○"/>
            </a:pPr>
            <a:r>
              <a:rPr lang="en" sz="2400" dirty="0"/>
              <a:t>A second OSCCR violation typically results in expulsion from the University.</a:t>
            </a:r>
          </a:p>
          <a:p>
            <a:pPr marL="1371600" lvl="2" indent="-381000">
              <a:buClr>
                <a:schemeClr val="dk1"/>
              </a:buClr>
              <a:buSzPct val="75000"/>
              <a:buFont typeface="Calibri"/>
              <a:buChar char="■"/>
            </a:pPr>
            <a:r>
              <a:rPr lang="en" dirty="0"/>
              <a:t>I have seen this happen!</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else happens</a:t>
            </a:r>
          </a:p>
        </p:txBody>
      </p:sp>
      <p:sp>
        <p:nvSpPr>
          <p:cNvPr id="3" name="Text Placeholder 2"/>
          <p:cNvSpPr>
            <a:spLocks noGrp="1"/>
          </p:cNvSpPr>
          <p:nvPr>
            <p:ph type="body" idx="1"/>
          </p:nvPr>
        </p:nvSpPr>
        <p:spPr/>
        <p:txBody>
          <a:bodyPr/>
          <a:lstStyle/>
          <a:p>
            <a:r>
              <a:rPr lang="en-US" dirty="0"/>
              <a:t>You will also be sent to the CCIS Disciplinary Committee.</a:t>
            </a:r>
          </a:p>
          <a:p>
            <a:pPr lvl="1"/>
            <a:r>
              <a:rPr lang="en-US" dirty="0"/>
              <a:t>They will assess additional penalties</a:t>
            </a:r>
          </a:p>
          <a:p>
            <a:pPr lvl="1"/>
            <a:r>
              <a:rPr lang="en-US" dirty="0"/>
              <a:t>A second offense (or a sufficiently major first offense) may result in penalties up to and including dismissal from the program.  [This has happened!!]</a:t>
            </a:r>
          </a:p>
        </p:txBody>
      </p:sp>
    </p:spTree>
    <p:extLst>
      <p:ext uri="{BB962C8B-B14F-4D97-AF65-F5344CB8AC3E}">
        <p14:creationId xmlns:p14="http://schemas.microsoft.com/office/powerpoint/2010/main" val="809042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sz="4000" dirty="0"/>
              <a:t>What happens if I don’t get caught?</a:t>
            </a:r>
          </a:p>
        </p:txBody>
      </p:sp>
      <p:sp>
        <p:nvSpPr>
          <p:cNvPr id="176" name="Shape 176"/>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dirty="0"/>
              <a:t>You go on to the next course, and do poorly because you are unprepared</a:t>
            </a:r>
          </a:p>
          <a:p>
            <a:pPr marL="457200" lvl="0" indent="-419100" rtl="0">
              <a:buClr>
                <a:schemeClr val="dk1"/>
              </a:buClr>
              <a:buSzPct val="100000"/>
              <a:buFont typeface="Calibri"/>
              <a:buChar char="●"/>
            </a:pPr>
            <a:r>
              <a:rPr lang="en" sz="3000" dirty="0"/>
              <a:t>You go out on an interview, and do poorly because you are unprepared</a:t>
            </a:r>
          </a:p>
          <a:p>
            <a:pPr marL="457200" lvl="0" indent="-419100" rtl="0">
              <a:buClr>
                <a:schemeClr val="dk1"/>
              </a:buClr>
              <a:buSzPct val="100000"/>
              <a:buFont typeface="Calibri"/>
              <a:buChar char="●"/>
            </a:pPr>
            <a:r>
              <a:rPr lang="en" sz="3000" dirty="0"/>
              <a:t>You manage to get a job, but do poorly because you are unprepared.</a:t>
            </a:r>
          </a:p>
          <a:p>
            <a:pPr marL="457200" lvl="0" indent="-419100">
              <a:buClr>
                <a:schemeClr val="dk1"/>
              </a:buClr>
              <a:buSzPct val="100000"/>
              <a:buFont typeface="Calibri"/>
              <a:buChar char="●"/>
            </a:pPr>
            <a:r>
              <a:rPr lang="en" sz="3000" dirty="0"/>
              <a:t>Your co-op employer is so disappointed by your performance that he decides not to interview any more NU students.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Avoiding Problems (1)</a:t>
            </a:r>
          </a:p>
        </p:txBody>
      </p:sp>
      <p:sp>
        <p:nvSpPr>
          <p:cNvPr id="182" name="Shape 182"/>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solidFill>
                  <a:srgbClr val="000000"/>
                </a:solidFill>
              </a:rPr>
              <a:t>Students typically report that this course requires about 20 hours of work per week, so budget your time accordingly. </a:t>
            </a:r>
          </a:p>
          <a:p>
            <a:pPr marL="457200" lvl="0" indent="-419100" rtl="0">
              <a:buClr>
                <a:schemeClr val="dk1"/>
              </a:buClr>
              <a:buSzPct val="100000"/>
              <a:buFont typeface="Calibri"/>
              <a:buChar char="●"/>
            </a:pPr>
            <a:r>
              <a:rPr lang="en" sz="3000">
                <a:solidFill>
                  <a:srgbClr val="000000"/>
                </a:solidFill>
              </a:rPr>
              <a:t>We know that students who are under time pressure are far more likely to resort to theft. </a:t>
            </a:r>
          </a:p>
          <a:p>
            <a:pPr marL="457200" lvl="0" indent="-419100" rtl="0">
              <a:buClr>
                <a:schemeClr val="dk1"/>
              </a:buClr>
              <a:buSzPct val="100000"/>
              <a:buFont typeface="Calibri"/>
              <a:buChar char="●"/>
            </a:pPr>
            <a:r>
              <a:rPr lang="en" sz="3000">
                <a:solidFill>
                  <a:srgbClr val="000000"/>
                </a:solidFill>
              </a:rPr>
              <a:t>Time pressure or stress is not an acceptable excuse. </a:t>
            </a:r>
          </a:p>
          <a:p>
            <a:pPr marL="457200" lvl="0" indent="-419100">
              <a:buClr>
                <a:schemeClr val="dk1"/>
              </a:buClr>
              <a:buSzPct val="100000"/>
              <a:buFont typeface="Calibri"/>
              <a:buChar char="●"/>
            </a:pPr>
            <a:r>
              <a:rPr lang="en" sz="3000" b="1">
                <a:solidFill>
                  <a:srgbClr val="FF0000"/>
                </a:solidFill>
              </a:rPr>
              <a:t>The measure of character is not what you do when things are easy; it is what you do when things get tough.</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Avoiding Problems (2)</a:t>
            </a:r>
          </a:p>
        </p:txBody>
      </p:sp>
      <p:sp>
        <p:nvSpPr>
          <p:cNvPr id="188" name="Shape 188"/>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buClr>
                <a:srgbClr val="000000"/>
              </a:buClr>
              <a:buSzPct val="100000"/>
              <a:buFont typeface="Calibri"/>
              <a:buChar char="●"/>
            </a:pPr>
            <a:r>
              <a:rPr lang="en" sz="2400" dirty="0">
                <a:solidFill>
                  <a:srgbClr val="000000"/>
                </a:solidFill>
              </a:rPr>
              <a:t>Guard your work! </a:t>
            </a:r>
          </a:p>
          <a:p>
            <a:pPr marL="457200" lvl="0" indent="-381000" rtl="0">
              <a:buClr>
                <a:srgbClr val="000000"/>
              </a:buClr>
              <a:buSzPct val="100000"/>
              <a:buFont typeface="Calibri"/>
              <a:buChar char="●"/>
            </a:pPr>
            <a:r>
              <a:rPr lang="en" sz="2400" dirty="0">
                <a:solidFill>
                  <a:srgbClr val="000000"/>
                </a:solidFill>
              </a:rPr>
              <a:t>If you keep your work on your home machine, be sure your machine is secure, both from Internet hostiles and from your roommates, etc.</a:t>
            </a:r>
          </a:p>
          <a:p>
            <a:pPr marL="914400" lvl="1" indent="-381000" rtl="0">
              <a:buClr>
                <a:srgbClr val="000000"/>
              </a:buClr>
              <a:buSzPct val="100000"/>
              <a:buFont typeface="Calibri"/>
              <a:buChar char="○"/>
            </a:pPr>
            <a:r>
              <a:rPr lang="en" sz="2400" dirty="0">
                <a:solidFill>
                  <a:srgbClr val="000000"/>
                </a:solidFill>
              </a:rPr>
              <a:t>Keep your machine locked! It only takes a minute for your roommate, or for the person sitting next to you in the hallway, to stick a USB drive in your machine and steal your work. </a:t>
            </a:r>
          </a:p>
          <a:p>
            <a:pPr marL="457200" lvl="0" indent="-381000" rtl="0">
              <a:buClr>
                <a:srgbClr val="000000"/>
              </a:buClr>
              <a:buSzPct val="100000"/>
              <a:buFont typeface="Calibri"/>
              <a:buChar char="●"/>
            </a:pPr>
            <a:r>
              <a:rPr lang="en" sz="2400" b="1" dirty="0">
                <a:solidFill>
                  <a:srgbClr val="000000"/>
                </a:solidFill>
              </a:rPr>
              <a:t>Don't discount this; we have encountered theft by roommates on a regular basis in the past.</a:t>
            </a:r>
          </a:p>
          <a:p>
            <a:pPr marL="914400" lvl="1" indent="-381000">
              <a:buClr>
                <a:srgbClr val="000000"/>
              </a:buClr>
              <a:buSzPct val="100000"/>
              <a:buFont typeface="Calibri"/>
              <a:buChar char="○"/>
            </a:pPr>
            <a:r>
              <a:rPr lang="en" sz="2400" dirty="0">
                <a:solidFill>
                  <a:srgbClr val="000000"/>
                </a:solidFill>
              </a:rPr>
              <a:t>Remember that physical security is a prerequisite for information security.</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problems (3)</a:t>
            </a:r>
          </a:p>
        </p:txBody>
      </p:sp>
      <p:sp>
        <p:nvSpPr>
          <p:cNvPr id="3" name="Text Placeholder 2"/>
          <p:cNvSpPr>
            <a:spLocks noGrp="1"/>
          </p:cNvSpPr>
          <p:nvPr>
            <p:ph type="body" idx="1"/>
          </p:nvPr>
        </p:nvSpPr>
        <p:spPr/>
        <p:txBody>
          <a:bodyPr/>
          <a:lstStyle/>
          <a:p>
            <a:r>
              <a:rPr lang="en-US" dirty="0"/>
              <a:t>Do not post your course work in any public repository, including github.com</a:t>
            </a:r>
          </a:p>
          <a:p>
            <a:pPr lvl="1"/>
            <a:r>
              <a:rPr lang="en-US" dirty="0"/>
              <a:t>This will help keep your successors out of trouble!</a:t>
            </a:r>
          </a:p>
          <a:p>
            <a:pPr lvl="1"/>
            <a:r>
              <a:rPr lang="en-US" dirty="0"/>
              <a:t>Also, posting your work publicly may itself be a violation of the academic code of conduct</a:t>
            </a:r>
          </a:p>
          <a:p>
            <a:r>
              <a:rPr lang="en-US" dirty="0"/>
              <a:t>If you need to show your course work to a prospective employer, put it on Dropbox and give them a private link.</a:t>
            </a:r>
          </a:p>
        </p:txBody>
      </p:sp>
    </p:spTree>
    <p:extLst>
      <p:ext uri="{BB962C8B-B14F-4D97-AF65-F5344CB8AC3E}">
        <p14:creationId xmlns:p14="http://schemas.microsoft.com/office/powerpoint/2010/main" val="852736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sz="2400" dirty="0"/>
              <a:t>This lesson is designed to acquaint you with our expectations for your academic honesty.</a:t>
            </a:r>
          </a:p>
          <a:p>
            <a:r>
              <a:rPr lang="en-US" sz="2400" dirty="0"/>
              <a:t>By the end of the lesson you should know:</a:t>
            </a:r>
          </a:p>
          <a:p>
            <a:pPr lvl="1"/>
            <a:r>
              <a:rPr lang="en-US" sz="2400" dirty="0"/>
              <a:t>Why Academic Honesty is important, and who cares about it.</a:t>
            </a:r>
          </a:p>
          <a:p>
            <a:pPr lvl="1"/>
            <a:r>
              <a:rPr lang="en-US" sz="2400" dirty="0"/>
              <a:t>The definition of Academic Honesty, and how it applies to this course.</a:t>
            </a:r>
          </a:p>
          <a:p>
            <a:pPr lvl="1"/>
            <a:r>
              <a:rPr lang="en-US" sz="2400" dirty="0"/>
              <a:t>What will happen if you violate the academic integrity policy.</a:t>
            </a:r>
          </a:p>
          <a:p>
            <a:pPr lvl="1"/>
            <a:r>
              <a:rPr lang="en-US" sz="2400" dirty="0"/>
              <a:t>How to avoid situations that may lead to Academic Honesty violations.</a:t>
            </a:r>
          </a:p>
          <a:p>
            <a:pPr lvl="1"/>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a:t>
            </a:fld>
            <a:endParaRPr lang="en-US"/>
          </a:p>
        </p:txBody>
      </p:sp>
    </p:spTree>
    <p:extLst>
      <p:ext uri="{BB962C8B-B14F-4D97-AF65-F5344CB8AC3E}">
        <p14:creationId xmlns:p14="http://schemas.microsoft.com/office/powerpoint/2010/main" val="367176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Sorry about that...</a:t>
            </a:r>
          </a:p>
        </p:txBody>
      </p:sp>
      <p:sp>
        <p:nvSpPr>
          <p:cNvPr id="194" name="Shape 194"/>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dirty="0"/>
              <a:t>I know that most of you are honest, and none of this will apply </a:t>
            </a:r>
            <a:r>
              <a:rPr lang="en" sz="3000"/>
              <a:t>to you.</a:t>
            </a:r>
            <a:endParaRPr lang="en" sz="3000" dirty="0"/>
          </a:p>
          <a:p>
            <a:pPr marL="457200" lvl="0" indent="-419100" rtl="0">
              <a:buClr>
                <a:schemeClr val="dk1"/>
              </a:buClr>
              <a:buSzPct val="100000"/>
              <a:buFont typeface="Calibri"/>
              <a:buChar char="●"/>
            </a:pPr>
            <a:r>
              <a:rPr lang="en" sz="3000" dirty="0"/>
              <a:t>BUT cheating happens often enough that we need to have policies about it, and you need to know them.</a:t>
            </a:r>
          </a:p>
          <a:p>
            <a:pPr marL="457200" lvl="0" indent="-419100" rtl="0">
              <a:buClr>
                <a:schemeClr val="dk1"/>
              </a:buClr>
              <a:buSzPct val="100000"/>
              <a:buFont typeface="Calibri"/>
              <a:buChar char="●"/>
            </a:pPr>
            <a:r>
              <a:rPr lang="en" sz="3000" dirty="0"/>
              <a:t>If you have any questions about any actions that you have done or are thinking about, please come talk to the course staff immediately.</a:t>
            </a:r>
          </a:p>
          <a:p>
            <a:pPr marL="457200" lvl="0" indent="-419100">
              <a:buClr>
                <a:schemeClr val="dk1"/>
              </a:buClr>
              <a:buSzPct val="100000"/>
              <a:buFont typeface="Calibri"/>
              <a:buChar char="●"/>
            </a:pPr>
            <a:r>
              <a:rPr lang="en" sz="3000" dirty="0"/>
              <a:t>You can send the instructors a private message on Piazza. </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sz="2800" dirty="0"/>
              <a:t>You should now know:</a:t>
            </a:r>
          </a:p>
          <a:p>
            <a:pPr lvl="1"/>
            <a:r>
              <a:rPr lang="en-US" dirty="0"/>
              <a:t>why Academic Honesty is important, and who cares about it</a:t>
            </a:r>
          </a:p>
          <a:p>
            <a:pPr lvl="1"/>
            <a:r>
              <a:rPr lang="en-US" dirty="0"/>
              <a:t>the definition of Academic Honesty, and how it applies to this course</a:t>
            </a:r>
          </a:p>
          <a:p>
            <a:pPr lvl="1"/>
            <a:r>
              <a:rPr lang="en-US" dirty="0"/>
              <a:t>what will happen if you violate the academic integrity policy</a:t>
            </a:r>
          </a:p>
          <a:p>
            <a:pPr lvl="1"/>
            <a:r>
              <a:rPr lang="en-US" dirty="0"/>
              <a:t>how to avoid situations that may lead to Academic Honesty violations</a:t>
            </a:r>
          </a:p>
        </p:txBody>
      </p:sp>
      <p:sp>
        <p:nvSpPr>
          <p:cNvPr id="4" name="Slide Number Placeholder 3"/>
          <p:cNvSpPr>
            <a:spLocks noGrp="1"/>
          </p:cNvSpPr>
          <p:nvPr>
            <p:ph type="sldNum" sz="quarter" idx="12"/>
          </p:nvPr>
        </p:nvSpPr>
        <p:spPr/>
        <p:txBody>
          <a:bodyPr/>
          <a:lstStyle/>
          <a:p>
            <a:fld id="{2AF3B5EA-18B6-4040-9F78-6052AF49C681}" type="slidenum">
              <a:rPr lang="en-US" smtClean="0"/>
              <a:t>21</a:t>
            </a:fld>
            <a:endParaRPr lang="en-US"/>
          </a:p>
        </p:txBody>
      </p:sp>
    </p:spTree>
    <p:extLst>
      <p:ext uri="{BB962C8B-B14F-4D97-AF65-F5344CB8AC3E}">
        <p14:creationId xmlns:p14="http://schemas.microsoft.com/office/powerpoint/2010/main" val="1883502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a:t>If </a:t>
            </a:r>
            <a:r>
              <a:rPr lang="en-US" dirty="0"/>
              <a:t>you have questions about this lesson, ask them on the Discussion Board</a:t>
            </a:r>
          </a:p>
          <a:p>
            <a:r>
              <a:rPr lang="en-US" dirty="0"/>
              <a:t>Go on to the next lesson</a:t>
            </a:r>
          </a:p>
        </p:txBody>
      </p:sp>
      <p:sp>
        <p:nvSpPr>
          <p:cNvPr id="4" name="Slide Number Placeholder 3"/>
          <p:cNvSpPr>
            <a:spLocks noGrp="1"/>
          </p:cNvSpPr>
          <p:nvPr>
            <p:ph type="sldNum" sz="quarter" idx="12"/>
          </p:nvPr>
        </p:nvSpPr>
        <p:spPr/>
        <p:txBody>
          <a:bodyPr/>
          <a:lstStyle/>
          <a:p>
            <a:fld id="{2AF3B5EA-18B6-4040-9F78-6052AF49C681}" type="slidenum">
              <a:rPr lang="en-US" smtClean="0"/>
              <a:t>22</a:t>
            </a:fld>
            <a:endParaRPr lang="en-US"/>
          </a:p>
        </p:txBody>
      </p:sp>
    </p:spTree>
    <p:extLst>
      <p:ext uri="{BB962C8B-B14F-4D97-AF65-F5344CB8AC3E}">
        <p14:creationId xmlns:p14="http://schemas.microsoft.com/office/powerpoint/2010/main" val="2944796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dirty="0"/>
              <a:t>Why is Academic Honesty Important?</a:t>
            </a:r>
          </a:p>
        </p:txBody>
      </p:sp>
      <p:sp>
        <p:nvSpPr>
          <p:cNvPr id="116" name="Shape 116"/>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solidFill>
                  <a:srgbClr val="FF0000"/>
                </a:solidFill>
              </a:rPr>
              <a:t>Your</a:t>
            </a:r>
            <a:r>
              <a:rPr lang="en" sz="3000"/>
              <a:t> diploma represents the University’s certification that </a:t>
            </a:r>
            <a:r>
              <a:rPr lang="en" sz="3000" i="1">
                <a:solidFill>
                  <a:srgbClr val="FF0000"/>
                </a:solidFill>
              </a:rPr>
              <a:t>you</a:t>
            </a:r>
            <a:r>
              <a:rPr lang="en" sz="3000"/>
              <a:t> have attained a certain level of knowledge in your program.</a:t>
            </a:r>
          </a:p>
          <a:p>
            <a:pPr marL="457200" lvl="0" indent="-419100" rtl="0">
              <a:buClr>
                <a:schemeClr val="dk1"/>
              </a:buClr>
              <a:buSzPct val="100000"/>
              <a:buFont typeface="Calibri"/>
              <a:buChar char="●"/>
            </a:pPr>
            <a:r>
              <a:rPr lang="en" sz="3000">
                <a:solidFill>
                  <a:srgbClr val="FF0000"/>
                </a:solidFill>
              </a:rPr>
              <a:t>Your</a:t>
            </a:r>
            <a:r>
              <a:rPr lang="en" sz="3000"/>
              <a:t> grade in this course represents my certification that </a:t>
            </a:r>
            <a:r>
              <a:rPr lang="en" sz="3000" i="1">
                <a:solidFill>
                  <a:srgbClr val="FF0000"/>
                </a:solidFill>
              </a:rPr>
              <a:t>you</a:t>
            </a:r>
            <a:r>
              <a:rPr lang="en" sz="3000"/>
              <a:t> have attained a certain level of knowledge in this course.</a:t>
            </a:r>
          </a:p>
          <a:p>
            <a:pPr marL="457200" lvl="0" indent="-419100">
              <a:buClr>
                <a:schemeClr val="dk1"/>
              </a:buClr>
              <a:buSzPct val="100000"/>
              <a:buFont typeface="Calibri"/>
              <a:buChar char="●"/>
            </a:pPr>
            <a:r>
              <a:rPr lang="en" sz="3000"/>
              <a:t>“</a:t>
            </a:r>
            <a:r>
              <a:rPr lang="en" sz="3000" i="1">
                <a:solidFill>
                  <a:srgbClr val="FF0000"/>
                </a:solidFill>
              </a:rPr>
              <a:t>You</a:t>
            </a:r>
            <a:r>
              <a:rPr lang="en" sz="3000"/>
              <a:t>” means </a:t>
            </a:r>
            <a:r>
              <a:rPr lang="en" sz="3000" i="1">
                <a:solidFill>
                  <a:srgbClr val="FF0000"/>
                </a:solidFill>
              </a:rPr>
              <a:t>you</a:t>
            </a:r>
            <a:r>
              <a:rPr lang="en" sz="3000"/>
              <a:t>, not “you with a little help from your friends.”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Who cares?</a:t>
            </a:r>
          </a:p>
        </p:txBody>
      </p:sp>
      <p:sp>
        <p:nvSpPr>
          <p:cNvPr id="122" name="Shape 122"/>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dirty="0"/>
              <a:t>Employers care. </a:t>
            </a:r>
          </a:p>
          <a:p>
            <a:pPr marL="914400" lvl="1" indent="-419100" rtl="0">
              <a:buClr>
                <a:schemeClr val="dk1"/>
              </a:buClr>
              <a:buSzPct val="100000"/>
              <a:buFont typeface="Calibri"/>
              <a:buChar char="○"/>
            </a:pPr>
            <a:r>
              <a:rPr lang="en" sz="3000" dirty="0"/>
              <a:t>When they see an NU diploma, they expect </a:t>
            </a:r>
            <a:r>
              <a:rPr lang="en" sz="3000" i="1" dirty="0">
                <a:solidFill>
                  <a:srgbClr val="FF0000"/>
                </a:solidFill>
              </a:rPr>
              <a:t>that individual</a:t>
            </a:r>
            <a:r>
              <a:rPr lang="en" sz="3000" dirty="0"/>
              <a:t> to have reached a certain level of achievement.</a:t>
            </a:r>
          </a:p>
          <a:p>
            <a:pPr marL="457200" lvl="0" indent="-419100" rtl="0">
              <a:buClr>
                <a:schemeClr val="dk1"/>
              </a:buClr>
              <a:buSzPct val="100000"/>
              <a:buFont typeface="Calibri"/>
              <a:buChar char="●"/>
            </a:pPr>
            <a:r>
              <a:rPr lang="en" sz="3000" dirty="0"/>
              <a:t>Faculty and Advisors care.</a:t>
            </a:r>
          </a:p>
          <a:p>
            <a:pPr marL="914400" lvl="1" indent="-419100">
              <a:buClr>
                <a:schemeClr val="dk1"/>
              </a:buClr>
              <a:buSzPct val="100000"/>
              <a:buFont typeface="Calibri"/>
              <a:buChar char="○"/>
            </a:pPr>
            <a:r>
              <a:rPr lang="en" sz="3000" dirty="0"/>
              <a:t>When they see a grade in this course, they expect </a:t>
            </a:r>
            <a:r>
              <a:rPr lang="en" sz="3000" i="1" dirty="0">
                <a:solidFill>
                  <a:srgbClr val="FF0000"/>
                </a:solidFill>
              </a:rPr>
              <a:t>that individual</a:t>
            </a:r>
            <a:r>
              <a:rPr lang="en" sz="3000" dirty="0"/>
              <a:t> to have reached a certain level of knowledge.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Who else cares?</a:t>
            </a:r>
          </a:p>
        </p:txBody>
      </p:sp>
      <p:sp>
        <p:nvSpPr>
          <p:cNvPr id="128" name="Shape 128"/>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t>Your classmates care.</a:t>
            </a:r>
          </a:p>
          <a:p>
            <a:pPr marL="914400" lvl="1" indent="-419100" rtl="0">
              <a:buClr>
                <a:schemeClr val="dk1"/>
              </a:buClr>
              <a:buSzPct val="100000"/>
              <a:buFont typeface="Calibri"/>
              <a:buChar char="○"/>
            </a:pPr>
            <a:r>
              <a:rPr lang="en" sz="3000"/>
              <a:t>An honest student gets angry when his or her classmate gets a reward without putting in the effort.</a:t>
            </a:r>
          </a:p>
          <a:p>
            <a:pPr marL="457200" lvl="0" indent="-419100" rtl="0">
              <a:buClr>
                <a:schemeClr val="dk1"/>
              </a:buClr>
              <a:buSzPct val="100000"/>
              <a:buFont typeface="Calibri"/>
              <a:buChar char="●"/>
            </a:pPr>
            <a:r>
              <a:rPr lang="en" sz="3000"/>
              <a:t>The University cares.</a:t>
            </a:r>
          </a:p>
          <a:p>
            <a:pPr marL="914400" lvl="1" indent="-419100">
              <a:buClr>
                <a:schemeClr val="dk1"/>
              </a:buClr>
              <a:buSzPct val="100000"/>
              <a:buFont typeface="Calibri"/>
              <a:buChar char="○"/>
            </a:pPr>
            <a:r>
              <a:rPr lang="en" sz="3000"/>
              <a:t>Every time a student goes out into the world with an NU diploma and doesn’t perform well, it makes the whole University look bad.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Industry Cares</a:t>
            </a:r>
          </a:p>
        </p:txBody>
      </p:sp>
      <p:sp>
        <p:nvSpPr>
          <p:cNvPr id="3" name="Text Placeholder 2"/>
          <p:cNvSpPr>
            <a:spLocks noGrp="1"/>
          </p:cNvSpPr>
          <p:nvPr>
            <p:ph type="body" idx="1"/>
          </p:nvPr>
        </p:nvSpPr>
        <p:spPr/>
        <p:txBody>
          <a:bodyPr/>
          <a:lstStyle/>
          <a:p>
            <a:r>
              <a:rPr lang="en-US" dirty="0"/>
              <a:t>Most economically important applications of computer science involve intellectual property.</a:t>
            </a:r>
          </a:p>
          <a:p>
            <a:r>
              <a:rPr lang="en-US" dirty="0"/>
              <a:t>Employees who cheat can cost their employer a great deal of money.</a:t>
            </a:r>
          </a:p>
          <a:p>
            <a:r>
              <a:rPr lang="en-US" dirty="0"/>
              <a:t>Students who cheat in school are more likely to become employees who cheat.</a:t>
            </a:r>
          </a:p>
        </p:txBody>
      </p:sp>
    </p:spTree>
    <p:extLst>
      <p:ext uri="{BB962C8B-B14F-4D97-AF65-F5344CB8AC3E}">
        <p14:creationId xmlns:p14="http://schemas.microsoft.com/office/powerpoint/2010/main" val="3872707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CCIS Cheating Policy</a:t>
            </a:r>
          </a:p>
        </p:txBody>
      </p:sp>
      <p:sp>
        <p:nvSpPr>
          <p:cNvPr id="134" name="Shape 134"/>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dirty="0"/>
              <a:t>All violations of the University academic integrity policy </a:t>
            </a:r>
            <a:r>
              <a:rPr lang="en" sz="3000" dirty="0">
                <a:solidFill>
                  <a:srgbClr val="FF0000"/>
                </a:solidFill>
              </a:rPr>
              <a:t>must</a:t>
            </a:r>
            <a:r>
              <a:rPr lang="en" sz="3000" dirty="0"/>
              <a:t> be reported to OSCCR.</a:t>
            </a:r>
          </a:p>
          <a:p>
            <a:pPr marL="914400" lvl="1" indent="-419100" rtl="0">
              <a:buClr>
                <a:schemeClr val="dk1"/>
              </a:buClr>
              <a:buSzPct val="100000"/>
              <a:buFont typeface="Calibri"/>
              <a:buChar char="○"/>
            </a:pPr>
            <a:r>
              <a:rPr lang="en" sz="3000" dirty="0"/>
              <a:t>OSCCR = </a:t>
            </a:r>
            <a:r>
              <a:rPr lang="en" sz="3000" u="sng" dirty="0">
                <a:solidFill>
                  <a:schemeClr val="hlink"/>
                </a:solidFill>
                <a:hlinkClick r:id="rId3"/>
              </a:rPr>
              <a:t>Office of Student Conduct and Conflict Resolution</a:t>
            </a:r>
            <a:r>
              <a:rPr lang="en" sz="3000" dirty="0"/>
              <a:t>.</a:t>
            </a:r>
          </a:p>
          <a:p>
            <a:pPr marL="457200" lvl="0" indent="-419100">
              <a:buClr>
                <a:schemeClr val="dk1"/>
              </a:buClr>
              <a:buSzPct val="100000"/>
              <a:buFont typeface="Calibri"/>
              <a:buChar char="●"/>
            </a:pPr>
            <a:r>
              <a:rPr lang="en" sz="3000" dirty="0"/>
              <a:t>Students who cheat often do so in multiple courses.  By reporting all violations to OSCCR, we guarantee that such students are suitably punished.</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sz="4000" dirty="0"/>
              <a:t>University Academic Integrity Policy</a:t>
            </a:r>
          </a:p>
        </p:txBody>
      </p:sp>
      <p:sp>
        <p:nvSpPr>
          <p:cNvPr id="140" name="Shape 140"/>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0" lvl="0" indent="0" rtl="0">
              <a:buNone/>
            </a:pPr>
            <a:r>
              <a:rPr lang="en" sz="1400">
                <a:solidFill>
                  <a:srgbClr val="333333"/>
                </a:solidFill>
              </a:rPr>
              <a:t>The following is a broad overview, but not an all-encompassing definition, of what constitutes a violation of academic integrity. [</a:t>
            </a:r>
            <a:r>
              <a:rPr lang="en" sz="1400" u="sng">
                <a:solidFill>
                  <a:schemeClr val="hlink"/>
                </a:solidFill>
                <a:hlinkClick r:id="rId3"/>
              </a:rPr>
              <a:t>from OSCCR website</a:t>
            </a:r>
            <a:r>
              <a:rPr lang="en" sz="1400">
                <a:solidFill>
                  <a:srgbClr val="333333"/>
                </a:solidFill>
              </a:rPr>
              <a:t>] </a:t>
            </a:r>
          </a:p>
          <a:p>
            <a:pPr marL="0" lvl="0" indent="0" rtl="0">
              <a:buNone/>
            </a:pPr>
            <a:r>
              <a:rPr lang="en" sz="1400" b="1">
                <a:solidFill>
                  <a:srgbClr val="333333"/>
                </a:solidFill>
              </a:rPr>
              <a:t>Cheating:</a:t>
            </a:r>
            <a:r>
              <a:rPr lang="en" sz="1400">
                <a:solidFill>
                  <a:srgbClr val="333333"/>
                </a:solidFill>
              </a:rPr>
              <a:t> The University defines cheating as using or attempting to use unauthorized materials, information, or study aids in any academic exercise. </a:t>
            </a:r>
            <a:r>
              <a:rPr lang="en" sz="1400" b="1">
                <a:solidFill>
                  <a:srgbClr val="FF0000"/>
                </a:solidFill>
              </a:rPr>
              <a:t>When completing any academic assignment, a student shall rely on his or her own mastery of the subject.</a:t>
            </a:r>
            <a:r>
              <a:rPr lang="en" sz="1400" b="1">
                <a:solidFill>
                  <a:srgbClr val="000000"/>
                </a:solidFill>
              </a:rPr>
              <a:t> </a:t>
            </a:r>
            <a:r>
              <a:rPr lang="en" sz="1400">
                <a:solidFill>
                  <a:srgbClr val="000000"/>
                </a:solidFill>
              </a:rPr>
              <a:t>[emphasis added]</a:t>
            </a:r>
          </a:p>
          <a:p>
            <a:pPr marL="0" lvl="0" indent="0" rtl="0">
              <a:buNone/>
            </a:pPr>
            <a:r>
              <a:rPr lang="en" sz="1400" b="1">
                <a:solidFill>
                  <a:srgbClr val="333333"/>
                </a:solidFill>
              </a:rPr>
              <a:t>Fabrication:</a:t>
            </a:r>
            <a:r>
              <a:rPr lang="en" sz="1400">
                <a:solidFill>
                  <a:srgbClr val="333333"/>
                </a:solidFill>
              </a:rPr>
              <a:t> The University defines fabrication as falsification, misrepresentation, or invention of any information, data, or citation in an academic exercise.  </a:t>
            </a:r>
          </a:p>
          <a:p>
            <a:pPr marL="0" lvl="0" indent="0" rtl="0">
              <a:buNone/>
            </a:pPr>
            <a:r>
              <a:rPr lang="en" sz="1400" b="1">
                <a:solidFill>
                  <a:srgbClr val="333333"/>
                </a:solidFill>
              </a:rPr>
              <a:t>Plagiarism:</a:t>
            </a:r>
            <a:r>
              <a:rPr lang="en" sz="1400">
                <a:solidFill>
                  <a:srgbClr val="333333"/>
                </a:solidFill>
              </a:rPr>
              <a:t> The University defines plagiarism as using as one’s own the words, ideas, data, code, or other original academic material of another without providing proper citation or attribution. Plagiarism can apply to any assignment, either final or drafted copies, and it can occur either accidentally or deliberately. Claiming that one has “forgotten” to document ideas or material taken from another source does not exempt one from plagiarizing. </a:t>
            </a:r>
          </a:p>
          <a:p>
            <a:pPr marL="0" lvl="0" indent="0" rtl="0">
              <a:spcAft>
                <a:spcPts val="1000"/>
              </a:spcAft>
              <a:buNone/>
            </a:pPr>
            <a:r>
              <a:rPr lang="en" sz="1400" b="1">
                <a:solidFill>
                  <a:srgbClr val="333333"/>
                </a:solidFill>
              </a:rPr>
              <a:t>Unauthorized Collaboration:</a:t>
            </a:r>
            <a:r>
              <a:rPr lang="en" sz="1400">
                <a:solidFill>
                  <a:srgbClr val="333333"/>
                </a:solidFill>
              </a:rPr>
              <a:t> The University defines unauthorized collaboration as instances when students submit individual academic works that are substantially similar to one another. While several students may have the same source material, any analysis, interpretation, or reporting of data required by an assignment </a:t>
            </a:r>
            <a:r>
              <a:rPr lang="en" sz="1400" b="1">
                <a:solidFill>
                  <a:srgbClr val="FF0000"/>
                </a:solidFill>
              </a:rPr>
              <a:t>must be each individual’s independent work unless the instructor has explicitly granted permission for group work. </a:t>
            </a:r>
            <a:r>
              <a:rPr lang="en" sz="1400">
                <a:solidFill>
                  <a:srgbClr val="333333"/>
                </a:solidFill>
              </a:rPr>
              <a:t>  [emphasis added]</a:t>
            </a:r>
          </a:p>
          <a:p>
            <a:pPr marL="0" lvl="0" indent="0" rtl="0">
              <a:lnSpc>
                <a:spcPct val="100000"/>
              </a:lnSpc>
              <a:spcBef>
                <a:spcPts val="0"/>
              </a:spcBef>
              <a:spcAft>
                <a:spcPts val="1700"/>
              </a:spcAft>
              <a:buNone/>
            </a:pPr>
            <a:r>
              <a:rPr lang="en" sz="1400" b="1">
                <a:solidFill>
                  <a:srgbClr val="333333"/>
                </a:solidFill>
              </a:rPr>
              <a:t>Participation in Academically Dishonest Activities:</a:t>
            </a:r>
            <a:r>
              <a:rPr lang="en" sz="1400">
                <a:solidFill>
                  <a:srgbClr val="333333"/>
                </a:solidFill>
              </a:rPr>
              <a:t> The University defines participation in academically dishonest activities as  any action taken by a student with the intention of gaining an unfair advantage over other students.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The Short Version:</a:t>
            </a:r>
          </a:p>
        </p:txBody>
      </p:sp>
      <p:sp>
        <p:nvSpPr>
          <p:cNvPr id="146" name="Shape 146"/>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0" lvl="0" indent="0" algn="ctr" rtl="0">
              <a:lnSpc>
                <a:spcPct val="115000"/>
              </a:lnSpc>
              <a:spcBef>
                <a:spcPts val="2400"/>
              </a:spcBef>
              <a:spcAft>
                <a:spcPts val="600"/>
              </a:spcAft>
              <a:buClr>
                <a:srgbClr val="000000"/>
              </a:buClr>
              <a:buSzPct val="25000"/>
              <a:buFont typeface="Arial"/>
              <a:buNone/>
            </a:pPr>
            <a:r>
              <a:rPr lang="en" sz="4800" b="1" dirty="0">
                <a:solidFill>
                  <a:srgbClr val="FF0000"/>
                </a:solidFill>
                <a:latin typeface="Arial"/>
                <a:ea typeface="Arial"/>
                <a:cs typeface="Arial"/>
                <a:sym typeface="Arial"/>
              </a:rPr>
              <a:t>DON'T SHARE INFORMATION</a:t>
            </a:r>
          </a:p>
          <a:p>
            <a:endParaRPr lang="en" sz="4800" b="1" dirty="0">
              <a:solidFill>
                <a:srgbClr val="FF0000"/>
              </a:solidFill>
              <a:latin typeface="Arial"/>
              <a:ea typeface="Arial"/>
              <a:cs typeface="Arial"/>
              <a:sym typeface="Arial"/>
            </a:endParaRPr>
          </a:p>
          <a:p>
            <a:pPr marL="0" lvl="0" indent="0" rtl="0">
              <a:lnSpc>
                <a:spcPct val="100000"/>
              </a:lnSpc>
              <a:spcBef>
                <a:spcPts val="0"/>
              </a:spcBef>
              <a:buNone/>
            </a:pPr>
            <a:r>
              <a:rPr lang="en" sz="2400" dirty="0">
                <a:solidFill>
                  <a:srgbClr val="000000"/>
                </a:solidFill>
              </a:rPr>
              <a:t>If you share your design ideas, or tests, or comments, or</a:t>
            </a:r>
          </a:p>
          <a:p>
            <a:pPr marL="0" lvl="0" indent="0" rtl="0">
              <a:lnSpc>
                <a:spcPct val="100000"/>
              </a:lnSpc>
              <a:spcBef>
                <a:spcPts val="0"/>
              </a:spcBef>
              <a:buNone/>
            </a:pPr>
            <a:r>
              <a:rPr lang="en-US" sz="2400" dirty="0">
                <a:solidFill>
                  <a:srgbClr val="000000"/>
                </a:solidFill>
              </a:rPr>
              <a:t>F</a:t>
            </a:r>
            <a:r>
              <a:rPr lang="en" sz="2400" dirty="0">
                <a:solidFill>
                  <a:srgbClr val="000000"/>
                </a:solidFill>
              </a:rPr>
              <a:t>iles, or even portions of files with somebody else, we </a:t>
            </a:r>
            <a:r>
              <a:rPr lang="en" sz="2400" i="1" dirty="0">
                <a:solidFill>
                  <a:srgbClr val="000000"/>
                </a:solidFill>
              </a:rPr>
              <a:t>will</a:t>
            </a:r>
            <a:r>
              <a:rPr lang="en" sz="2400" dirty="0">
                <a:solidFill>
                  <a:srgbClr val="000000"/>
                </a:solidFill>
              </a:rPr>
              <a:t> detect it and you </a:t>
            </a:r>
            <a:r>
              <a:rPr lang="en" sz="2400" i="1" dirty="0">
                <a:solidFill>
                  <a:srgbClr val="000000"/>
                </a:solidFill>
              </a:rPr>
              <a:t>will</a:t>
            </a:r>
            <a:r>
              <a:rPr lang="en" sz="2400" dirty="0">
                <a:solidFill>
                  <a:srgbClr val="000000"/>
                </a:solidFill>
              </a:rPr>
              <a:t> get sent to OSCCR. Period. End of story.</a:t>
            </a:r>
          </a:p>
          <a:p>
            <a:endParaRPr lang="en" sz="2400" dirty="0">
              <a:solidFill>
                <a:srgbClr val="000000"/>
              </a:solidFill>
            </a:endParaRPr>
          </a:p>
        </p:txBody>
      </p:sp>
    </p:spTree>
  </p:cSld>
  <p:clrMapOvr>
    <a:masterClrMapping/>
  </p:clrMapOvr>
  <p:transition spd="slow">
    <p:cut/>
  </p:transition>
</p:sld>
</file>

<file path=ppt/theme/theme1.xml><?xml version="1.0" encoding="utf-8"?>
<a:theme xmlns:a="http://schemas.openxmlformats.org/drawingml/2006/main" name="Custom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2315</TotalTime>
  <Words>1669</Words>
  <Application>Microsoft Office PowerPoint</Application>
  <PresentationFormat>On-screen Show (4:3)</PresentationFormat>
  <Paragraphs>119</Paragraphs>
  <Slides>22</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Consolas</vt:lpstr>
      <vt:lpstr>Custom Theme</vt:lpstr>
      <vt:lpstr>Academic Honesty</vt:lpstr>
      <vt:lpstr>Learning Objectives</vt:lpstr>
      <vt:lpstr>Why is Academic Honesty Important?</vt:lpstr>
      <vt:lpstr>Who cares?</vt:lpstr>
      <vt:lpstr>Who else cares?</vt:lpstr>
      <vt:lpstr>Why Industry Cares</vt:lpstr>
      <vt:lpstr>CCIS Cheating Policy</vt:lpstr>
      <vt:lpstr>University Academic Integrity Policy</vt:lpstr>
      <vt:lpstr>The Short Version:</vt:lpstr>
      <vt:lpstr>Typical scenarios (1)</vt:lpstr>
      <vt:lpstr>Typical scenarios (2)</vt:lpstr>
      <vt:lpstr>Typical scenarios (3)</vt:lpstr>
      <vt:lpstr>Typical scenarios (4)</vt:lpstr>
      <vt:lpstr>What happens if I get caught?</vt:lpstr>
      <vt:lpstr>What else happens</vt:lpstr>
      <vt:lpstr>What happens if I don’t get caught?</vt:lpstr>
      <vt:lpstr>Avoiding Problems (1)</vt:lpstr>
      <vt:lpstr>Avoiding Problems (2)</vt:lpstr>
      <vt:lpstr>Avoiding problems (3)</vt:lpstr>
      <vt:lpstr>Sorry about that...</vt:lpstr>
      <vt:lpstr>Summary</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Honesty</dc:title>
  <cp:lastModifiedBy>Mitchell Wand</cp:lastModifiedBy>
  <cp:revision>20</cp:revision>
  <dcterms:modified xsi:type="dcterms:W3CDTF">2017-08-11T18:28:48Z</dcterms:modified>
</cp:coreProperties>
</file>