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8"/>
  </p:notesMasterIdLst>
  <p:sldIdLst>
    <p:sldId id="257" r:id="rId2"/>
    <p:sldId id="330" r:id="rId3"/>
    <p:sldId id="331" r:id="rId4"/>
    <p:sldId id="306" r:id="rId5"/>
    <p:sldId id="332" r:id="rId6"/>
    <p:sldId id="328" r:id="rId7"/>
    <p:sldId id="307" r:id="rId8"/>
    <p:sldId id="296" r:id="rId9"/>
    <p:sldId id="308" r:id="rId10"/>
    <p:sldId id="265" r:id="rId11"/>
    <p:sldId id="334" r:id="rId12"/>
    <p:sldId id="295" r:id="rId13"/>
    <p:sldId id="272" r:id="rId14"/>
    <p:sldId id="335" r:id="rId15"/>
    <p:sldId id="273" r:id="rId16"/>
    <p:sldId id="267" r:id="rId17"/>
    <p:sldId id="279" r:id="rId18"/>
    <p:sldId id="290" r:id="rId19"/>
    <p:sldId id="269" r:id="rId20"/>
    <p:sldId id="280" r:id="rId21"/>
    <p:sldId id="268" r:id="rId22"/>
    <p:sldId id="297" r:id="rId23"/>
    <p:sldId id="274" r:id="rId24"/>
    <p:sldId id="275" r:id="rId25"/>
    <p:sldId id="298" r:id="rId26"/>
    <p:sldId id="327" r:id="rId27"/>
    <p:sldId id="299" r:id="rId28"/>
    <p:sldId id="291" r:id="rId29"/>
    <p:sldId id="283" r:id="rId30"/>
    <p:sldId id="300" r:id="rId31"/>
    <p:sldId id="301" r:id="rId32"/>
    <p:sldId id="302" r:id="rId33"/>
    <p:sldId id="312" r:id="rId34"/>
    <p:sldId id="313" r:id="rId35"/>
    <p:sldId id="310" r:id="rId36"/>
    <p:sldId id="277" r:id="rId37"/>
    <p:sldId id="293" r:id="rId38"/>
    <p:sldId id="314" r:id="rId39"/>
    <p:sldId id="315" r:id="rId40"/>
    <p:sldId id="309" r:id="rId41"/>
    <p:sldId id="324" r:id="rId42"/>
    <p:sldId id="285" r:id="rId43"/>
    <p:sldId id="318" r:id="rId44"/>
    <p:sldId id="317" r:id="rId45"/>
    <p:sldId id="264" r:id="rId46"/>
    <p:sldId id="325" r:id="rId47"/>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5" autoAdjust="0"/>
    <p:restoredTop sz="96917" autoAdjust="0"/>
  </p:normalViewPr>
  <p:slideViewPr>
    <p:cSldViewPr snapToGrid="0" snapToObjects="1">
      <p:cViewPr varScale="1">
        <p:scale>
          <a:sx n="111" d="100"/>
          <a:sy n="111" d="100"/>
        </p:scale>
        <p:origin x="612" y="114"/>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8575" tIns="19050" rIns="28575" bIns="19050" numCol="1" spcCol="1270" anchor="ctr" anchorCtr="0"/>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srgbClr val="C0504D">
            <a:alpha val="50000"/>
          </a:srgbClr>
        </a:solidFill>
        <a:ln w="25400" cap="flat" cmpd="sng" algn="ctr">
          <a:noFill/>
          <a:prstDash val="solid"/>
        </a:ln>
        <a:effectLst/>
      </dgm:spPr>
      <dgm:t>
        <a:bodyPr spcFirstLastPara="0" vert="horz" wrap="square" lIns="28575" tIns="19050" rIns="28575" bIns="19050" numCol="1" spcCol="1270" anchor="ctr" anchorCtr="0"/>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a:xfrm>
          <a:off x="817289" y="1799208"/>
          <a:ext cx="1151334" cy="719583"/>
        </a:xfrm>
        <a:prstGeom prst="roundRect">
          <a:avLst>
            <a:gd name="adj" fmla="val 10000"/>
          </a:avLst>
        </a:prstGeom>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a:xfrm>
          <a:off x="817289" y="2698687"/>
          <a:ext cx="1151334" cy="719583"/>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rgbClr val="C0504D">
            <a:alpha val="5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8/2/2017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6</a:t>
            </a:fld>
            <a:endParaRPr lang="en-US"/>
          </a:p>
        </p:txBody>
      </p:sp>
    </p:spTree>
    <p:extLst>
      <p:ext uri="{BB962C8B-B14F-4D97-AF65-F5344CB8AC3E}">
        <p14:creationId xmlns:p14="http://schemas.microsoft.com/office/powerpoint/2010/main" val="178081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12</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Observe that we have explanations of what each test is</a:t>
            </a:r>
            <a:r>
              <a:rPr lang="en-US" baseline="0" dirty="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look at the file:</a:t>
            </a:r>
          </a:p>
          <a:p>
            <a:endParaRPr lang="en-US" dirty="0"/>
          </a:p>
          <a:p>
            <a:r>
              <a:rPr lang="en-US" baseline="0" dirty="0"/>
              <a:t>-- Most of it is the same.   Look for uses of make-world</a:t>
            </a:r>
          </a:p>
          <a:p>
            <a:endParaRPr lang="en-US" baseline="0" dirty="0"/>
          </a:p>
          <a:p>
            <a:r>
              <a:rPr lang="en-US" baseline="0" dirty="0"/>
              <a:t>-- THEN run the file.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42</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44</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3C2178-8CCA-4041-9770-46941EE52DB5}"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4B67-F4E7-4DFB-B423-D87208E8E4B0}"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F46CE-91A9-441B-A2C8-FCB5990C0EDE}"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FFEBE-01B4-41A8-9B95-B3B902B856D2}"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6D6241-06C8-44C3-8021-44489836A6EB}"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00964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473BB5-DF40-4CF2-8CE7-6D226E43FF1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70727AD-60D7-4449-BD5C-671E0F9D77F5}"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43AFF9-3E5C-4F69-80D4-8BC6FD57BFEF}"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6389F3-E267-4166-96D5-E1B928433BFE}"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D6636A-1E59-4641-9B3B-6A1B810E8AEE}"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Design Systems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2htdp/universe module</a:t>
            </a:r>
          </a:p>
        </p:txBody>
      </p:sp>
      <p:sp>
        <p:nvSpPr>
          <p:cNvPr id="3" name="Content Placeholder 2"/>
          <p:cNvSpPr>
            <a:spLocks noGrp="1"/>
          </p:cNvSpPr>
          <p:nvPr>
            <p:ph idx="1"/>
          </p:nvPr>
        </p:nvSpPr>
        <p:spPr/>
        <p:txBody>
          <a:bodyPr>
            <a:normAutofit fontScale="92500" lnSpcReduction="10000"/>
          </a:bodyPr>
          <a:lstStyle/>
          <a:p>
            <a:r>
              <a:rPr lang="en-US" dirty="0"/>
              <a:t>We can build interactive systems like this using the 2htdp/universe module.</a:t>
            </a:r>
          </a:p>
          <a:p>
            <a:r>
              <a:rPr lang="en-US" dirty="0"/>
              <a:t>This module expects the system to be expressed as a </a:t>
            </a:r>
            <a:r>
              <a:rPr lang="en-US" i="1" dirty="0">
                <a:solidFill>
                  <a:srgbClr val="FF0000"/>
                </a:solidFill>
              </a:rPr>
              <a:t>machine</a:t>
            </a:r>
            <a:r>
              <a:rPr lang="en-US" dirty="0"/>
              <a:t>.</a:t>
            </a:r>
          </a:p>
          <a:p>
            <a:r>
              <a:rPr lang="en-US" dirty="0"/>
              <a:t>The machine will have some </a:t>
            </a:r>
            <a:r>
              <a:rPr lang="en-US" i="1" dirty="0">
                <a:solidFill>
                  <a:srgbClr val="FF0000"/>
                </a:solidFill>
              </a:rPr>
              <a:t>state.</a:t>
            </a:r>
          </a:p>
          <a:p>
            <a:r>
              <a:rPr lang="en-US" dirty="0"/>
              <a:t>The machine can respond to </a:t>
            </a:r>
            <a:r>
              <a:rPr lang="en-US" i="1" dirty="0">
                <a:solidFill>
                  <a:srgbClr val="FF0000"/>
                </a:solidFill>
              </a:rPr>
              <a:t>inputs</a:t>
            </a:r>
            <a:r>
              <a:rPr lang="en-US" dirty="0">
                <a:solidFill>
                  <a:srgbClr val="FF0000"/>
                </a:solidFill>
              </a:rPr>
              <a:t>.</a:t>
            </a:r>
          </a:p>
          <a:p>
            <a:r>
              <a:rPr lang="en-US" dirty="0"/>
              <a:t>The machine’s response to input is described as a </a:t>
            </a:r>
            <a:r>
              <a:rPr lang="en-US" i="1" dirty="0">
                <a:solidFill>
                  <a:srgbClr val="FF0000"/>
                </a:solidFill>
              </a:rPr>
              <a:t>function</a:t>
            </a:r>
            <a:r>
              <a:rPr lang="en-US" dirty="0"/>
              <a:t>.</a:t>
            </a:r>
            <a:endParaRPr lang="en-US" dirty="0">
              <a:solidFill>
                <a:srgbClr val="FF0000"/>
              </a:solidFill>
            </a:endParaRPr>
          </a:p>
          <a:p>
            <a:r>
              <a:rPr lang="en-US" dirty="0"/>
              <a:t>The machine can show its state as a </a:t>
            </a:r>
            <a:r>
              <a:rPr lang="en-US" i="1" dirty="0">
                <a:solidFill>
                  <a:srgbClr val="FF0000"/>
                </a:solidFill>
              </a:rPr>
              <a:t>scene.</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Information Analysis</a:t>
            </a:r>
          </a:p>
        </p:txBody>
      </p:sp>
      <p:sp>
        <p:nvSpPr>
          <p:cNvPr id="3" name="Content Placeholder 2"/>
          <p:cNvSpPr>
            <a:spLocks noGrp="1"/>
          </p:cNvSpPr>
          <p:nvPr>
            <p:ph idx="1"/>
          </p:nvPr>
        </p:nvSpPr>
        <p:spPr/>
        <p:txBody>
          <a:bodyPr/>
          <a:lstStyle/>
          <a:p>
            <a:r>
              <a:rPr lang="en-US" dirty="0"/>
              <a:t>What are the states of the machine?</a:t>
            </a:r>
          </a:p>
          <a:p>
            <a:r>
              <a:rPr lang="en-US" dirty="0"/>
              <a:t>What are the inputs?</a:t>
            </a:r>
          </a:p>
          <a:p>
            <a:r>
              <a:rPr lang="en-US" dirty="0"/>
              <a:t>What is the machine’s response to each input?</a:t>
            </a:r>
          </a:p>
          <a:p>
            <a:pPr lvl="1"/>
            <a:r>
              <a:rPr lang="en-US" dirty="0"/>
              <a:t>What state should the machine go to after each input?</a:t>
            </a:r>
          </a:p>
          <a:p>
            <a:r>
              <a:rPr lang="en-US" dirty="0"/>
              <a:t>How would we like to display the state of the machine?</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69450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2950"/>
            <a:ext cx="8229600" cy="4591050"/>
          </a:xfrm>
        </p:spPr>
        <p:txBody>
          <a:bodyPr>
            <a:normAutofit fontScale="85000" lnSpcReduction="10000"/>
          </a:bodyPr>
          <a:lstStyle/>
          <a:p>
            <a:r>
              <a:rPr lang="en-US" dirty="0"/>
              <a:t>The state of the traffic light is compound information:</a:t>
            </a:r>
          </a:p>
          <a:p>
            <a:pPr lvl="1"/>
            <a:r>
              <a:rPr lang="en-US" dirty="0"/>
              <a:t>its current color AND # of ticks until next change</a:t>
            </a:r>
          </a:p>
          <a:p>
            <a:r>
              <a:rPr lang="en-US" dirty="0"/>
              <a:t>Inputs will be the time (ticks). At every tick, the timer is decremented.</a:t>
            </a:r>
          </a:p>
          <a:p>
            <a:r>
              <a:rPr lang="en-US" dirty="0"/>
              <a:t>When the timer reaches 0, the light goes to its next color (from green to yellow, from yellow to red,  from red to green), and the timer is reset to the number of ticks that light should stay in its new color. </a:t>
            </a:r>
          </a:p>
          <a:p>
            <a:r>
              <a:rPr lang="en-US" dirty="0"/>
              <a:t>The traffic light can show its state as a scene, perhaps something like this:</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Information Analysis for the Traffic Light</a:t>
            </a:r>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dirty="0"/>
          </a:p>
        </p:txBody>
      </p:sp>
      <p:sp>
        <p:nvSpPr>
          <p:cNvPr id="5" name="TextBox 4"/>
          <p:cNvSpPr txBox="1"/>
          <p:nvPr/>
        </p:nvSpPr>
        <p:spPr>
          <a:xfrm>
            <a:off x="5400675" y="5276845"/>
            <a:ext cx="2666999" cy="923330"/>
          </a:xfrm>
          <a:prstGeom prst="rect">
            <a:avLst/>
          </a:prstGeom>
          <a:solidFill>
            <a:schemeClr val="accent1">
              <a:lumMod val="20000"/>
              <a:lumOff val="80000"/>
            </a:schemeClr>
          </a:solidFill>
        </p:spPr>
        <p:txBody>
          <a:bodyPr wrap="square" rtlCol="0">
            <a:spAutoFit/>
          </a:bodyPr>
          <a:lstStyle/>
          <a:p>
            <a:r>
              <a:rPr lang="en-US" dirty="0"/>
              <a:t>Except for the display, this is what we did in </a:t>
            </a:r>
            <a:r>
              <a:rPr lang="en-US" b="1" dirty="0"/>
              <a:t>traffic-light-with-timer2</a:t>
            </a:r>
            <a:r>
              <a:rPr lang="en-US" dirty="0"/>
              <a:t>.</a:t>
            </a:r>
            <a:r>
              <a:rPr lang="en-US" b="1" dirty="0"/>
              <a:t>rkt</a:t>
            </a:r>
          </a:p>
        </p:txBody>
      </p:sp>
    </p:spTree>
    <p:extLst>
      <p:ext uri="{BB962C8B-B14F-4D97-AF65-F5344CB8AC3E}">
        <p14:creationId xmlns:p14="http://schemas.microsoft.com/office/powerpoint/2010/main" val="9474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Analysis for the Falling Cat</a:t>
            </a:r>
          </a:p>
        </p:txBody>
      </p:sp>
      <p:sp>
        <p:nvSpPr>
          <p:cNvPr id="3" name="Content Placeholder 2"/>
          <p:cNvSpPr>
            <a:spLocks noGrp="1"/>
          </p:cNvSpPr>
          <p:nvPr>
            <p:ph idx="1"/>
          </p:nvPr>
        </p:nvSpPr>
        <p:spPr/>
        <p:txBody>
          <a:bodyPr>
            <a:normAutofit/>
          </a:bodyPr>
          <a:lstStyle/>
          <a:p>
            <a:r>
              <a:rPr lang="en-US" dirty="0"/>
              <a:t>There are the only two things that change as the animation progresses: the position of the cat, and whether or not the cat is paused.  So that’s what we put in the state:</a:t>
            </a:r>
          </a:p>
          <a:p>
            <a:r>
              <a:rPr lang="en-US" dirty="0"/>
              <a:t>The state of the machine will consist of:</a:t>
            </a:r>
          </a:p>
          <a:p>
            <a:pPr lvl="1"/>
            <a:r>
              <a:rPr lang="en-US" dirty="0"/>
              <a:t>an integer describing the y-position of the cat.</a:t>
            </a:r>
          </a:p>
          <a:p>
            <a:pPr lvl="1"/>
            <a:r>
              <a:rPr lang="en-US" dirty="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work out the Falling Cat example in detail...</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71663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for the Falling Cat:</a:t>
            </a:r>
            <a:br>
              <a:rPr lang="en-US" dirty="0"/>
            </a:br>
            <a:r>
              <a:rPr lang="en-US" dirty="0"/>
              <a:t>Data Design</a:t>
            </a:r>
          </a:p>
        </p:txBody>
      </p:sp>
      <p:sp>
        <p:nvSpPr>
          <p:cNvPr id="3" name="Content Placeholder 2"/>
          <p:cNvSpPr>
            <a:spLocks noGrp="1"/>
          </p:cNvSpPr>
          <p:nvPr>
            <p:ph idx="1"/>
          </p:nvPr>
        </p:nvSpPr>
        <p:spPr/>
        <p:txBody>
          <a:bodyPr>
            <a:normAutofit/>
          </a:bodyPr>
          <a:lstStyle/>
          <a:p>
            <a:pPr>
              <a:buNone/>
            </a:pPr>
            <a:r>
              <a:rPr lang="en-US" sz="1600" b="1" dirty="0">
                <a:latin typeface="Consolas" panose="020B0609020204030204" pitchFamily="49" charset="0"/>
                <a:cs typeface="Courier New" pitchFamily="49" charset="0"/>
              </a:rPr>
              <a:t>;; REPRESENTATION:</a:t>
            </a:r>
          </a:p>
          <a:p>
            <a:pPr>
              <a:buNone/>
            </a:pPr>
            <a:r>
              <a:rPr lang="en-US" sz="1600" b="1" dirty="0">
                <a:latin typeface="Consolas" panose="020B0609020204030204" pitchFamily="49" charset="0"/>
                <a:cs typeface="Courier New" pitchFamily="49" charset="0"/>
              </a:rPr>
              <a:t>;; A World is represented as (make-world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paused?) </a:t>
            </a:r>
          </a:p>
          <a:p>
            <a:pPr>
              <a:buNone/>
            </a:pPr>
            <a:r>
              <a:rPr lang="en-US" sz="1600" dirty="0">
                <a:cs typeface="Courier New" pitchFamily="49" charset="0"/>
              </a:rPr>
              <a:t>;; </a:t>
            </a:r>
            <a:r>
              <a:rPr lang="en-US" sz="1600" b="1" dirty="0">
                <a:latin typeface="Consolas" panose="020B0609020204030204" pitchFamily="49" charset="0"/>
                <a:cs typeface="Courier New" pitchFamily="49" charset="0"/>
              </a:rPr>
              <a:t>with the following fields:</a:t>
            </a:r>
          </a:p>
          <a:p>
            <a:pPr>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 Integer    the y-position of the center of the cat in the</a:t>
            </a:r>
          </a:p>
          <a:p>
            <a:pPr>
              <a:buNone/>
            </a:pPr>
            <a:r>
              <a:rPr lang="en-US" sz="1600" dirty="0">
                <a:cs typeface="Courier New" pitchFamily="49" charset="0"/>
              </a:rPr>
              <a:t>;;                     </a:t>
            </a:r>
            <a:r>
              <a:rPr lang="en-US" sz="1600" b="1" dirty="0">
                <a:latin typeface="Consolas" panose="020B0609020204030204" pitchFamily="49" charset="0"/>
                <a:cs typeface="Courier New" pitchFamily="49" charset="0"/>
              </a:rPr>
              <a:t> scene</a:t>
            </a:r>
          </a:p>
          <a:p>
            <a:pPr>
              <a:buNone/>
            </a:pPr>
            <a:r>
              <a:rPr lang="en-US" sz="1600" b="1" dirty="0">
                <a:latin typeface="Consolas" panose="020B0609020204030204" pitchFamily="49" charset="0"/>
                <a:cs typeface="Courier New" pitchFamily="49" charset="0"/>
              </a:rPr>
              <a:t>;; paused? : Boolean    tells whether or not the cat is paused</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IMPLEMENTATION</a:t>
            </a:r>
          </a:p>
          <a:p>
            <a:pPr>
              <a:buNone/>
            </a:pPr>
            <a:r>
              <a:rPr lang="en-US" sz="1600" b="1" dirty="0">
                <a:latin typeface="Consolas" panose="020B0609020204030204" pitchFamily="49" charset="0"/>
                <a:cs typeface="Courier New" pitchFamily="49" charset="0"/>
              </a:rPr>
              <a:t>(define-struct world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paused?))</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CONSTRUCTOR TEMPLATE</a:t>
            </a:r>
          </a:p>
          <a:p>
            <a:pPr>
              <a:buNone/>
            </a:pPr>
            <a:r>
              <a:rPr lang="en-US" sz="1600" b="1" dirty="0">
                <a:latin typeface="Consolas" panose="020B0609020204030204" pitchFamily="49" charset="0"/>
                <a:cs typeface="Courier New" pitchFamily="49" charset="0"/>
              </a:rPr>
              <a:t>;; (make-world Integer Boolean)</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OBSERVER TEMPLATE</a:t>
            </a:r>
          </a:p>
          <a:p>
            <a:pPr>
              <a:buNone/>
            </a:pPr>
            <a:r>
              <a:rPr lang="en-US" sz="1600" b="1" dirty="0">
                <a:latin typeface="Consolas" panose="020B0609020204030204" pitchFamily="49" charset="0"/>
                <a:cs typeface="Courier New" pitchFamily="49" charset="0"/>
              </a:rPr>
              <a:t>;; world-</a:t>
            </a:r>
            <a:r>
              <a:rPr lang="en-US" sz="1600" b="1" dirty="0" err="1">
                <a:latin typeface="Consolas" panose="020B0609020204030204" pitchFamily="49" charset="0"/>
                <a:cs typeface="Courier New" pitchFamily="49" charset="0"/>
              </a:rPr>
              <a:t>fn</a:t>
            </a:r>
            <a:r>
              <a:rPr lang="en-US" sz="1600" b="1" dirty="0">
                <a:latin typeface="Consolas" panose="020B0609020204030204" pitchFamily="49" charset="0"/>
                <a:cs typeface="Courier New" pitchFamily="49" charset="0"/>
              </a:rPr>
              <a:t> : World -&gt; ??</a:t>
            </a:r>
          </a:p>
          <a:p>
            <a:pPr>
              <a:buNone/>
            </a:pPr>
            <a:r>
              <a:rPr lang="en-US" sz="1600" b="1" dirty="0">
                <a:latin typeface="Consolas" panose="020B0609020204030204" pitchFamily="49" charset="0"/>
                <a:cs typeface="Courier New" pitchFamily="49" charset="0"/>
              </a:rPr>
              <a:t>(define (world-</a:t>
            </a:r>
            <a:r>
              <a:rPr lang="en-US" sz="1600" b="1" dirty="0" err="1">
                <a:latin typeface="Consolas" panose="020B0609020204030204" pitchFamily="49" charset="0"/>
                <a:cs typeface="Courier New" pitchFamily="49" charset="0"/>
              </a:rPr>
              <a:t>fn</a:t>
            </a:r>
            <a:r>
              <a:rPr lang="en-US" sz="1600" b="1" dirty="0">
                <a:latin typeface="Consolas" panose="020B0609020204030204" pitchFamily="49" charset="0"/>
                <a:cs typeface="Courier New" pitchFamily="49" charset="0"/>
              </a:rPr>
              <a:t> w)</a:t>
            </a:r>
          </a:p>
          <a:p>
            <a:pPr>
              <a:buNone/>
            </a:pPr>
            <a:r>
              <a:rPr lang="en-US" sz="1600" b="1" dirty="0">
                <a:latin typeface="Consolas" panose="020B0609020204030204" pitchFamily="49" charset="0"/>
                <a:cs typeface="Courier New" pitchFamily="49" charset="0"/>
              </a:rPr>
              <a:t>  (... (world-</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w)</a:t>
            </a:r>
          </a:p>
          <a:p>
            <a:pPr>
              <a:buNone/>
            </a:pPr>
            <a:r>
              <a:rPr lang="en-US" sz="1600" b="1" dirty="0">
                <a:latin typeface="Consolas" panose="020B0609020204030204" pitchFamily="49" charset="0"/>
                <a:cs typeface="Courier New" pitchFamily="49" charset="0"/>
              </a:rPr>
              <a:t>       (world-paused? w)))</a:t>
            </a:r>
            <a:endParaRPr lang="en-US" sz="1600" b="1" dirty="0">
              <a:latin typeface="Consolas" panose="020B0609020204030204" pitchFamily="49" charset="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 1:</a:t>
            </a:r>
            <a:br>
              <a:rPr lang="en-US" dirty="0"/>
            </a:br>
            <a:r>
              <a:rPr lang="en-US" dirty="0"/>
              <a:t>Information Analysis, part 2</a:t>
            </a:r>
          </a:p>
        </p:txBody>
      </p:sp>
      <p:sp>
        <p:nvSpPr>
          <p:cNvPr id="3" name="Content Placeholder 2"/>
          <p:cNvSpPr>
            <a:spLocks noGrp="1"/>
          </p:cNvSpPr>
          <p:nvPr>
            <p:ph idx="1"/>
          </p:nvPr>
        </p:nvSpPr>
        <p:spPr/>
        <p:txBody>
          <a:bodyPr/>
          <a:lstStyle/>
          <a:p>
            <a:r>
              <a:rPr lang="en-US" dirty="0"/>
              <a:t>What inputs does the cat respond to?</a:t>
            </a:r>
          </a:p>
          <a:p>
            <a:r>
              <a:rPr lang="en-US" dirty="0"/>
              <a:t>Answer: it responds to </a:t>
            </a:r>
            <a:r>
              <a:rPr lang="en-US" i="1" dirty="0">
                <a:solidFill>
                  <a:srgbClr val="FF0000"/>
                </a:solidFill>
              </a:rPr>
              <a:t>time passing </a:t>
            </a:r>
            <a:r>
              <a:rPr lang="en-US" dirty="0"/>
              <a:t>and to </a:t>
            </a:r>
            <a:r>
              <a:rPr lang="en-US" i="1" dirty="0">
                <a:solidFill>
                  <a:srgbClr val="FF0000"/>
                </a:solidFill>
              </a:rPr>
              <a:t>key strokes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Key Events does it respond to?</a:t>
            </a:r>
          </a:p>
        </p:txBody>
      </p:sp>
      <p:sp>
        <p:nvSpPr>
          <p:cNvPr id="4" name="Content Placeholder 3"/>
          <p:cNvSpPr>
            <a:spLocks noGrp="1"/>
          </p:cNvSpPr>
          <p:nvPr>
            <p:ph idx="1"/>
          </p:nvPr>
        </p:nvSpPr>
        <p:spPr/>
        <p:txBody>
          <a:bodyPr/>
          <a:lstStyle/>
          <a:p>
            <a:r>
              <a:rPr lang="en-US" dirty="0"/>
              <a:t>It responds to the space character, which is represented by the string </a:t>
            </a:r>
            <a:r>
              <a:rPr lang="en-US" b="1" dirty="0"/>
              <a:t>" " </a:t>
            </a:r>
            <a:r>
              <a:rPr lang="en-US" dirty="0"/>
              <a:t>that consists of a single space.</a:t>
            </a:r>
          </a:p>
          <a:p>
            <a:r>
              <a:rPr lang="en-US" dirty="0"/>
              <a:t>All other key events are ignored.</a:t>
            </a:r>
          </a:p>
        </p:txBody>
      </p:sp>
      <p:sp>
        <p:nvSpPr>
          <p:cNvPr id="3" name="Slide Number Placeholder 2"/>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make a wishlist</a:t>
            </a:r>
          </a:p>
        </p:txBody>
      </p:sp>
      <p:sp>
        <p:nvSpPr>
          <p:cNvPr id="3" name="Content Placeholder 2"/>
          <p:cNvSpPr>
            <a:spLocks noGrp="1"/>
          </p:cNvSpPr>
          <p:nvPr>
            <p:ph idx="1"/>
          </p:nvPr>
        </p:nvSpPr>
        <p:spPr/>
        <p:txBody>
          <a:bodyPr/>
          <a:lstStyle/>
          <a:p>
            <a:r>
              <a:rPr lang="en-US" dirty="0"/>
              <a:t>What functions will we need for our application?</a:t>
            </a:r>
          </a:p>
          <a:p>
            <a:r>
              <a:rPr lang="en-US" dirty="0"/>
              <a:t>Write contracts and purpose statements for these functions.</a:t>
            </a:r>
          </a:p>
          <a:p>
            <a:r>
              <a:rPr lang="en-US" dirty="0"/>
              <a:t>Then design each function in turn.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(1): How does it respond to time passing?</a:t>
            </a:r>
          </a:p>
        </p:txBody>
      </p:sp>
      <p:sp>
        <p:nvSpPr>
          <p:cNvPr id="3" name="Content Placeholder 2"/>
          <p:cNvSpPr>
            <a:spLocks noGrp="1"/>
          </p:cNvSpPr>
          <p:nvPr>
            <p:ph idx="1"/>
          </p:nvPr>
        </p:nvSpPr>
        <p:spPr/>
        <p:txBody>
          <a:bodyPr/>
          <a:lstStyle/>
          <a:p>
            <a:pPr>
              <a:buNone/>
            </a:pPr>
            <a:r>
              <a:rPr lang="en-US" dirty="0"/>
              <a:t>We express the answer as a function:</a:t>
            </a:r>
          </a:p>
          <a:p>
            <a:pPr>
              <a:buNone/>
            </a:pPr>
            <a:endParaRPr lang="en-US" dirty="0">
              <a:latin typeface="Courier New" pitchFamily="49" charset="0"/>
              <a:cs typeface="Courier New" pitchFamily="49" charset="0"/>
            </a:endParaRPr>
          </a:p>
          <a:p>
            <a:pPr>
              <a:buNone/>
            </a:pPr>
            <a:r>
              <a:rPr lang="en-US" sz="2800" dirty="0">
                <a:latin typeface="Consolas" pitchFamily="49" charset="0"/>
                <a:cs typeface="Consolas" pitchFamily="49" charset="0"/>
              </a:rPr>
              <a:t>;; </a:t>
            </a:r>
            <a:r>
              <a:rPr lang="en-US" sz="2800" b="1" dirty="0">
                <a:latin typeface="Consolas" pitchFamily="49" charset="0"/>
                <a:cs typeface="Consolas" pitchFamily="49" charset="0"/>
              </a:rPr>
              <a:t>world-after-tick: World -&gt; World</a:t>
            </a:r>
          </a:p>
          <a:p>
            <a:pPr>
              <a:buNone/>
            </a:pPr>
            <a:r>
              <a:rPr lang="en-US" sz="2800" b="1" dirty="0">
                <a:latin typeface="Consolas" pitchFamily="49" charset="0"/>
                <a:cs typeface="Consolas" pitchFamily="49" charset="0"/>
              </a:rPr>
              <a:t>;; RETURNS: the world that should</a:t>
            </a:r>
          </a:p>
          <a:p>
            <a:pPr>
              <a:buNone/>
            </a:pPr>
            <a:r>
              <a:rPr lang="en-US" sz="2800" b="1" dirty="0">
                <a:latin typeface="Consolas" pitchFamily="49" charset="0"/>
                <a:cs typeface="Consolas" pitchFamily="49" charset="0"/>
              </a:rPr>
              <a:t>;; follow the given world after a </a:t>
            </a:r>
          </a:p>
          <a:p>
            <a:pPr>
              <a:buNone/>
            </a:pPr>
            <a:r>
              <a:rPr lang="en-US" sz="2800" b="1" dirty="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03</a:t>
            </a:r>
          </a:p>
        </p:txBody>
      </p:sp>
      <p:sp>
        <p:nvSpPr>
          <p:cNvPr id="3" name="Slide Number Placeholder 2"/>
          <p:cNvSpPr>
            <a:spLocks noGrp="1"/>
          </p:cNvSpPr>
          <p:nvPr>
            <p:ph type="sldNum" sz="quarter" idx="12"/>
          </p:nvPr>
        </p:nvSpPr>
        <p:spPr/>
        <p:txBody>
          <a:bodyPr/>
          <a:lstStyle/>
          <a:p>
            <a:fld id="{2AF3B5EA-18B6-4040-9F78-6052AF49C681}" type="slidenum">
              <a:rPr lang="en-US" smtClean="0"/>
              <a:t>2</a:t>
            </a:fld>
            <a:endParaRPr lang="en-US"/>
          </a:p>
        </p:txBody>
      </p:sp>
      <p:graphicFrame>
        <p:nvGraphicFramePr>
          <p:cNvPr id="4" name="Diagram 3"/>
          <p:cNvGraphicFramePr/>
          <p:nvPr>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(2): How does it respond to key events?</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world-after-key-event :</a:t>
            </a:r>
          </a:p>
          <a:p>
            <a:pPr>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is a more specific statement of what that world is.</a:t>
            </a:r>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Wishlist (3)</a:t>
            </a:r>
          </a:p>
        </p:txBody>
      </p:sp>
      <p:sp>
        <p:nvSpPr>
          <p:cNvPr id="5" name="Content Placeholder 4"/>
          <p:cNvSpPr>
            <a:spLocks noGrp="1"/>
          </p:cNvSpPr>
          <p:nvPr>
            <p:ph idx="1"/>
          </p:nvPr>
        </p:nvSpPr>
        <p:spPr/>
        <p:txBody>
          <a:bodyPr/>
          <a:lstStyle/>
          <a:p>
            <a:r>
              <a:rPr lang="en-US" dirty="0"/>
              <a:t>We also need to </a:t>
            </a:r>
            <a:r>
              <a:rPr lang="en-US" i="1" dirty="0">
                <a:solidFill>
                  <a:srgbClr val="FF0000"/>
                </a:solidFill>
              </a:rPr>
              <a:t>render</a:t>
            </a:r>
            <a:r>
              <a:rPr lang="en-US" dirty="0"/>
              <a:t> the state as a scene:</a:t>
            </a:r>
          </a:p>
          <a:p>
            <a:endParaRPr lang="en-US" dirty="0"/>
          </a:p>
          <a:p>
            <a:pPr>
              <a:buNone/>
            </a:pPr>
            <a:r>
              <a:rPr lang="en-US" sz="2400" b="1" dirty="0">
                <a:latin typeface="Consolas" pitchFamily="49" charset="0"/>
                <a:cs typeface="Consolas" pitchFamily="49" charset="0"/>
              </a:rPr>
              <a:t>;; world-to-scene : World -&gt; Scene</a:t>
            </a:r>
          </a:p>
          <a:p>
            <a:pPr>
              <a:buNone/>
            </a:pPr>
            <a:r>
              <a:rPr lang="en-US" sz="2400" b="1" dirty="0">
                <a:latin typeface="Consolas" pitchFamily="49" charset="0"/>
                <a:cs typeface="Consolas" pitchFamily="49" charset="0"/>
              </a:rPr>
              <a:t>;; RETURNS: a Scene that portrays the given </a:t>
            </a:r>
          </a:p>
          <a:p>
            <a:pPr>
              <a:buNone/>
            </a:pPr>
            <a:r>
              <a:rPr lang="en-US" sz="2400" b="1" dirty="0">
                <a:latin typeface="Consolas" pitchFamily="49" charset="0"/>
                <a:cs typeface="Consolas" pitchFamily="49" charset="0"/>
              </a:rPr>
              <a:t>;; world. </a:t>
            </a:r>
          </a:p>
        </p:txBody>
      </p:sp>
      <p:sp>
        <p:nvSpPr>
          <p:cNvPr id="3" name="Rounded Rectangle 2"/>
          <p:cNvSpPr/>
          <p:nvPr/>
        </p:nvSpPr>
        <p:spPr>
          <a:xfrm>
            <a:off x="5486400" y="3962400"/>
            <a:ext cx="3124200" cy="1143000"/>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Wishlist (4): Running the world</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p:txBody>
      </p:sp>
      <p:sp>
        <p:nvSpPr>
          <p:cNvPr id="16" name="TextBox 15"/>
          <p:cNvSpPr txBox="1"/>
          <p:nvPr/>
        </p:nvSpPr>
        <p:spPr>
          <a:xfrm>
            <a:off x="203201" y="3507067"/>
            <a:ext cx="4114800"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solidFill>
                  <a:schemeClr val="tx1"/>
                </a:solidFill>
              </a:defRPr>
            </a:lvl1pPr>
          </a:lstStyle>
          <a:p>
            <a:r>
              <a:rPr lang="en-US" dirty="0"/>
              <a:t>Here the function has an effect in the real world (like reading or printing).  We  document this by writing an EFFECT clause in our purpose statement.</a:t>
            </a:r>
          </a:p>
        </p:txBody>
      </p:sp>
      <p:sp>
        <p:nvSpPr>
          <p:cNvPr id="20" name="TextBox 19"/>
          <p:cNvSpPr txBox="1"/>
          <p:nvPr/>
        </p:nvSpPr>
        <p:spPr>
          <a:xfrm>
            <a:off x="4402666" y="3494028"/>
            <a:ext cx="4301067" cy="28623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solidFill>
                  <a:schemeClr val="tx1"/>
                </a:solidFill>
              </a:defRPr>
            </a:lvl1pPr>
          </a:lstStyle>
          <a:p>
            <a:r>
              <a:rPr lang="en-US" dirty="0"/>
              <a:t>For now, functions like main will be our only functions with real-world effects. All our other functions will be pure:  that is, they compute a value that is a mathematical function of their arguments.  They will not have side-effects.</a:t>
            </a:r>
          </a:p>
          <a:p>
            <a:endParaRPr lang="en-US" dirty="0"/>
          </a:p>
          <a:p>
            <a:r>
              <a:rPr lang="en-US" dirty="0"/>
              <a:t>Side-effects make it much more difficult to understand what a function does.  We will cover these much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develop each of the functions</a:t>
            </a:r>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a:latin typeface="Consolas" pitchFamily="49" charset="0"/>
                <a:cs typeface="Consolas" pitchFamily="49" charset="0"/>
              </a:rPr>
              <a:t>;; world-after-tick : World -&gt; World</a:t>
            </a:r>
          </a:p>
          <a:p>
            <a:pPr>
              <a:buNone/>
            </a:pPr>
            <a:r>
              <a:rPr lang="en-US" sz="2400" b="1" dirty="0">
                <a:latin typeface="Consolas" pitchFamily="49" charset="0"/>
                <a:cs typeface="Consolas" pitchFamily="49" charset="0"/>
              </a:rPr>
              <a:t>;; RETURNS: the world that should follow the given</a:t>
            </a:r>
          </a:p>
          <a:p>
            <a:pPr>
              <a:buNone/>
            </a:pPr>
            <a:r>
              <a:rPr lang="en-US" sz="2400" b="1" dirty="0">
                <a:latin typeface="Consolas" pitchFamily="49" charset="0"/>
                <a:cs typeface="Consolas" pitchFamily="49" charset="0"/>
              </a:rPr>
              <a:t>;; world after a tick</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p>
          <a:p>
            <a:pPr>
              <a:buNone/>
            </a:pPr>
            <a:r>
              <a:rPr lang="en-US" sz="2400" b="1" dirty="0">
                <a:latin typeface="Consolas" pitchFamily="49" charset="0"/>
                <a:cs typeface="Consolas" pitchFamily="49" charset="0"/>
              </a:rPr>
              <a:t>;;  = 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p>
          <a:p>
            <a:pPr>
              <a:buNone/>
            </a:pPr>
            <a:r>
              <a:rPr lang="en-US" sz="2400" b="1" dirty="0">
                <a:latin typeface="Consolas" pitchFamily="49" charset="0"/>
                <a:cs typeface="Consolas" pitchFamily="49" charset="0"/>
              </a:rPr>
              <a:t>;;  = paused-world-at-20</a:t>
            </a:r>
            <a:endParaRPr lang="en-US" sz="1800" b="1" dirty="0">
              <a:latin typeface="Consolas" pitchFamily="49" charset="0"/>
              <a:cs typeface="Consolas" pitchFamily="49" charset="0"/>
            </a:endParaRPr>
          </a:p>
        </p:txBody>
      </p:sp>
      <p:sp>
        <p:nvSpPr>
          <p:cNvPr id="4" name="TextBox 3"/>
          <p:cNvSpPr txBox="1"/>
          <p:nvPr/>
        </p:nvSpPr>
        <p:spPr>
          <a:xfrm>
            <a:off x="4097867" y="2730101"/>
            <a:ext cx="4588933"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add some examples.  We've included some commentary and used symbolic names so the reader can see what the examples illustrate.</a:t>
            </a:r>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strategy to match the data</a:t>
            </a:r>
          </a:p>
        </p:txBody>
      </p:sp>
      <p:sp>
        <p:nvSpPr>
          <p:cNvPr id="3" name="Content Placeholder 2"/>
          <p:cNvSpPr>
            <a:spLocks noGrp="1"/>
          </p:cNvSpPr>
          <p:nvPr>
            <p:ph idx="1"/>
          </p:nvPr>
        </p:nvSpPr>
        <p:spPr/>
        <p:txBody>
          <a:bodyPr>
            <a:normAutofit fontScale="92500"/>
          </a:bodyPr>
          <a:lstStyle/>
          <a:p>
            <a:r>
              <a:rPr lang="en-US" b="1" dirty="0">
                <a:latin typeface="Consolas" pitchFamily="49" charset="0"/>
                <a:cs typeface="Consolas" pitchFamily="49" charset="0"/>
              </a:rPr>
              <a:t>World</a:t>
            </a:r>
            <a:r>
              <a:rPr lang="en-US" dirty="0"/>
              <a:t> is compound, so use the template for World</a:t>
            </a:r>
          </a:p>
          <a:p>
            <a:pPr>
              <a:buNone/>
            </a:pPr>
            <a:r>
              <a:rPr lang="en-US" sz="2400" b="1" dirty="0">
                <a:latin typeface="Consolas" pitchFamily="49" charset="0"/>
                <a:cs typeface="Consolas" pitchFamily="49" charset="0"/>
              </a:rPr>
              <a:t>;; strategy: use template for World on w</a:t>
            </a:r>
          </a:p>
          <a:p>
            <a:pPr>
              <a:buNone/>
            </a:pPr>
            <a:r>
              <a:rPr lang="en-US" sz="2400" b="1" dirty="0">
                <a:latin typeface="Consolas" pitchFamily="49" charset="0"/>
                <a:cs typeface="Consolas" pitchFamily="49" charset="0"/>
              </a:rPr>
              <a:t>(define (world-after-tick w)</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 </a:t>
            </a:r>
            <a:r>
              <a:rPr lang="en-US" sz="2400" b="1" dirty="0">
                <a:latin typeface="Consolas" pitchFamily="49" charset="0"/>
                <a:cs typeface="Consolas" pitchFamily="49" charset="0"/>
              </a:rPr>
              <a:t>(world-pos w) (world-paused? w)))</a:t>
            </a:r>
          </a:p>
          <a:p>
            <a:endParaRPr lang="en-US" sz="1600" b="1" dirty="0">
              <a:latin typeface="Courier New" pitchFamily="49" charset="0"/>
              <a:cs typeface="Courier New" pitchFamily="49" charset="0"/>
            </a:endParaRPr>
          </a:p>
          <a:p>
            <a:r>
              <a:rPr lang="en-US" dirty="0">
                <a:cs typeface="Courier New" pitchFamily="49" charset="0"/>
              </a:rPr>
              <a:t>What goes in </a:t>
            </a:r>
            <a:r>
              <a:rPr lang="en-US" b="1" dirty="0">
                <a:solidFill>
                  <a:srgbClr val="FF0000"/>
                </a:solidFill>
                <a:latin typeface="Consolas" pitchFamily="49" charset="0"/>
                <a:cs typeface="Consolas" pitchFamily="49" charset="0"/>
              </a:rPr>
              <a:t>...</a:t>
            </a:r>
            <a:r>
              <a:rPr lang="en-US" dirty="0">
                <a:cs typeface="Courier New" pitchFamily="49" charset="0"/>
              </a:rPr>
              <a:t> ?</a:t>
            </a:r>
          </a:p>
          <a:p>
            <a:r>
              <a:rPr lang="en-US" dirty="0">
                <a:cs typeface="Courier New" pitchFamily="49" charset="0"/>
              </a:rPr>
              <a:t>If the world is paused, we should return </a:t>
            </a:r>
            <a:r>
              <a:rPr lang="en-US" b="1" dirty="0">
                <a:cs typeface="Courier New" pitchFamily="49" charset="0"/>
              </a:rPr>
              <a:t>w</a:t>
            </a:r>
            <a:r>
              <a:rPr lang="en-US" dirty="0">
                <a:cs typeface="Courier New" pitchFamily="49" charset="0"/>
              </a:rPr>
              <a:t> unchanged.  Otherwise, we should return a world in which the cat has fallen </a:t>
            </a:r>
            <a:r>
              <a:rPr lang="en-US" b="1" dirty="0">
                <a:cs typeface="Courier New" pitchFamily="49" charset="0"/>
              </a:rPr>
              <a:t>CATSPEED</a:t>
            </a:r>
            <a:r>
              <a:rPr lang="en-US" dirty="0">
                <a:cs typeface="Courier New" pitchFamily="49" charset="0"/>
              </a:rPr>
              <a:t> pixels.</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a:t>
            </a:r>
          </a:p>
          <a:p>
            <a:pPr>
              <a:buNone/>
            </a:pPr>
            <a:r>
              <a:rPr lang="en-US" sz="2000" b="1" dirty="0">
                <a:latin typeface="Consolas" pitchFamily="49" charset="0"/>
                <a:cs typeface="Consolas" pitchFamily="49" charset="0"/>
              </a:rPr>
              <a:t>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5496897" y="2243491"/>
            <a:ext cx="3013113" cy="170761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1772779" y="4725851"/>
            <a:ext cx="5442333" cy="181306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A more complete description of our strategy might be</a:t>
            </a:r>
          </a:p>
          <a:p>
            <a:endParaRPr lang="en-US" dirty="0">
              <a:solidFill>
                <a:schemeClr val="tx1"/>
              </a:solidFill>
            </a:endParaRPr>
          </a:p>
          <a:p>
            <a:r>
              <a:rPr lang="en-US" b="1" dirty="0">
                <a:solidFill>
                  <a:schemeClr val="tx1"/>
                </a:solidFill>
              </a:rPr>
              <a:t>STRATEGY: Use template for World on w, then cases on whether w is paused.</a:t>
            </a:r>
          </a:p>
          <a:p>
            <a:endParaRPr lang="en-US" dirty="0">
              <a:solidFill>
                <a:schemeClr val="tx1"/>
              </a:solidFill>
            </a:endParaRPr>
          </a:p>
          <a:p>
            <a:r>
              <a:rPr lang="en-US" dirty="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Cases on whether the world is paused.</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(paused-world-after-tick w)</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unpaused</a:t>
            </a:r>
            <a:r>
              <a:rPr lang="en-US" sz="2000" b="1" dirty="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72703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Autofit/>
          </a:bodyPr>
          <a:lstStyle/>
          <a:p>
            <a:pPr>
              <a:spcBef>
                <a:spcPts val="0"/>
              </a:spcBef>
              <a:buNone/>
            </a:pPr>
            <a:r>
              <a:rPr lang="en-US" sz="1400" b="1" dirty="0">
                <a:latin typeface="Consolas" pitchFamily="49" charset="0"/>
                <a:cs typeface="Consolas" pitchFamily="49" charset="0"/>
              </a:rPr>
              <a:t>(define unpaused-world-at-20 (make-world 20 false))  </a:t>
            </a:r>
          </a:p>
          <a:p>
            <a:pPr>
              <a:spcBef>
                <a:spcPts val="0"/>
              </a:spcBef>
              <a:buNone/>
            </a:pPr>
            <a:r>
              <a:rPr lang="en-US" sz="1400" b="1" dirty="0">
                <a:latin typeface="Consolas" pitchFamily="49" charset="0"/>
                <a:cs typeface="Consolas" pitchFamily="49" charset="0"/>
              </a:rPr>
              <a:t>(define paused-world-at-20   (make-world 20 true))</a:t>
            </a:r>
          </a:p>
          <a:p>
            <a:pPr>
              <a:spcBef>
                <a:spcPts val="0"/>
              </a:spcBef>
              <a:buNone/>
            </a:pPr>
            <a:r>
              <a:rPr lang="en-US" sz="1400" b="1" dirty="0">
                <a:latin typeface="Consolas" pitchFamily="49" charset="0"/>
                <a:cs typeface="Consolas" pitchFamily="49" charset="0"/>
              </a:rPr>
              <a:t>(define unpaused-world-at-28 (make-world (+ 20 CATSPEED) false))  </a:t>
            </a:r>
          </a:p>
          <a:p>
            <a:pPr>
              <a:spcBef>
                <a:spcPts val="0"/>
              </a:spcBef>
              <a:buNone/>
            </a:pPr>
            <a:r>
              <a:rPr lang="en-US" sz="1400" b="1" dirty="0">
                <a:latin typeface="Consolas" pitchFamily="49" charset="0"/>
                <a:cs typeface="Consolas" pitchFamily="49" charset="0"/>
              </a:rPr>
              <a:t>(define paused-world-at-28   (make-world (+ 20 CATSPEED) true))</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(begin-for-tests</a:t>
            </a: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unpaused-world-at-20) </a:t>
            </a:r>
          </a:p>
          <a:p>
            <a:pPr>
              <a:spcBef>
                <a:spcPts val="0"/>
              </a:spcBef>
              <a:buNone/>
            </a:pPr>
            <a:r>
              <a:rPr lang="en-US" sz="1400" b="1" dirty="0">
                <a:latin typeface="Consolas" pitchFamily="49" charset="0"/>
                <a:cs typeface="Consolas" pitchFamily="49" charset="0"/>
              </a:rPr>
              <a:t>    unpaused-world-at-28</a:t>
            </a:r>
          </a:p>
          <a:p>
            <a:pPr>
              <a:spcBef>
                <a:spcPts val="0"/>
              </a:spcBef>
              <a:buNone/>
            </a:pPr>
            <a:r>
              <a:rPr lang="en-US" sz="1400" b="1" dirty="0">
                <a:latin typeface="Consolas" pitchFamily="49" charset="0"/>
                <a:cs typeface="Consolas" pitchFamily="49" charset="0"/>
              </a:rPr>
              <a:t>    "in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 world, the cat should fall CATSPEED pixels and world should still be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paused-world-at-20)</a:t>
            </a:r>
          </a:p>
          <a:p>
            <a:pPr>
              <a:spcBef>
                <a:spcPts val="0"/>
              </a:spcBef>
              <a:buNone/>
            </a:pPr>
            <a:r>
              <a:rPr lang="en-US" sz="1400" b="1" dirty="0">
                <a:latin typeface="Consolas" pitchFamily="49" charset="0"/>
                <a:cs typeface="Consolas" pitchFamily="49" charset="0"/>
              </a:rPr>
              <a:t>    paused-world-at-20</a:t>
            </a:r>
          </a:p>
          <a:p>
            <a:pPr>
              <a:spcBef>
                <a:spcPts val="0"/>
              </a:spcBef>
              <a:buNone/>
            </a:pPr>
            <a:r>
              <a:rPr lang="en-US" sz="1400" b="1" dirty="0">
                <a:latin typeface="Consolas" pitchFamily="49" charset="0"/>
                <a:cs typeface="Consolas" pitchFamily="49" charset="0"/>
              </a:rPr>
              <a:t>    "in paused world, cat should be unmoved"))</a:t>
            </a:r>
          </a:p>
          <a:p>
            <a:pPr>
              <a:spcBef>
                <a:spcPts val="0"/>
              </a:spcBef>
              <a:buNone/>
            </a:pPr>
            <a:endParaRPr lang="en-US" sz="1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it respond to key events?</a:t>
            </a:r>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p>
          <a:p>
            <a:pPr>
              <a:spcBef>
                <a:spcPts val="0"/>
              </a:spcBef>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cases on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KeyEvent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464971" y="5169034"/>
            <a:ext cx="3333135"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We make a decision based on </a:t>
            </a:r>
            <a:r>
              <a:rPr lang="en-US" b="1" dirty="0" err="1"/>
              <a:t>kev</a:t>
            </a:r>
            <a:r>
              <a:rPr lang="en-US" dirty="0"/>
              <a:t>, and pass the data on to a help function to do the real work.</a:t>
            </a:r>
          </a:p>
        </p:txBody>
      </p:sp>
      <p:sp>
        <p:nvSpPr>
          <p:cNvPr id="5" name="Slide Number Placeholder 4"/>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3608901" y="2939851"/>
            <a:ext cx="4336027"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If this helper function does what it's supposed to, then </a:t>
            </a:r>
            <a:r>
              <a:rPr lang="en-US" b="1" dirty="0"/>
              <a:t>world-after-key-event</a:t>
            </a:r>
            <a:r>
              <a:rPr lang="en-US" dirty="0"/>
              <a:t> will do what it is supposed to do.</a:t>
            </a:r>
          </a:p>
        </p:txBody>
      </p:sp>
      <p:sp>
        <p:nvSpPr>
          <p:cNvPr id="5" name="Slide Number Placeholder 4"/>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lnSpcReduction="10000"/>
          </a:bodyPr>
          <a:lstStyle/>
          <a:p>
            <a:r>
              <a:rPr lang="en-US" dirty="0"/>
              <a:t>In this module, we will learn about the System Design Recipe, which gives you a recipe for building programs with multiple functions</a:t>
            </a:r>
          </a:p>
          <a:p>
            <a:r>
              <a:rPr lang="en-US" dirty="0"/>
              <a:t>We will learn how to do “iterative refinement”– that is, adding features to a program.</a:t>
            </a:r>
          </a:p>
          <a:p>
            <a:r>
              <a:rPr lang="en-US" dirty="0"/>
              <a:t>We will illustrate the recipe by building 3 versions of a simple animation, using the Racket </a:t>
            </a:r>
            <a:r>
              <a:rPr lang="en-US" b="1" dirty="0"/>
              <a:t>2htdp/universe </a:t>
            </a:r>
            <a:r>
              <a:rPr lang="en-US" dirty="0"/>
              <a:t>module.</a:t>
            </a:r>
            <a:r>
              <a:rPr lang="en-US" b="1" dirty="0"/>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50839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a:t>
            </a:r>
            <a:r>
              <a:rPr lang="en-US" b="1" dirty="0"/>
              <a:t>world-after-key-event</a:t>
            </a:r>
            <a:r>
              <a:rPr lang="en-US" dirty="0"/>
              <a:t> (1)</a:t>
            </a:r>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a:latin typeface="Consolas" pitchFamily="49" charset="0"/>
                <a:cs typeface="Consolas" pitchFamily="49" charset="0"/>
              </a:rPr>
              <a:t>;; for world-after-key-event, we have 4 </a:t>
            </a:r>
          </a:p>
          <a:p>
            <a:pPr>
              <a:spcBef>
                <a:spcPts val="0"/>
              </a:spcBef>
              <a:buNone/>
            </a:pPr>
            <a:r>
              <a:rPr lang="en-US" sz="2400" b="1" dirty="0">
                <a:latin typeface="Consolas" pitchFamily="49" charset="0"/>
                <a:cs typeface="Consolas" pitchFamily="49" charset="0"/>
              </a:rPr>
              <a:t>;; equivalence classes: all combinations of: </a:t>
            </a:r>
          </a:p>
          <a:p>
            <a:pPr>
              <a:spcBef>
                <a:spcPts val="0"/>
              </a:spcBef>
              <a:buNone/>
            </a:pPr>
            <a:r>
              <a:rPr lang="en-US" sz="2400" b="1" dirty="0">
                <a:latin typeface="Consolas" pitchFamily="49" charset="0"/>
                <a:cs typeface="Consolas" pitchFamily="49" charset="0"/>
              </a:rPr>
              <a:t>;; a paused world and an </a:t>
            </a:r>
            <a:r>
              <a:rPr lang="en-US" sz="2400" b="1" dirty="0" err="1">
                <a:latin typeface="Consolas" pitchFamily="49" charset="0"/>
                <a:cs typeface="Consolas" pitchFamily="49" charset="0"/>
              </a:rPr>
              <a:t>unpaused</a:t>
            </a:r>
            <a:r>
              <a:rPr lang="en-US" sz="2400" b="1" dirty="0">
                <a:latin typeface="Consolas" pitchFamily="49" charset="0"/>
                <a:cs typeface="Consolas" pitchFamily="49" charset="0"/>
              </a:rPr>
              <a:t> world, </a:t>
            </a:r>
          </a:p>
          <a:p>
            <a:pPr>
              <a:spcBef>
                <a:spcPts val="0"/>
              </a:spcBef>
              <a:buNone/>
            </a:pPr>
            <a:r>
              <a:rPr lang="en-US" sz="2400" b="1" dirty="0">
                <a:latin typeface="Consolas" pitchFamily="49" charset="0"/>
                <a:cs typeface="Consolas" pitchFamily="49" charset="0"/>
              </a:rPr>
              <a:t>;; and a "pause" key event and a "non-pause" key</a:t>
            </a:r>
          </a:p>
          <a:p>
            <a:pPr>
              <a:spcBef>
                <a:spcPts val="0"/>
              </a:spcBef>
              <a:buNone/>
            </a:pPr>
            <a:r>
              <a:rPr lang="en-US" sz="2400" b="1" dirty="0">
                <a:latin typeface="Consolas" pitchFamily="49" charset="0"/>
                <a:cs typeface="Consolas" pitchFamily="49" charset="0"/>
              </a:rPr>
              <a:t>;; event</a:t>
            </a:r>
          </a:p>
          <a:p>
            <a:pPr>
              <a:spcBef>
                <a:spcPts val="0"/>
              </a:spcBef>
              <a:buNone/>
            </a:pP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 Give symbolic names to "typical" values:</a:t>
            </a:r>
          </a:p>
          <a:p>
            <a:pPr>
              <a:spcBef>
                <a:spcPts val="0"/>
              </a:spcBef>
              <a:buNone/>
            </a:pPr>
            <a:r>
              <a:rPr lang="en-US" sz="2400" b="1" dirty="0">
                <a:latin typeface="Consolas" pitchFamily="49" charset="0"/>
                <a:cs typeface="Consolas" pitchFamily="49" charset="0"/>
              </a:rPr>
              <a:t>;; we have these for worlds, </a:t>
            </a:r>
          </a:p>
          <a:p>
            <a:pPr>
              <a:spcBef>
                <a:spcPts val="0"/>
              </a:spcBef>
              <a:buNone/>
            </a:pPr>
            <a:r>
              <a:rPr lang="en-US" sz="2400" b="1" dirty="0">
                <a:latin typeface="Consolas" pitchFamily="49" charset="0"/>
                <a:cs typeface="Consolas" pitchFamily="49" charset="0"/>
              </a:rPr>
              <a:t>;; now we'll add them for key events:</a:t>
            </a:r>
          </a:p>
          <a:p>
            <a:pPr>
              <a:spcBef>
                <a:spcPts val="0"/>
              </a:spcBef>
              <a:buNone/>
            </a:pPr>
            <a:r>
              <a:rPr lang="en-US" sz="2400" b="1" dirty="0">
                <a:latin typeface="Consolas" pitchFamily="49" charset="0"/>
                <a:cs typeface="Consolas" pitchFamily="49" charset="0"/>
              </a:rPr>
              <a:t>(define pause-key-event " ")</a:t>
            </a:r>
          </a:p>
          <a:p>
            <a:pPr>
              <a:spcBef>
                <a:spcPts val="0"/>
              </a:spcBef>
              <a:buNone/>
            </a:pPr>
            <a:r>
              <a:rPr lang="en-US" sz="2400" b="1" dirty="0">
                <a:latin typeface="Consolas" pitchFamily="49" charset="0"/>
                <a:cs typeface="Consolas" pitchFamily="49" charset="0"/>
              </a:rPr>
              <a:t>(define non-pause-key-event "q")</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a:xfrm>
            <a:off x="228599" y="1600200"/>
            <a:ext cx="8915401" cy="4525963"/>
          </a:xfrm>
        </p:spPr>
        <p:txBody>
          <a:bodyPr>
            <a:noAutofit/>
          </a:bodyPr>
          <a:lstStyle/>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paused-world-at-20 pause-key-event)</a:t>
            </a:r>
          </a:p>
          <a:p>
            <a:pPr>
              <a:spcBef>
                <a:spcPts val="0"/>
              </a:spcBef>
              <a:buNone/>
            </a:pPr>
            <a:r>
              <a:rPr lang="en-US" sz="2000" b="1" dirty="0">
                <a:latin typeface="Consolas" pitchFamily="49" charset="0"/>
                <a:cs typeface="Consolas" pitchFamily="49" charset="0"/>
              </a:rPr>
              <a:t>    unpaused-world-at-20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pause key, paused world should become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unpaused-world-at-20 pause-key-event)</a:t>
            </a:r>
          </a:p>
          <a:p>
            <a:pPr>
              <a:spcBef>
                <a:spcPts val="0"/>
              </a:spcBef>
              <a:buNone/>
            </a:pPr>
            <a:r>
              <a:rPr lang="en-US" sz="2000" b="1" dirty="0">
                <a:latin typeface="Consolas" pitchFamily="49" charset="0"/>
                <a:cs typeface="Consolas" pitchFamily="49" charset="0"/>
              </a:rPr>
              <a:t>    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pause key,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 world should still be paused"</a:t>
            </a:r>
            <a:r>
              <a:rPr lang="en-US" sz="2000" b="1" dirty="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(3)</a:t>
            </a:r>
          </a:p>
        </p:txBody>
      </p:sp>
      <p:sp>
        <p:nvSpPr>
          <p:cNvPr id="3" name="Content Placeholder 2"/>
          <p:cNvSpPr>
            <a:spLocks noGrp="1"/>
          </p:cNvSpPr>
          <p:nvPr>
            <p:ph idx="1"/>
          </p:nvPr>
        </p:nvSpPr>
        <p:spPr>
          <a:xfrm>
            <a:off x="310551" y="1604513"/>
            <a:ext cx="8686800" cy="4525963"/>
          </a:xfrm>
        </p:spPr>
        <p:txBody>
          <a:bodyPr>
            <a:normAutofit/>
          </a:bodyPr>
          <a:lstStyle/>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paused-world-at-20 non-pause-key-event)</a:t>
            </a:r>
          </a:p>
          <a:p>
            <a:pPr>
              <a:spcBef>
                <a:spcPts val="0"/>
              </a:spcBef>
              <a:buNone/>
            </a:pPr>
            <a:r>
              <a:rPr lang="en-US" sz="2000" b="1" dirty="0">
                <a:latin typeface="Consolas" pitchFamily="49" charset="0"/>
                <a:cs typeface="Consolas" pitchFamily="49" charset="0"/>
              </a:rPr>
              <a:t>    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a non-pause key, paused world should be</a:t>
            </a:r>
          </a:p>
          <a:p>
            <a:pPr>
              <a:spcBef>
                <a:spcPts val="0"/>
              </a:spcBef>
              <a:buNone/>
            </a:pPr>
            <a:r>
              <a:rPr lang="en-US" sz="2000" b="1" dirty="0">
                <a:solidFill>
                  <a:srgbClr val="FF0000"/>
                </a:solidFill>
                <a:latin typeface="Consolas" pitchFamily="49" charset="0"/>
                <a:cs typeface="Consolas" pitchFamily="49" charset="0"/>
              </a:rPr>
              <a:t>     unchanged"</a:t>
            </a:r>
            <a:r>
              <a:rPr lang="en-US" sz="2000" b="1" dirty="0">
                <a:latin typeface="Consolas" pitchFamily="49" charset="0"/>
                <a:cs typeface="Consolas" pitchFamily="49" charset="0"/>
              </a:rPr>
              <a:t>)</a:t>
            </a: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unpaused-world-at-20 non-pause-key-event)</a:t>
            </a:r>
          </a:p>
          <a:p>
            <a:pPr>
              <a:spcBef>
                <a:spcPts val="0"/>
              </a:spcBef>
              <a:buNone/>
            </a:pPr>
            <a:r>
              <a:rPr lang="en-US" sz="2000" b="1" dirty="0">
                <a:latin typeface="Consolas" pitchFamily="49" charset="0"/>
                <a:cs typeface="Consolas" pitchFamily="49" charset="0"/>
              </a:rPr>
              <a:t>    unpaused-world-at-20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a non-pause key,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 world should be</a:t>
            </a:r>
          </a:p>
          <a:p>
            <a:pPr>
              <a:spcBef>
                <a:spcPts val="0"/>
              </a:spcBef>
              <a:buNone/>
            </a:pPr>
            <a:r>
              <a:rPr lang="en-US" sz="2000" b="1" dirty="0">
                <a:solidFill>
                  <a:srgbClr val="FF0000"/>
                </a:solidFill>
                <a:latin typeface="Consolas" pitchFamily="49" charset="0"/>
                <a:cs typeface="Consolas" pitchFamily="49" charset="0"/>
              </a:rPr>
              <a:t>     unchanged"</a:t>
            </a:r>
            <a:r>
              <a:rPr lang="en-US" sz="2000" b="1" dirty="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Tests (4)</a:t>
            </a:r>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a:solidFill>
                  <a:schemeClr val="tx1">
                    <a:lumMod val="50000"/>
                    <a:lumOff val="50000"/>
                  </a:schemeClr>
                </a:solidFill>
              </a:rPr>
              <a:t>) ...)</a:t>
            </a:r>
          </a:p>
          <a:p>
            <a:pPr marL="0" indent="0">
              <a:buNone/>
            </a:pPr>
            <a:r>
              <a:rPr lang="en-US" sz="2000" dirty="0"/>
              <a:t>  </a:t>
            </a:r>
          </a:p>
          <a:p>
            <a:pPr marL="0" indent="0">
              <a:buNone/>
            </a:pPr>
            <a:r>
              <a:rPr lang="en-US" sz="2000" dirty="0"/>
              <a:t>(begin-for-test</a:t>
            </a:r>
          </a:p>
          <a:p>
            <a:pPr marL="0" indent="0">
              <a:buNone/>
            </a:pPr>
            <a:r>
              <a:rPr lang="en-US" sz="2000" dirty="0"/>
              <a:t>  (check-equal? ...)</a:t>
            </a:r>
          </a:p>
          <a:p>
            <a:pPr marL="0" indent="0">
              <a:buNone/>
            </a:pPr>
            <a:r>
              <a:rPr lang="en-US" sz="2000" dirty="0"/>
              <a:t>  (check-equal? ...)    </a:t>
            </a:r>
          </a:p>
          <a:p>
            <a:pPr marL="0" indent="0">
              <a:buNone/>
            </a:pPr>
            <a:r>
              <a:rPr lang="en-US" sz="2000" dirty="0"/>
              <a:t>  (check-equal? ...)</a:t>
            </a:r>
          </a:p>
          <a:p>
            <a:pPr marL="0" indent="0">
              <a:buNone/>
            </a:pPr>
            <a:r>
              <a:rPr lang="en-US" sz="2000" dirty="0"/>
              <a:t>  (check-equal? ...))</a:t>
            </a:r>
          </a:p>
          <a:p>
            <a:pPr marL="0" indent="0">
              <a:buNone/>
            </a:pPr>
            <a:endParaRPr lang="en-US" sz="2000" dirty="0"/>
          </a:p>
          <a:p>
            <a:pPr marL="0" indent="0">
              <a:buNone/>
            </a:pPr>
            <a:r>
              <a:rPr lang="en-US" sz="2000" dirty="0">
                <a:solidFill>
                  <a:schemeClr val="tx1">
                    <a:lumMod val="50000"/>
                    <a:lumOff val="50000"/>
                  </a:schemeClr>
                </a:solidFill>
              </a:rPr>
              <a:t>(define (world-with-paused-toggled? w) ...)</a:t>
            </a:r>
          </a:p>
          <a:p>
            <a:pPr marL="0" indent="0">
              <a:buNone/>
            </a:pPr>
            <a:endParaRPr lang="en-US" sz="2000" dirty="0"/>
          </a:p>
        </p:txBody>
      </p:sp>
      <p:sp>
        <p:nvSpPr>
          <p:cNvPr id="6" name="TextBox 5"/>
          <p:cNvSpPr txBox="1"/>
          <p:nvPr/>
        </p:nvSpPr>
        <p:spPr>
          <a:xfrm>
            <a:off x="6695769" y="1473540"/>
            <a:ext cx="2448232" cy="64633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Here's how we lay out the tests in our file.</a:t>
            </a:r>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Contract, purpose function, etc., for </a:t>
              </a:r>
              <a:r>
                <a:rPr lang="en-US" b="1" dirty="0"/>
                <a:t>world-with-paused-toggled?</a:t>
              </a:r>
            </a:p>
          </p:txBody>
        </p:sp>
        <p:cxnSp>
          <p:nvCxnSpPr>
            <p:cNvPr id="9" name="Straight Arrow Connector 8"/>
            <p:cNvCxnSpPr/>
            <p:nvPr/>
          </p:nvCxnSpPr>
          <p:spPr>
            <a:xfrm flipH="1">
              <a:off x="6563032" y="4773957"/>
              <a:ext cx="280221" cy="0"/>
            </a:xfrm>
            <a:prstGeom prst="straightConnector1">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2788506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we're ready to design our help function</a:t>
            </a: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2369579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r>
              <a:rPr lang="en-US" sz="2000" b="1" dirty="0">
                <a:latin typeface="Consolas" pitchFamily="49" charset="0"/>
                <a:cs typeface="Consolas" pitchFamily="49" charset="0"/>
              </a:rPr>
              <a:t>;; STRATEGY: Use template for World on w</a:t>
            </a: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Don't need to test this separately, since tests for  </a:t>
            </a:r>
            <a:r>
              <a:rPr lang="en-US" b="1" dirty="0"/>
              <a:t>world-after-key-event</a:t>
            </a:r>
            <a:r>
              <a:rPr lang="en-US" dirty="0"/>
              <a:t> already test it.</a:t>
            </a:r>
          </a:p>
        </p:txBody>
      </p:sp>
      <p:sp>
        <p:nvSpPr>
          <p:cNvPr id="5" name="Slide Number Placeholder 4"/>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648848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else is on our wishlist</a:t>
            </a:r>
            <a:r>
              <a:rPr lang="en-US" dirty="0">
                <a:cs typeface="Courier New" pitchFamily="49" charset="0"/>
              </a:rPr>
              <a:t>?</a:t>
            </a:r>
          </a:p>
        </p:txBody>
      </p:sp>
      <p:sp>
        <p:nvSpPr>
          <p:cNvPr id="3" name="Content Placeholder 2"/>
          <p:cNvSpPr>
            <a:spLocks noGrp="1"/>
          </p:cNvSpPr>
          <p:nvPr>
            <p:ph idx="1"/>
          </p:nvPr>
        </p:nvSpPr>
        <p:spPr>
          <a:xfrm>
            <a:off x="457200" y="1600200"/>
            <a:ext cx="8229600" cy="3768213"/>
          </a:xfrm>
        </p:spPr>
        <p:txBody>
          <a:bodyPr/>
          <a:lstStyle/>
          <a:p>
            <a:endParaRPr lang="en-US" sz="1600" b="1" dirty="0">
              <a:latin typeface="Courier New" pitchFamily="49" charset="0"/>
              <a:cs typeface="Courier New" pitchFamily="49" charset="0"/>
            </a:endParaRPr>
          </a:p>
          <a:p>
            <a:endParaRPr lang="en-US" dirty="0"/>
          </a:p>
          <a:p>
            <a:pPr>
              <a:buNone/>
            </a:pPr>
            <a:endParaRPr lang="en-US" dirty="0"/>
          </a:p>
        </p:txBody>
      </p:sp>
      <p:sp>
        <p:nvSpPr>
          <p:cNvPr id="4" name="Rectangle 3"/>
          <p:cNvSpPr/>
          <p:nvPr/>
        </p:nvSpPr>
        <p:spPr>
          <a:xfrm>
            <a:off x="339213" y="1859340"/>
            <a:ext cx="8686799" cy="3785652"/>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p>
          <a:p>
            <a:r>
              <a:rPr lang="en-US" sz="2000" b="1" dirty="0">
                <a:latin typeface="Consolas" pitchFamily="49" charset="0"/>
                <a:cs typeface="Consolas" pitchFamily="49" charset="0"/>
              </a:rPr>
              <a:t>;; (world-to-scene (make-world 20 ??))</a:t>
            </a:r>
          </a:p>
          <a:p>
            <a:r>
              <a:rPr lang="en-US" sz="2000" b="1" dirty="0">
                <a:latin typeface="Consolas" pitchFamily="49" charset="0"/>
                <a:cs typeface="Consolas" pitchFamily="49" charset="0"/>
              </a:rPr>
              <a:t>;;  = (place-image CAT-IMAGE CAT-X-COORD 20 EMPTY-CANVAS)</a:t>
            </a:r>
          </a:p>
          <a:p>
            <a:r>
              <a:rPr lang="en-US" sz="2000" b="1" dirty="0">
                <a:latin typeface="Consolas" pitchFamily="49" charset="0"/>
                <a:cs typeface="Consolas" pitchFamily="49" charset="0"/>
              </a:rPr>
              <a:t>;; STRATEGY: Place the image of the cat on an empty canvas</a:t>
            </a:r>
          </a:p>
          <a:p>
            <a:r>
              <a:rPr lang="en-US" sz="2000" b="1" dirty="0">
                <a:latin typeface="Consolas" pitchFamily="49" charset="0"/>
                <a:cs typeface="Consolas" pitchFamily="49" charset="0"/>
              </a:rPr>
              <a:t>;;           at the right position.</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576993" y="3752166"/>
            <a:ext cx="3449019"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could have written "use template for World on w", but this is clear and much more informative.</a:t>
            </a:r>
          </a:p>
        </p:txBody>
      </p:sp>
      <p:sp>
        <p:nvSpPr>
          <p:cNvPr id="6" name="Slide Number Placeholder 5"/>
          <p:cNvSpPr>
            <a:spLocks noGrp="1"/>
          </p:cNvSpPr>
          <p:nvPr>
            <p:ph type="sldNum" sz="quarter" idx="12"/>
          </p:nvPr>
        </p:nvSpPr>
        <p:spPr/>
        <p:txBody>
          <a:bodyPr/>
          <a:lstStyle/>
          <a:p>
            <a:fld id="{2AF3B5EA-18B6-4040-9F78-6052AF49C681}" type="slidenum">
              <a:rPr lang="en-US" smtClean="0"/>
              <a:t>36</a:t>
            </a:fld>
            <a:endParaRPr lang="en-US"/>
          </a:p>
        </p:txBody>
      </p:sp>
      <p:sp>
        <p:nvSpPr>
          <p:cNvPr id="9" name="TextBox 8"/>
          <p:cNvSpPr txBox="1"/>
          <p:nvPr/>
        </p:nvSpPr>
        <p:spPr>
          <a:xfrm>
            <a:off x="715992" y="5710687"/>
            <a:ext cx="4934310"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place-image</a:t>
            </a:r>
            <a:r>
              <a:rPr lang="en-US" dirty="0"/>
              <a:t> was covered in Lesson 0.4.  You can find a refresher in the Resources section of this module.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world-to-scene</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an image showing the cat at Y = 20</a:t>
            </a:r>
          </a:p>
          <a:p>
            <a:pPr>
              <a:buNone/>
            </a:pPr>
            <a:r>
              <a:rPr lang="en-US" b="1" dirty="0">
                <a:latin typeface="Consolas" pitchFamily="49" charset="0"/>
                <a:cs typeface="Consolas" pitchFamily="49" charset="0"/>
              </a:rPr>
              <a:t>;; check this visually to make sure it's what you want</a:t>
            </a:r>
          </a:p>
          <a:p>
            <a:pPr>
              <a:buNone/>
            </a:pPr>
            <a:r>
              <a:rPr lang="en-US" b="1" dirty="0">
                <a:latin typeface="Consolas" pitchFamily="49" charset="0"/>
                <a:cs typeface="Consolas" pitchFamily="49" charset="0"/>
              </a:rPr>
              <a:t>(define image-at-20 (place-image CAT-IMAGE CAT-X-COORD 20 EMPTY-CANVAS))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these tests are only helpful if image-at-20 is the right image.</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(begin-for-test</a:t>
            </a:r>
          </a:p>
          <a:p>
            <a:pPr>
              <a:buNone/>
            </a:pPr>
            <a:r>
              <a:rPr lang="en-US" b="1" dirty="0">
                <a:latin typeface="Consolas" pitchFamily="49" charset="0"/>
                <a:cs typeface="Consolas" pitchFamily="49" charset="0"/>
              </a:rPr>
              <a:t>  (check-equal? </a:t>
            </a:r>
          </a:p>
          <a:p>
            <a:pPr>
              <a:buNone/>
            </a:pPr>
            <a:r>
              <a:rPr lang="en-US" b="1" dirty="0">
                <a:latin typeface="Consolas" pitchFamily="49" charset="0"/>
                <a:cs typeface="Consolas" pitchFamily="49" charset="0"/>
              </a:rPr>
              <a:t>    (world-&gt;scene unpaused-world-at-20)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a:t>
            </a:r>
            <a:r>
              <a:rPr lang="en-US" b="1" dirty="0">
                <a:latin typeface="Consolas" pitchFamily="49" charset="0"/>
                <a:cs typeface="Consolas" pitchFamily="49" charset="0"/>
              </a:rPr>
              <a:t>"(world-to-scene unpaused-world-at-20) should display as image-at-20")</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(check-equal?</a:t>
            </a:r>
          </a:p>
          <a:p>
            <a:pPr>
              <a:buNone/>
            </a:pPr>
            <a:r>
              <a:rPr lang="en-US" b="1" dirty="0">
                <a:latin typeface="Consolas" pitchFamily="49" charset="0"/>
                <a:cs typeface="Consolas" pitchFamily="49" charset="0"/>
              </a:rPr>
              <a:t>    (world-&gt;scene 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a:t>
            </a:r>
            <a:r>
              <a:rPr lang="en-US" b="1" dirty="0">
                <a:latin typeface="Consolas" pitchFamily="49" charset="0"/>
                <a:cs typeface="Consolas" pitchFamily="49" charset="0"/>
              </a:rPr>
              <a:t>"(world-to-scene paused-world-at-20) should display as image-at-20"))</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Last </a:t>
            </a:r>
            <a:r>
              <a:rPr lang="en-US" dirty="0" err="1"/>
              <a:t>wishlist</a:t>
            </a:r>
            <a:r>
              <a:rPr lang="en-US" dirty="0"/>
              <a:t> item</a:t>
            </a:r>
          </a:p>
        </p:txBody>
      </p:sp>
      <p:sp>
        <p:nvSpPr>
          <p:cNvPr id="5" name="Content Placeholder 4"/>
          <p:cNvSpPr>
            <a:spLocks noGrp="1"/>
          </p:cNvSpPr>
          <p:nvPr>
            <p:ph idx="1"/>
          </p:nvPr>
        </p:nvSpPr>
        <p:spPr/>
        <p:txBody>
          <a:bodyPr/>
          <a:lstStyle/>
          <a:p>
            <a:pPr>
              <a:buNone/>
            </a:pPr>
            <a:r>
              <a:rPr lang="en-US" sz="2000" dirty="0"/>
              <a:t>;; main : Integer -&gt;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The real purpose of main is not to return a useful value; instead, its purpose is have some visible effect in the real world– in this case, to display some things on the real screen and take input from the real user.  We document this in the purpose statement by writing an </a:t>
            </a:r>
            <a:r>
              <a:rPr lang="en-US" b="1" dirty="0"/>
              <a:t>EFFECT</a:t>
            </a:r>
            <a:r>
              <a:rPr lang="en-US" dirty="0"/>
              <a:t> clause.</a:t>
            </a:r>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108836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b="1" dirty="0"/>
              <a:t>big-bang</a:t>
            </a:r>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a:t>;; big-bang </a:t>
            </a:r>
          </a:p>
          <a:p>
            <a:r>
              <a:rPr lang="en-US" sz="2000" dirty="0"/>
              <a:t>;; EFFECT : runs a world with the specified event handlers.  </a:t>
            </a:r>
          </a:p>
          <a:p>
            <a:r>
              <a:rPr lang="en-US" sz="2000" dirty="0"/>
              <a:t>;; RETURNS: the final state of the world</a:t>
            </a:r>
          </a:p>
          <a:p>
            <a:r>
              <a:rPr lang="en-US" sz="2000" dirty="0"/>
              <a:t>(</a:t>
            </a:r>
            <a:r>
              <a:rPr lang="en-US" sz="2000" dirty="0">
                <a:solidFill>
                  <a:srgbClr val="FF0000"/>
                </a:solidFill>
              </a:rPr>
              <a:t>big-bang</a:t>
            </a:r>
            <a:r>
              <a:rPr lang="en-US" sz="2000" dirty="0"/>
              <a:t> </a:t>
            </a:r>
          </a:p>
          <a:p>
            <a:r>
              <a:rPr lang="en-US" sz="2000" dirty="0"/>
              <a:t>  </a:t>
            </a:r>
            <a:r>
              <a:rPr lang="en-US" sz="2000" i="1" dirty="0"/>
              <a:t>initial-world</a:t>
            </a:r>
          </a:p>
          <a:p>
            <a:r>
              <a:rPr lang="en-US" sz="2000" dirty="0"/>
              <a:t>  (on-tick </a:t>
            </a:r>
            <a:r>
              <a:rPr lang="en-US" sz="2000" i="1" dirty="0"/>
              <a:t>tick-handler</a:t>
            </a:r>
            <a:r>
              <a:rPr lang="en-US" sz="2000" dirty="0"/>
              <a:t> </a:t>
            </a:r>
            <a:r>
              <a:rPr lang="en-US" sz="2000" i="1" dirty="0"/>
              <a:t>rate</a:t>
            </a:r>
            <a:r>
              <a:rPr lang="en-US" sz="2000" dirty="0"/>
              <a:t>)</a:t>
            </a:r>
          </a:p>
          <a:p>
            <a:r>
              <a:rPr lang="en-US" sz="2000" dirty="0"/>
              <a:t>  (on-key  </a:t>
            </a:r>
            <a:r>
              <a:rPr lang="en-US" sz="2000" i="1" dirty="0"/>
              <a:t>key-handler</a:t>
            </a:r>
            <a:r>
              <a:rPr lang="en-US" sz="2000" dirty="0"/>
              <a:t>)</a:t>
            </a:r>
          </a:p>
          <a:p>
            <a:r>
              <a:rPr lang="en-US" sz="2000" dirty="0"/>
              <a:t>  (on-draw </a:t>
            </a:r>
            <a:r>
              <a:rPr lang="en-US" sz="2000" i="1" dirty="0"/>
              <a:t>render-</a:t>
            </a:r>
            <a:r>
              <a:rPr lang="en-US" sz="2000" i="1" dirty="0" err="1"/>
              <a:t>fcn</a:t>
            </a:r>
            <a:r>
              <a:rPr lang="en-US" sz="2000" dirty="0"/>
              <a:t>)))</a:t>
            </a:r>
          </a:p>
        </p:txBody>
      </p:sp>
      <p:grpSp>
        <p:nvGrpSpPr>
          <p:cNvPr id="5" name="Group 9"/>
          <p:cNvGrpSpPr/>
          <p:nvPr/>
        </p:nvGrpSpPr>
        <p:grpSpPr>
          <a:xfrm>
            <a:off x="342353" y="4168806"/>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01744" y="4168806"/>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frame rate in </a:t>
              </a:r>
              <a:r>
                <a:rPr lang="en-US" dirty="0" err="1">
                  <a:solidFill>
                    <a:schemeClr val="tx1"/>
                  </a:solidFill>
                </a:rPr>
                <a:t>secs</a:t>
              </a:r>
              <a:r>
                <a:rPr lang="en-US" dirty="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690533" y="5052805"/>
            <a:ext cx="4144297" cy="64633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There are other events that big-bang recognizes. See the Help Desk for details</a:t>
            </a:r>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normAutofit fontScale="92500" lnSpcReduction="10000"/>
          </a:bodyPr>
          <a:lstStyle/>
          <a:p>
            <a:r>
              <a:rPr lang="en-US" dirty="0"/>
              <a:t>At the end of this lesson, students should be able to:</a:t>
            </a:r>
          </a:p>
          <a:p>
            <a:pPr lvl="1"/>
            <a:r>
              <a:rPr lang="en-US" dirty="0"/>
              <a:t>Explain the steps of the System Design Recipe</a:t>
            </a:r>
          </a:p>
          <a:p>
            <a:pPr lvl="1"/>
            <a:r>
              <a:rPr lang="en-US" dirty="0"/>
              <a:t>Use the 2htdp/universe module to create a simple interactive animation, including:</a:t>
            </a:r>
          </a:p>
          <a:p>
            <a:pPr lvl="2"/>
            <a:r>
              <a:rPr lang="en-US" dirty="0"/>
              <a:t>Analyzing data to determine whether it should be constant or part of the world state,</a:t>
            </a:r>
          </a:p>
          <a:p>
            <a:pPr lvl="2"/>
            <a:r>
              <a:rPr lang="en-US" dirty="0"/>
              <a:t>Writing data definitions for worlds, key events, and mouse events, and</a:t>
            </a:r>
          </a:p>
          <a:p>
            <a:pPr lvl="2"/>
            <a:r>
              <a:rPr lang="en-US" dirty="0"/>
              <a:t>Writing code to handle the various events during the animation.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955342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pieces together</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a:p>
            <a:pPr>
              <a:buNone/>
            </a:pPr>
            <a:r>
              <a:rPr lang="en-US" sz="2000" b="1" dirty="0">
                <a:latin typeface="Consolas" pitchFamily="49" charset="0"/>
                <a:cs typeface="Consolas" pitchFamily="49" charset="0"/>
              </a:rPr>
              <a:t>;; STRATEGY: Combine simpler functions</a:t>
            </a:r>
          </a:p>
          <a:p>
            <a:pPr>
              <a:buNone/>
            </a:pPr>
            <a:r>
              <a:rPr lang="en-US" sz="2000" b="1" dirty="0">
                <a:latin typeface="Consolas" pitchFamily="49" charset="0"/>
                <a:cs typeface="Consolas" pitchFamily="49" charset="0"/>
              </a:rPr>
              <a:t>(define (main initial-pos)</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big-bang</a:t>
            </a:r>
            <a:r>
              <a:rPr lang="en-US" sz="2000" b="1" dirty="0">
                <a:latin typeface="Consolas" pitchFamily="49" charset="0"/>
                <a:cs typeface="Consolas" pitchFamily="49" charset="0"/>
              </a:rPr>
              <a:t> (make-world initial-pos false)</a:t>
            </a:r>
          </a:p>
          <a:p>
            <a:pPr>
              <a:buNone/>
            </a:pPr>
            <a:r>
              <a:rPr lang="en-US" sz="2000" b="1" dirty="0">
                <a:latin typeface="Consolas" pitchFamily="49" charset="0"/>
                <a:cs typeface="Consolas" pitchFamily="49" charset="0"/>
              </a:rPr>
              <a:t>            (on-tick world-after-tick 0.5)</a:t>
            </a:r>
          </a:p>
          <a:p>
            <a:pPr>
              <a:buNone/>
            </a:pPr>
            <a:r>
              <a:rPr lang="en-US" sz="2000" b="1" dirty="0">
                <a:latin typeface="Consolas" pitchFamily="49" charset="0"/>
                <a:cs typeface="Consolas" pitchFamily="49" charset="0"/>
              </a:rPr>
              <a:t>            (on-key world-after-key-event)</a:t>
            </a:r>
          </a:p>
          <a:p>
            <a:pPr>
              <a:buNone/>
            </a:pPr>
            <a:r>
              <a:rPr lang="en-US" sz="2000" b="1" dirty="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simpler functions are </a:t>
            </a:r>
            <a:r>
              <a:rPr lang="en-US" b="1" dirty="0"/>
              <a:t>big-bang</a:t>
            </a:r>
            <a:r>
              <a:rPr lang="en-US" dirty="0"/>
              <a:t>, </a:t>
            </a:r>
            <a:r>
              <a:rPr lang="en-US" b="1" dirty="0"/>
              <a:t>world-after-tick</a:t>
            </a:r>
            <a:r>
              <a:rPr lang="en-US" dirty="0"/>
              <a:t>, </a:t>
            </a:r>
            <a:r>
              <a:rPr lang="en-US" b="1" dirty="0"/>
              <a:t>world-after-key-event</a:t>
            </a:r>
            <a:r>
              <a:rPr lang="en-US" dirty="0"/>
              <a:t>, and </a:t>
            </a:r>
            <a:r>
              <a:rPr lang="en-US" b="1" dirty="0"/>
              <a:t>world-to-scene</a:t>
            </a:r>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17495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walk through falling-</a:t>
            </a:r>
            <a:r>
              <a:rPr lang="en-US" dirty="0" err="1"/>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Note: this video differs from our current technology in a couple of ways:</a:t>
            </a:r>
          </a:p>
          <a:p>
            <a:pPr lvl="1"/>
            <a:r>
              <a:rPr lang="en-US" dirty="0"/>
              <a:t>it talks about test suites; these are replaced by </a:t>
            </a:r>
            <a:r>
              <a:rPr lang="en-US" b="1" dirty="0"/>
              <a:t>begin-for-test</a:t>
            </a:r>
            <a:r>
              <a:rPr lang="en-US" dirty="0"/>
              <a:t>.</a:t>
            </a:r>
          </a:p>
          <a:p>
            <a:pPr lvl="1"/>
            <a:r>
              <a:rPr lang="en-US" dirty="0"/>
              <a:t>it talks about "partition data" and gives a template for </a:t>
            </a:r>
            <a:r>
              <a:rPr lang="en-US" dirty="0" err="1"/>
              <a:t>FallingCatKeyEvents</a:t>
            </a:r>
            <a:r>
              <a:rPr lang="en-US" dirty="0"/>
              <a:t>.  We've simplified the presentation--  now we just have </a:t>
            </a:r>
            <a:r>
              <a:rPr lang="en-US" dirty="0" err="1"/>
              <a:t>KeyEvents</a:t>
            </a:r>
            <a:r>
              <a:rPr lang="en-US" dirty="0"/>
              <a:t>, which are scalars (no template needed), and we take them apart using the "Cases" strategy.</a:t>
            </a:r>
          </a:p>
          <a:p>
            <a:pPr lvl="1"/>
            <a:r>
              <a:rPr lang="en-US" dirty="0"/>
              <a:t>And remember, the “Structural Decomposition” strategy is now called “Use template”.</a:t>
            </a:r>
          </a:p>
        </p:txBody>
      </p:sp>
      <p:sp>
        <p:nvSpPr>
          <p:cNvPr id="4" name="Slide Number Placeholder 3"/>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4059972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a:t>
            </a:r>
            <a:r>
              <a:rPr lang="en-US" dirty="0" err="1"/>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1411522" y="1930862"/>
            <a:ext cx="6320956" cy="3555538"/>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Let's review the System Design Recipe</a:t>
            </a:r>
          </a:p>
          <a:p>
            <a:r>
              <a:rPr lang="en-US" dirty="0"/>
              <a:t>Go back and look at our development of </a:t>
            </a:r>
            <a:r>
              <a:rPr lang="en-US" b="1" dirty="0"/>
              <a:t>03-1-falling-cat.rkt </a:t>
            </a:r>
            <a:r>
              <a:rPr lang="en-US" dirty="0"/>
              <a:t>to see how it matched the recipe.</a:t>
            </a:r>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2493857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13913005"/>
              </p:ext>
            </p:extLst>
          </p:nvPr>
        </p:nvGraphicFramePr>
        <p:xfrm>
          <a:off x="266700" y="1778191"/>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system.</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One more time...</a:t>
            </a:r>
          </a:p>
        </p:txBody>
      </p:sp>
      <p:sp>
        <p:nvSpPr>
          <p:cNvPr id="3" name="Slide Number Placeholder 2"/>
          <p:cNvSpPr>
            <a:spLocks noGrp="1"/>
          </p:cNvSpPr>
          <p:nvPr>
            <p:ph type="sldNum" sz="quarter" idx="12"/>
          </p:nvPr>
        </p:nvSpPr>
        <p:spPr/>
        <p:txBody>
          <a:bodyPr/>
          <a:lstStyle/>
          <a:p>
            <a:fld id="{2AF3B5EA-18B6-4040-9F78-6052AF49C681}" type="slidenum">
              <a:rPr lang="en-US" smtClean="0"/>
              <a:t>44</a:t>
            </a:fld>
            <a:endParaRPr lang="en-US"/>
          </a:p>
        </p:txBody>
      </p:sp>
    </p:spTree>
    <p:extLst>
      <p:ext uri="{BB962C8B-B14F-4D97-AF65-F5344CB8AC3E}">
        <p14:creationId xmlns:p14="http://schemas.microsoft.com/office/powerpoint/2010/main" val="353716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We built a system using the </a:t>
            </a:r>
            <a:r>
              <a:rPr lang="en-US" i="1" dirty="0">
                <a:solidFill>
                  <a:srgbClr val="FF0000"/>
                </a:solidFill>
              </a:rPr>
              <a:t>system design recipe</a:t>
            </a:r>
            <a:r>
              <a:rPr lang="en-US" dirty="0"/>
              <a:t>. </a:t>
            </a:r>
          </a:p>
          <a:p>
            <a:r>
              <a:rPr lang="en-US" dirty="0"/>
              <a:t>We used the universe module, which</a:t>
            </a:r>
            <a:r>
              <a:rPr lang="en-US" dirty="0"/>
              <a:t> provides a way of creating and running an interactive machine.</a:t>
            </a:r>
          </a:p>
          <a:p>
            <a:pPr lvl="1"/>
            <a:r>
              <a:rPr lang="en-US" dirty="0"/>
              <a:t>Machine will have some </a:t>
            </a:r>
            <a:r>
              <a:rPr lang="en-US" i="1" dirty="0">
                <a:solidFill>
                  <a:srgbClr val="FF0000"/>
                </a:solidFill>
              </a:rPr>
              <a:t>state.</a:t>
            </a:r>
          </a:p>
          <a:p>
            <a:pPr lvl="1"/>
            <a:r>
              <a:rPr lang="en-US" dirty="0"/>
              <a:t>Machine can respond to </a:t>
            </a:r>
            <a:r>
              <a:rPr lang="en-US" i="1" dirty="0">
                <a:solidFill>
                  <a:srgbClr val="FF0000"/>
                </a:solidFill>
              </a:rPr>
              <a:t>inputs</a:t>
            </a:r>
            <a:r>
              <a:rPr lang="en-US" dirty="0">
                <a:solidFill>
                  <a:srgbClr val="FF0000"/>
                </a:solidFill>
              </a:rPr>
              <a:t>.</a:t>
            </a:r>
          </a:p>
          <a:p>
            <a:pPr lvl="1"/>
            <a:r>
              <a:rPr lang="en-US" dirty="0"/>
              <a:t>Response to input is described as a </a:t>
            </a:r>
            <a:r>
              <a:rPr lang="en-US" i="1" dirty="0">
                <a:solidFill>
                  <a:srgbClr val="FF0000"/>
                </a:solidFill>
              </a:rPr>
              <a:t>function</a:t>
            </a:r>
            <a:r>
              <a:rPr lang="en-US" dirty="0"/>
              <a:t>.</a:t>
            </a:r>
            <a:endParaRPr lang="en-US" dirty="0">
              <a:solidFill>
                <a:srgbClr val="FF0000"/>
              </a:solidFill>
            </a:endParaRPr>
          </a:p>
          <a:p>
            <a:pPr lvl="1"/>
            <a:r>
              <a:rPr lang="en-US" dirty="0"/>
              <a:t>Machine can show its state as a </a:t>
            </a:r>
            <a:r>
              <a:rPr lang="en-US" i="1" dirty="0">
                <a:solidFill>
                  <a:srgbClr val="FF0000"/>
                </a:solidFill>
              </a:rPr>
              <a:t>scene.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a:t>
            </a:r>
            <a:r>
              <a:rPr lang="en-US" b="1" dirty="0"/>
              <a:t>03-1-falling-cat.rkt </a:t>
            </a:r>
            <a:r>
              <a:rPr lang="en-US" dirty="0"/>
              <a:t>in the Examples folder.</a:t>
            </a:r>
          </a:p>
          <a:p>
            <a:r>
              <a:rPr lang="en-US" dirty="0"/>
              <a:t>If you have questions about this lesson, ask them on the Discussion Board</a:t>
            </a:r>
          </a:p>
          <a:p>
            <a:r>
              <a:rPr lang="en-US" dirty="0"/>
              <a:t>Do Guided Practice 3.1</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46</a:t>
            </a:fld>
            <a:endParaRPr lang="en-US"/>
          </a:p>
        </p:txBody>
      </p:sp>
    </p:spTree>
    <p:extLst>
      <p:ext uri="{BB962C8B-B14F-4D97-AF65-F5344CB8AC3E}">
        <p14:creationId xmlns:p14="http://schemas.microsoft.com/office/powerpoint/2010/main" val="15423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The Function Design Recipe gave you a recipe (a “workflow”) to help you organize the design of a single function.</a:t>
            </a:r>
          </a:p>
          <a:p>
            <a:r>
              <a:rPr lang="en-US" dirty="0"/>
              <a:t>The System Design Recipe gives you a workflow to help you get and stay organized when you need to build a system consisting of many functions.</a:t>
            </a:r>
          </a:p>
          <a:p>
            <a:r>
              <a:rPr lang="en-US" dirty="0"/>
              <a:t>Here it is:</a:t>
            </a:r>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21766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72554817"/>
              </p:ext>
            </p:extLst>
          </p:nvPr>
        </p:nvGraphicFramePr>
        <p:xfrm>
          <a:off x="266700" y="1927701"/>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system.</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The System Design Recipe</a:t>
            </a:r>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30893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 for a Traffic Light simulation</a:t>
            </a:r>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p>
          <a:p>
            <a:r>
              <a:rPr lang="en-US" dirty="0"/>
              <a:t>The state of the machine consists of its current color and the amount of time (in ticks) until the next change of color.  At every tick, the amount of time decreases by 1.  </a:t>
            </a:r>
          </a:p>
          <a:p>
            <a:r>
              <a:rPr lang="en-US" dirty="0"/>
              <a:t>When 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something like this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pic>
        <p:nvPicPr>
          <p:cNvPr id="5" name="Picture 4" descr="Red Light.jpg"/>
          <p:cNvPicPr>
            <a:picLocks noChangeAspect="1"/>
          </p:cNvPicPr>
          <p:nvPr/>
        </p:nvPicPr>
        <p:blipFill>
          <a:blip r:embed="rId2" cstate="print"/>
          <a:stretch>
            <a:fillRect/>
          </a:stretch>
        </p:blipFill>
        <p:spPr>
          <a:xfrm>
            <a:off x="8196660" y="4679157"/>
            <a:ext cx="647700" cy="1562100"/>
          </a:xfrm>
          <a:prstGeom prst="rect">
            <a:avLst/>
          </a:prstGeom>
          <a:noFill/>
        </p:spPr>
      </p:pic>
      <p:sp>
        <p:nvSpPr>
          <p:cNvPr id="6" name="Arrow: Right 5"/>
          <p:cNvSpPr/>
          <p:nvPr/>
        </p:nvSpPr>
        <p:spPr>
          <a:xfrm>
            <a:off x="7048501" y="5455847"/>
            <a:ext cx="990600" cy="485242"/>
          </a:xfrm>
          <a:prstGeom prst="right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24205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example: The Falling Cat </a:t>
            </a:r>
            <a:br>
              <a:rPr lang="en-US" dirty="0"/>
            </a:br>
            <a:r>
              <a:rPr lang="en-US" dirty="0"/>
              <a:t>Purpose Statement</a:t>
            </a:r>
          </a:p>
        </p:txBody>
      </p:sp>
      <p:sp>
        <p:nvSpPr>
          <p:cNvPr id="3" name="Content Placeholder 2"/>
          <p:cNvSpPr>
            <a:spLocks noGrp="1"/>
          </p:cNvSpPr>
          <p:nvPr>
            <p:ph idx="1"/>
          </p:nvPr>
        </p:nvSpPr>
        <p:spPr/>
        <p:txBody>
          <a:bodyPr>
            <a:normAutofit/>
          </a:bodyPr>
          <a:lstStyle/>
          <a:p>
            <a:r>
              <a:rPr lang="en-US" dirty="0"/>
              <a:t>We will produce an animation of a falling cat.</a:t>
            </a:r>
          </a:p>
          <a:p>
            <a:r>
              <a:rPr lang="en-US" dirty="0"/>
              <a:t>The cat will starts at the top of the canvas, and fall at a constant velocity.</a:t>
            </a:r>
          </a:p>
          <a:p>
            <a:r>
              <a:rPr lang="en-US" sz="3200" kern="1200" dirty="0">
                <a:solidFill>
                  <a:schemeClr val="tx1"/>
                </a:solidFill>
                <a:latin typeface="+mn-lt"/>
                <a:ea typeface="+mn-ea"/>
                <a:cs typeface="+mn-cs"/>
              </a:rPr>
              <a:t>If the cat is falling, hitting the space bar should pause the cat.</a:t>
            </a:r>
            <a:endParaRPr lang="en-US" sz="3200" dirty="0"/>
          </a:p>
          <a:p>
            <a:r>
              <a:rPr lang="en-US" sz="3200" kern="1200" dirty="0">
                <a:solidFill>
                  <a:schemeClr val="tx1"/>
                </a:solidFill>
                <a:latin typeface="+mn-lt"/>
                <a:ea typeface="+mn-ea"/>
                <a:cs typeface="+mn-cs"/>
              </a:rPr>
              <a:t>If the cat is paused, hitting the space bar should </a:t>
            </a:r>
            <a:r>
              <a:rPr lang="en-US" sz="3200" kern="1200" dirty="0" err="1">
                <a:solidFill>
                  <a:schemeClr val="tx1"/>
                </a:solidFill>
                <a:latin typeface="+mn-lt"/>
                <a:ea typeface="+mn-ea"/>
                <a:cs typeface="+mn-cs"/>
              </a:rPr>
              <a:t>unpause</a:t>
            </a:r>
            <a:r>
              <a:rPr lang="en-US" sz="3200" kern="1200" dirty="0">
                <a:solidFill>
                  <a:schemeClr val="tx1"/>
                </a:solidFill>
                <a:latin typeface="+mn-lt"/>
                <a:ea typeface="+mn-ea"/>
                <a:cs typeface="+mn-cs"/>
              </a:rPr>
              <a:t> the cat.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demo</a:t>
            </a:r>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wrap="square" rtlCol="0">
        <a:spAutoFit/>
      </a:bodyPr>
      <a:lstStyle>
        <a:defPPr>
          <a:defRPr dirty="0"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18247</TotalTime>
  <Words>3191</Words>
  <Application>Microsoft Office PowerPoint</Application>
  <PresentationFormat>On-screen Show (4:3)</PresentationFormat>
  <Paragraphs>439</Paragraphs>
  <Slides>46</Slides>
  <Notes>7</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CMMI10</vt:lpstr>
      <vt:lpstr>CMR10</vt:lpstr>
      <vt:lpstr>CMSY10ORIG</vt:lpstr>
      <vt:lpstr>Consolas</vt:lpstr>
      <vt:lpstr>Courier New</vt:lpstr>
      <vt:lpstr>Helvetica Neue</vt:lpstr>
      <vt:lpstr>1_Office Theme</vt:lpstr>
      <vt:lpstr>How to Design Systems</vt:lpstr>
      <vt:lpstr>Module 03</vt:lpstr>
      <vt:lpstr>Module Introduction</vt:lpstr>
      <vt:lpstr>Learning Objectives for this lesson</vt:lpstr>
      <vt:lpstr>The System Design Recipe</vt:lpstr>
      <vt:lpstr>The System Design Recipe</vt:lpstr>
      <vt:lpstr>Purpose Statement for a Traffic Light simulation</vt:lpstr>
      <vt:lpstr>A second example: The Falling Cat  Purpose Statement</vt:lpstr>
      <vt:lpstr>falling-cat.rkt demo</vt:lpstr>
      <vt:lpstr>The 2htdp/universe module</vt:lpstr>
      <vt:lpstr>Step 2: Information Analysis</vt:lpstr>
      <vt:lpstr>Information Analysis for the Traffic Light</vt:lpstr>
      <vt:lpstr>Information Analysis for the Falling Cat</vt:lpstr>
      <vt:lpstr>Let’s work out the Falling Cat example in detail...</vt:lpstr>
      <vt:lpstr>Step 2 for the 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Alternative Function Definition</vt:lpstr>
      <vt:lpstr>Tests</vt:lpstr>
      <vt:lpstr>How does it respond to key events?</vt:lpstr>
      <vt:lpstr>Requirements for Helper Function</vt:lpstr>
      <vt:lpstr>Tests for world-after-key-event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One more time...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101</cp:revision>
  <dcterms:created xsi:type="dcterms:W3CDTF">2010-06-24T16:22:15Z</dcterms:created>
  <dcterms:modified xsi:type="dcterms:W3CDTF">2017-08-02T21:57:29Z</dcterms:modified>
</cp:coreProperties>
</file>