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7" r:id="rId2"/>
    <p:sldId id="258" r:id="rId3"/>
    <p:sldId id="274" r:id="rId4"/>
    <p:sldId id="276" r:id="rId5"/>
    <p:sldId id="277" r:id="rId6"/>
    <p:sldId id="278" r:id="rId7"/>
    <p:sldId id="279" r:id="rId8"/>
    <p:sldId id="280" r:id="rId9"/>
    <p:sldId id="283" r:id="rId10"/>
    <p:sldId id="259" r:id="rId11"/>
    <p:sldId id="271" r:id="rId12"/>
    <p:sldId id="267" r:id="rId13"/>
    <p:sldId id="265" r:id="rId14"/>
    <p:sldId id="270" r:id="rId15"/>
    <p:sldId id="282" r:id="rId16"/>
    <p:sldId id="281"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0" autoAdjust="0"/>
    <p:restoredTop sz="79220" autoAdjust="0"/>
  </p:normalViewPr>
  <p:slideViewPr>
    <p:cSldViewPr snapToGrid="0">
      <p:cViewPr varScale="1">
        <p:scale>
          <a:sx n="104" d="100"/>
          <a:sy n="104" d="100"/>
        </p:scale>
        <p:origin x="942"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B146F0-9122-4808-B0F9-3E08B8294872}" type="datetimeFigureOut">
              <a:rPr lang="en-US" smtClean="0"/>
              <a:t>1/20/2017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80CC5F-B70A-4D86-BBBF-E132BC41B131}" type="slidenum">
              <a:rPr lang="en-US" smtClean="0"/>
              <a:t>‹#›</a:t>
            </a:fld>
            <a:endParaRPr lang="en-US"/>
          </a:p>
        </p:txBody>
      </p:sp>
    </p:spTree>
    <p:extLst>
      <p:ext uri="{BB962C8B-B14F-4D97-AF65-F5344CB8AC3E}">
        <p14:creationId xmlns:p14="http://schemas.microsoft.com/office/powerpoint/2010/main" val="4127572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dirty="0"/>
              <a:t>Welcome to CS 5010, Program Design Paradigms, also known as “Bootcamp”</a:t>
            </a:r>
          </a:p>
          <a:p>
            <a:endParaRPr lang="en-US" dirty="0"/>
          </a:p>
          <a:p>
            <a:r>
              <a:rPr lang="en-US" dirty="0"/>
              <a:t>I’m Professor Wand, and I will be your instructor in this online course.</a:t>
            </a:r>
          </a:p>
          <a:p>
            <a:endParaRPr lang="en-US" dirty="0"/>
          </a:p>
          <a:p>
            <a:r>
              <a:rPr lang="en-US" dirty="0"/>
              <a:t>In this lesson, we will learn about the goals of this course and about some of the educational philosophy behind it.</a:t>
            </a:r>
          </a:p>
        </p:txBody>
      </p:sp>
      <p:sp>
        <p:nvSpPr>
          <p:cNvPr id="4" name="Slide Number Placeholder 3"/>
          <p:cNvSpPr>
            <a:spLocks noGrp="1"/>
          </p:cNvSpPr>
          <p:nvPr>
            <p:ph type="sldNum" sz="quarter" idx="10"/>
          </p:nvPr>
        </p:nvSpPr>
        <p:spPr/>
        <p:txBody>
          <a:bodyPr/>
          <a:lstStyle/>
          <a:p>
            <a:fld id="{C817909F-3886-456C-8134-DE469A6B6674}"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271068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function design recipe.  </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11</a:t>
            </a:fld>
            <a:endParaRPr lang="en-US"/>
          </a:p>
        </p:txBody>
      </p:sp>
    </p:spTree>
    <p:extLst>
      <p:ext uri="{BB962C8B-B14F-4D97-AF65-F5344CB8AC3E}">
        <p14:creationId xmlns:p14="http://schemas.microsoft.com/office/powerpoint/2010/main" val="4027325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12</a:t>
            </a:fld>
            <a:endParaRPr lang="en-US"/>
          </a:p>
        </p:txBody>
      </p:sp>
    </p:spTree>
    <p:extLst>
      <p:ext uri="{BB962C8B-B14F-4D97-AF65-F5344CB8AC3E}">
        <p14:creationId xmlns:p14="http://schemas.microsoft.com/office/powerpoint/2010/main" val="4063843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13</a:t>
            </a:fld>
            <a:endParaRPr lang="en-US"/>
          </a:p>
        </p:txBody>
      </p:sp>
    </p:spTree>
    <p:extLst>
      <p:ext uri="{BB962C8B-B14F-4D97-AF65-F5344CB8AC3E}">
        <p14:creationId xmlns:p14="http://schemas.microsoft.com/office/powerpoint/2010/main" val="688805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14</a:t>
            </a:fld>
            <a:endParaRPr lang="en-US"/>
          </a:p>
        </p:txBody>
      </p:sp>
    </p:spTree>
    <p:extLst>
      <p:ext uri="{BB962C8B-B14F-4D97-AF65-F5344CB8AC3E}">
        <p14:creationId xmlns:p14="http://schemas.microsoft.com/office/powerpoint/2010/main" val="2556681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17</a:t>
            </a:fld>
            <a:endParaRPr lang="en-US"/>
          </a:p>
        </p:txBody>
      </p:sp>
    </p:spTree>
    <p:extLst>
      <p:ext uri="{BB962C8B-B14F-4D97-AF65-F5344CB8AC3E}">
        <p14:creationId xmlns:p14="http://schemas.microsoft.com/office/powerpoint/2010/main" val="3170611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2</a:t>
            </a:fld>
            <a:endParaRPr lang="en-US"/>
          </a:p>
        </p:txBody>
      </p:sp>
    </p:spTree>
    <p:extLst>
      <p:ext uri="{BB962C8B-B14F-4D97-AF65-F5344CB8AC3E}">
        <p14:creationId xmlns:p14="http://schemas.microsoft.com/office/powerpoint/2010/main" val="984312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3</a:t>
            </a:fld>
            <a:endParaRPr lang="en-US"/>
          </a:p>
        </p:txBody>
      </p:sp>
    </p:spTree>
    <p:extLst>
      <p:ext uri="{BB962C8B-B14F-4D97-AF65-F5344CB8AC3E}">
        <p14:creationId xmlns:p14="http://schemas.microsoft.com/office/powerpoint/2010/main" val="162399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4</a:t>
            </a:fld>
            <a:endParaRPr lang="en-US"/>
          </a:p>
        </p:txBody>
      </p:sp>
    </p:spTree>
    <p:extLst>
      <p:ext uri="{BB962C8B-B14F-4D97-AF65-F5344CB8AC3E}">
        <p14:creationId xmlns:p14="http://schemas.microsoft.com/office/powerpoint/2010/main" val="2008942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5</a:t>
            </a:fld>
            <a:endParaRPr lang="en-US"/>
          </a:p>
        </p:txBody>
      </p:sp>
    </p:spTree>
    <p:extLst>
      <p:ext uri="{BB962C8B-B14F-4D97-AF65-F5344CB8AC3E}">
        <p14:creationId xmlns:p14="http://schemas.microsoft.com/office/powerpoint/2010/main" val="620085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80CC5F-B70A-4D86-BBBF-E132BC41B131}" type="slidenum">
              <a:rPr lang="en-US" smtClean="0"/>
              <a:t>6</a:t>
            </a:fld>
            <a:endParaRPr lang="en-US"/>
          </a:p>
        </p:txBody>
      </p:sp>
    </p:spTree>
    <p:extLst>
      <p:ext uri="{BB962C8B-B14F-4D97-AF65-F5344CB8AC3E}">
        <p14:creationId xmlns:p14="http://schemas.microsoft.com/office/powerpoint/2010/main" val="221279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7</a:t>
            </a:fld>
            <a:endParaRPr lang="en-US"/>
          </a:p>
        </p:txBody>
      </p:sp>
    </p:spTree>
    <p:extLst>
      <p:ext uri="{BB962C8B-B14F-4D97-AF65-F5344CB8AC3E}">
        <p14:creationId xmlns:p14="http://schemas.microsoft.com/office/powerpoint/2010/main" val="308113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8</a:t>
            </a:fld>
            <a:endParaRPr lang="en-US"/>
          </a:p>
        </p:txBody>
      </p:sp>
    </p:spTree>
    <p:extLst>
      <p:ext uri="{BB962C8B-B14F-4D97-AF65-F5344CB8AC3E}">
        <p14:creationId xmlns:p14="http://schemas.microsoft.com/office/powerpoint/2010/main" val="302159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10</a:t>
            </a:fld>
            <a:endParaRPr lang="en-US"/>
          </a:p>
        </p:txBody>
      </p:sp>
    </p:spTree>
    <p:extLst>
      <p:ext uri="{BB962C8B-B14F-4D97-AF65-F5344CB8AC3E}">
        <p14:creationId xmlns:p14="http://schemas.microsoft.com/office/powerpoint/2010/main" val="568461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5E290B9-82F7-486B-8728-4077A65408D4}" type="datetime1">
              <a:rPr lang="en-US" smtClean="0">
                <a:solidFill>
                  <a:prstClr val="black">
                    <a:tint val="75000"/>
                  </a:prstClr>
                </a:solidFill>
              </a:rPr>
              <a:t>1/20/2017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7356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3B6266-5564-42B1-AEC6-6558ABD87C70}" type="datetime1">
              <a:rPr lang="en-US" smtClean="0">
                <a:solidFill>
                  <a:prstClr val="black">
                    <a:tint val="75000"/>
                  </a:prstClr>
                </a:solidFill>
              </a:rPr>
              <a:t>1/20/2017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2524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CC5B6D-3D33-4929-A135-7E4B7232CA99}" type="datetime1">
              <a:rPr lang="en-US" smtClean="0">
                <a:solidFill>
                  <a:prstClr val="black">
                    <a:tint val="75000"/>
                  </a:prstClr>
                </a:solidFill>
              </a:rPr>
              <a:t>1/20/2017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6363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B6BFA9-7255-47F9-8695-0A71EE3EF8D6}" type="datetime1">
              <a:rPr lang="en-US" smtClean="0">
                <a:solidFill>
                  <a:prstClr val="black">
                    <a:tint val="75000"/>
                  </a:prstClr>
                </a:solidFill>
              </a:rPr>
              <a:t>1/20/2017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138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EDFEF1-5995-4B34-A955-BCFD9BD562E8}" type="datetime1">
              <a:rPr lang="en-US" smtClean="0">
                <a:solidFill>
                  <a:prstClr val="black">
                    <a:tint val="75000"/>
                  </a:prstClr>
                </a:solidFill>
              </a:rPr>
              <a:t>1/20/2017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43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018632-913C-4EBF-AD8A-A9901337535F}" type="datetime1">
              <a:rPr lang="en-US" smtClean="0">
                <a:solidFill>
                  <a:prstClr val="black">
                    <a:tint val="75000"/>
                  </a:prstClr>
                </a:solidFill>
              </a:rPr>
              <a:t>1/20/2017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668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A06F6-6CB9-4B73-A408-A295C6E445F0}" type="datetime1">
              <a:rPr lang="en-US" smtClean="0">
                <a:solidFill>
                  <a:prstClr val="black">
                    <a:tint val="75000"/>
                  </a:prstClr>
                </a:solidFill>
              </a:rPr>
              <a:t>1/20/2017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686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4E6F7E-84A6-4955-82DB-6906208E3E7A}" type="datetime1">
              <a:rPr lang="en-US" smtClean="0">
                <a:solidFill>
                  <a:prstClr val="black">
                    <a:tint val="75000"/>
                  </a:prstClr>
                </a:solidFill>
              </a:rPr>
              <a:t>1/20/2017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8149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135AF4-8454-423A-9D40-542F72E88620}" type="datetime1">
              <a:rPr lang="en-US" smtClean="0">
                <a:solidFill>
                  <a:prstClr val="black">
                    <a:tint val="75000"/>
                  </a:prstClr>
                </a:solidFill>
              </a:rPr>
              <a:t>1/20/2017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036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D4E7E6-A54A-4345-9AF6-33132E22DB83}" type="datetime1">
              <a:rPr lang="en-US" smtClean="0">
                <a:solidFill>
                  <a:prstClr val="black">
                    <a:tint val="75000"/>
                  </a:prstClr>
                </a:solidFill>
              </a:rPr>
              <a:t>1/20/2017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753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A01C8-5247-408F-9E4E-31BF29BE67E3}" type="datetime1">
              <a:rPr lang="en-US" smtClean="0">
                <a:solidFill>
                  <a:prstClr val="black">
                    <a:tint val="75000"/>
                  </a:prstClr>
                </a:solidFill>
              </a:rPr>
              <a:t>1/20/2017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109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383FE7-2ED1-418E-B286-EC6EF8DA4A47}" type="datetime1">
              <a:rPr lang="en-US" smtClean="0">
                <a:solidFill>
                  <a:prstClr val="black">
                    <a:tint val="75000"/>
                  </a:prstClr>
                </a:solidFill>
              </a:rPr>
              <a:t>1/20/2017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208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FD28A-85FD-44BD-9F46-9F40423AC603}" type="datetime1">
              <a:rPr lang="en-US" smtClean="0">
                <a:solidFill>
                  <a:prstClr val="black">
                    <a:tint val="75000"/>
                  </a:prstClr>
                </a:solidFill>
              </a:rPr>
              <a:t>1/20/2017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53425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danapacificlandscape.com/blog/tree-trimming-tips-improve-pedestrian-safet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photorator.com/photos/images/a-very-overgrown-house-in-detroit--18355.jp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bigthink.com/endless-innovation/your-brain-looks-like-a-mondrian-grid-paint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show-your-own-art-gallery.com/images/The_Feast_of_Venus535px.jp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dreamstime.com/stock-images-spaghetti-noodles-close-up-image1756637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w="28575">
            <a:solidFill>
              <a:schemeClr val="accent1"/>
            </a:solidFill>
          </a:ln>
        </p:spPr>
        <p:txBody>
          <a:bodyPr vert="horz" lIns="91440" tIns="45720" rIns="91440" bIns="45720" rtlCol="0" anchor="ctr">
            <a:normAutofit/>
          </a:bodyPr>
          <a:lstStyle/>
          <a:p>
            <a:r>
              <a:rPr lang="en-US" dirty="0"/>
              <a:t>The Point of This Course</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0.1</a:t>
            </a:r>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solidFill>
                    <a:prstClr val="black"/>
                  </a:solidFill>
                </a:rPr>
                <a:t>© Mitchell Wand, 2012-2015</a:t>
              </a:r>
            </a:p>
            <a:p>
              <a:r>
                <a:rPr lang="en-US" sz="1000" dirty="0">
                  <a:solidFill>
                    <a:prstClr val="black"/>
                  </a:solidFill>
                </a:rPr>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solidFill>
                    <a:prstClr val="black"/>
                  </a:solidFill>
                </a:rPr>
                <a:t>.</a:t>
              </a:r>
            </a:p>
          </p:txBody>
        </p:sp>
      </p:gr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3444338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 Practices in Action</a:t>
            </a:r>
          </a:p>
        </p:txBody>
      </p:sp>
      <p:sp>
        <p:nvSpPr>
          <p:cNvPr id="3" name="Content Placeholder 2"/>
          <p:cNvSpPr>
            <a:spLocks noGrp="1"/>
          </p:cNvSpPr>
          <p:nvPr>
            <p:ph idx="1"/>
          </p:nvPr>
        </p:nvSpPr>
        <p:spPr/>
        <p:txBody>
          <a:bodyPr/>
          <a:lstStyle/>
          <a:p>
            <a:r>
              <a:rPr lang="en-US" dirty="0"/>
              <a:t>Everything we do can be traced back to one or more of these key practices.</a:t>
            </a:r>
          </a:p>
          <a:p>
            <a:r>
              <a:rPr lang="en-US" dirty="0"/>
              <a:t>We will expand on each of them as we go along.</a:t>
            </a:r>
          </a:p>
          <a:p>
            <a:r>
              <a:rPr lang="en-US" dirty="0"/>
              <a:t>Write these down, in your own handwriting.  Writing things down will help you remember them.</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10</a:t>
            </a:fld>
            <a:endParaRPr lang="en-US"/>
          </a:p>
        </p:txBody>
      </p:sp>
    </p:spTree>
    <p:extLst>
      <p:ext uri="{BB962C8B-B14F-4D97-AF65-F5344CB8AC3E}">
        <p14:creationId xmlns:p14="http://schemas.microsoft.com/office/powerpoint/2010/main" val="4191556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rPr>
              <a:pPr/>
              <a:t>11</a:t>
            </a:fld>
            <a:endParaRPr lang="en-US" dirty="0">
              <a:solidFill>
                <a:prstClr val="black">
                  <a:tint val="75000"/>
                </a:prstClr>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878817259"/>
              </p:ext>
            </p:extLst>
          </p:nvPr>
        </p:nvGraphicFramePr>
        <p:xfrm>
          <a:off x="457200" y="787400"/>
          <a:ext cx="8229600" cy="411480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n-US" sz="3600" dirty="0"/>
                        <a:t>The Function Design Recipe</a:t>
                      </a:r>
                    </a:p>
                  </a:txBody>
                  <a:tcPr/>
                </a:tc>
                <a:extLst>
                  <a:ext uri="{0D108BD9-81ED-4DB2-BD59-A6C34878D82A}">
                    <a16:rowId xmlns:a16="http://schemas.microsoft.com/office/drawing/2014/main" val="10000"/>
                  </a:ext>
                </a:extLst>
              </a:tr>
              <a:tr h="370840">
                <a:tc>
                  <a:txBody>
                    <a:bodyPr/>
                    <a:lstStyle/>
                    <a:p>
                      <a:r>
                        <a:rPr lang="en-US" sz="3200" dirty="0"/>
                        <a:t>1. Data Design</a:t>
                      </a:r>
                    </a:p>
                  </a:txBody>
                  <a:tcPr/>
                </a:tc>
                <a:extLst>
                  <a:ext uri="{0D108BD9-81ED-4DB2-BD59-A6C34878D82A}">
                    <a16:rowId xmlns:a16="http://schemas.microsoft.com/office/drawing/2014/main" val="10001"/>
                  </a:ext>
                </a:extLst>
              </a:tr>
              <a:tr h="370840">
                <a:tc>
                  <a:txBody>
                    <a:bodyPr/>
                    <a:lstStyle/>
                    <a:p>
                      <a:r>
                        <a:rPr lang="en-US" sz="3200" dirty="0"/>
                        <a:t>2. Contract and Purpose Statement</a:t>
                      </a:r>
                    </a:p>
                  </a:txBody>
                  <a:tcPr/>
                </a:tc>
                <a:extLst>
                  <a:ext uri="{0D108BD9-81ED-4DB2-BD59-A6C34878D82A}">
                    <a16:rowId xmlns:a16="http://schemas.microsoft.com/office/drawing/2014/main" val="10002"/>
                  </a:ext>
                </a:extLst>
              </a:tr>
              <a:tr h="370840">
                <a:tc>
                  <a:txBody>
                    <a:bodyPr/>
                    <a:lstStyle/>
                    <a:p>
                      <a:r>
                        <a:rPr lang="en-US" sz="3200" dirty="0"/>
                        <a:t>3.</a:t>
                      </a:r>
                      <a:r>
                        <a:rPr lang="en-US" sz="3200" baseline="0" dirty="0"/>
                        <a:t> Examples and Tests</a:t>
                      </a:r>
                      <a:endParaRPr lang="en-US" sz="3200" dirty="0"/>
                    </a:p>
                  </a:txBody>
                  <a:tcPr/>
                </a:tc>
                <a:extLst>
                  <a:ext uri="{0D108BD9-81ED-4DB2-BD59-A6C34878D82A}">
                    <a16:rowId xmlns:a16="http://schemas.microsoft.com/office/drawing/2014/main" val="10003"/>
                  </a:ext>
                </a:extLst>
              </a:tr>
              <a:tr h="370840">
                <a:tc>
                  <a:txBody>
                    <a:bodyPr/>
                    <a:lstStyle/>
                    <a:p>
                      <a:r>
                        <a:rPr lang="en-US" sz="3200" dirty="0"/>
                        <a:t>4. Design Strategy</a:t>
                      </a:r>
                    </a:p>
                  </a:txBody>
                  <a:tcPr/>
                </a:tc>
                <a:extLst>
                  <a:ext uri="{0D108BD9-81ED-4DB2-BD59-A6C34878D82A}">
                    <a16:rowId xmlns:a16="http://schemas.microsoft.com/office/drawing/2014/main" val="10004"/>
                  </a:ext>
                </a:extLst>
              </a:tr>
              <a:tr h="370840">
                <a:tc>
                  <a:txBody>
                    <a:bodyPr/>
                    <a:lstStyle/>
                    <a:p>
                      <a:r>
                        <a:rPr lang="en-US" sz="3200" dirty="0"/>
                        <a:t>5. Function Definition</a:t>
                      </a:r>
                    </a:p>
                  </a:txBody>
                  <a:tcPr/>
                </a:tc>
                <a:extLst>
                  <a:ext uri="{0D108BD9-81ED-4DB2-BD59-A6C34878D82A}">
                    <a16:rowId xmlns:a16="http://schemas.microsoft.com/office/drawing/2014/main" val="10005"/>
                  </a:ext>
                </a:extLst>
              </a:tr>
              <a:tr h="370840">
                <a:tc>
                  <a:txBody>
                    <a:bodyPr/>
                    <a:lstStyle/>
                    <a:p>
                      <a:r>
                        <a:rPr lang="en-US" sz="3200" dirty="0"/>
                        <a:t>6. Program</a:t>
                      </a:r>
                      <a:r>
                        <a:rPr lang="en-US" sz="3200" baseline="0" dirty="0"/>
                        <a:t> Review</a:t>
                      </a:r>
                      <a:endParaRPr lang="en-US" sz="3200" dirty="0"/>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3052618" y="4937076"/>
            <a:ext cx="5105400" cy="1323439"/>
          </a:xfrm>
          <a:prstGeom prst="rect">
            <a:avLst/>
          </a:prstGeom>
          <a:solidFill>
            <a:schemeClr val="accent1">
              <a:lumMod val="20000"/>
              <a:lumOff val="80000"/>
            </a:schemeClr>
          </a:solidFill>
          <a:ln w="19050">
            <a:solidFill>
              <a:schemeClr val="accent1"/>
            </a:solidFill>
          </a:ln>
        </p:spPr>
        <p:txBody>
          <a:bodyPr wrap="square" rtlCol="0">
            <a:spAutoFit/>
          </a:bodyPr>
          <a:lstStyle/>
          <a:p>
            <a:r>
              <a:rPr lang="en-US" sz="2000" i="1" dirty="0"/>
              <a:t>This is important.  Write it down, in your own handwriting.  Keep it with you at all times.  Put it on your mirror.  Put it under your pillow.  I’m not kidding!</a:t>
            </a:r>
          </a:p>
        </p:txBody>
      </p:sp>
    </p:spTree>
    <p:extLst>
      <p:ext uri="{BB962C8B-B14F-4D97-AF65-F5344CB8AC3E}">
        <p14:creationId xmlns:p14="http://schemas.microsoft.com/office/powerpoint/2010/main" val="64376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Function Design Recipe</a:t>
            </a:r>
          </a:p>
        </p:txBody>
      </p:sp>
      <p:sp>
        <p:nvSpPr>
          <p:cNvPr id="3" name="Content Placeholder 2"/>
          <p:cNvSpPr>
            <a:spLocks noGrp="1"/>
          </p:cNvSpPr>
          <p:nvPr>
            <p:ph idx="1"/>
          </p:nvPr>
        </p:nvSpPr>
        <p:spPr/>
        <p:txBody>
          <a:bodyPr>
            <a:normAutofit/>
          </a:bodyPr>
          <a:lstStyle/>
          <a:p>
            <a:r>
              <a:rPr lang="en-US" dirty="0"/>
              <a:t>The function design recipe tells you the </a:t>
            </a:r>
            <a:r>
              <a:rPr lang="en-US" i="1" dirty="0">
                <a:solidFill>
                  <a:srgbClr val="FF0000"/>
                </a:solidFill>
              </a:rPr>
              <a:t>order</a:t>
            </a:r>
            <a:r>
              <a:rPr lang="en-US" dirty="0"/>
              <a:t> in which to attack a programming problem.</a:t>
            </a:r>
          </a:p>
          <a:p>
            <a:r>
              <a:rPr lang="en-US" dirty="0"/>
              <a:t>You need to do these steps </a:t>
            </a:r>
            <a:r>
              <a:rPr lang="en-US" i="1" u="sng" dirty="0">
                <a:solidFill>
                  <a:srgbClr val="FF0000"/>
                </a:solidFill>
              </a:rPr>
              <a:t>in order</a:t>
            </a:r>
            <a:r>
              <a:rPr lang="en-US" dirty="0"/>
              <a:t>:</a:t>
            </a:r>
          </a:p>
          <a:p>
            <a:r>
              <a:rPr lang="en-US" dirty="0"/>
              <a:t>If you haven’t specified your data, you won’t know what your data looks like or what it means.</a:t>
            </a:r>
          </a:p>
          <a:p>
            <a:r>
              <a:rPr lang="en-US" dirty="0"/>
              <a:t>You can’t write a function that does its job unless you know what its job is.</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12</a:t>
            </a:fld>
            <a:endParaRPr lang="en-US"/>
          </a:p>
        </p:txBody>
      </p:sp>
    </p:spTree>
    <p:extLst>
      <p:ext uri="{BB962C8B-B14F-4D97-AF65-F5344CB8AC3E}">
        <p14:creationId xmlns:p14="http://schemas.microsoft.com/office/powerpoint/2010/main" val="300274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 Few of Our Slogans</a:t>
            </a:r>
          </a:p>
        </p:txBody>
      </p:sp>
      <p:sp>
        <p:nvSpPr>
          <p:cNvPr id="7" name="Content Placeholder 6"/>
          <p:cNvSpPr>
            <a:spLocks noGrp="1"/>
          </p:cNvSpPr>
          <p:nvPr>
            <p:ph idx="1"/>
          </p:nvPr>
        </p:nvSpPr>
        <p:spPr/>
        <p:txBody>
          <a:bodyPr>
            <a:normAutofit fontScale="92500"/>
          </a:bodyPr>
          <a:lstStyle/>
          <a:p>
            <a:r>
              <a:rPr lang="en-US" dirty="0"/>
              <a:t>We are also big on slogans.  We think they help focus your mind. </a:t>
            </a:r>
          </a:p>
          <a:p>
            <a:r>
              <a:rPr lang="en-US" dirty="0"/>
              <a:t>Here are our first few slogans.  You should write them down, too, in your own handwriting.</a:t>
            </a:r>
          </a:p>
          <a:p>
            <a:r>
              <a:rPr lang="en-US" dirty="0"/>
              <a:t>In fact, whenever you see one of these blue tables, you should assume that this is something important, and you should probably write it down in your own handwriting so you can memorize it.</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13</a:t>
            </a:fld>
            <a:endParaRPr lang="en-US"/>
          </a:p>
        </p:txBody>
      </p:sp>
    </p:spTree>
    <p:extLst>
      <p:ext uri="{BB962C8B-B14F-4D97-AF65-F5344CB8AC3E}">
        <p14:creationId xmlns:p14="http://schemas.microsoft.com/office/powerpoint/2010/main" val="1562795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09040649"/>
              </p:ext>
            </p:extLst>
          </p:nvPr>
        </p:nvGraphicFramePr>
        <p:xfrm>
          <a:off x="457200" y="914400"/>
          <a:ext cx="8229600" cy="45110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n-US" sz="3600" dirty="0"/>
                        <a:t>Some Slogans</a:t>
                      </a:r>
                    </a:p>
                  </a:txBody>
                  <a:tcPr/>
                </a:tc>
                <a:extLst>
                  <a:ext uri="{0D108BD9-81ED-4DB2-BD59-A6C34878D82A}">
                    <a16:rowId xmlns:a16="http://schemas.microsoft.com/office/drawing/2014/main" val="10000"/>
                  </a:ext>
                </a:extLst>
              </a:tr>
              <a:tr h="370840">
                <a:tc>
                  <a:txBody>
                    <a:bodyPr/>
                    <a:lstStyle/>
                    <a:p>
                      <a:r>
                        <a:rPr lang="en-US" sz="3200" dirty="0"/>
                        <a:t>1. Follow the recipe!</a:t>
                      </a:r>
                    </a:p>
                  </a:txBody>
                  <a:tcPr/>
                </a:tc>
                <a:extLst>
                  <a:ext uri="{0D108BD9-81ED-4DB2-BD59-A6C34878D82A}">
                    <a16:rowId xmlns:a16="http://schemas.microsoft.com/office/drawing/2014/main" val="10001"/>
                  </a:ext>
                </a:extLst>
              </a:tr>
              <a:tr h="289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t>2. You</a:t>
                      </a:r>
                      <a:r>
                        <a:rPr lang="en-US" sz="3200" baseline="0" dirty="0"/>
                        <a:t> don't understand it until you can give an example.</a:t>
                      </a:r>
                      <a:endParaRPr lang="en-US" sz="3200" dirty="0"/>
                    </a:p>
                  </a:txBody>
                  <a:tcPr/>
                </a:tc>
                <a:extLst>
                  <a:ext uri="{0D108BD9-81ED-4DB2-BD59-A6C34878D82A}">
                    <a16:rowId xmlns:a16="http://schemas.microsoft.com/office/drawing/2014/main" val="10002"/>
                  </a:ext>
                </a:extLst>
              </a:tr>
              <a:tr h="289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t>3. One</a:t>
                      </a:r>
                      <a:r>
                        <a:rPr lang="en-US" sz="3200" baseline="0" dirty="0"/>
                        <a:t> function, one task.</a:t>
                      </a:r>
                      <a:endParaRPr lang="en-US" sz="3200" dirty="0"/>
                    </a:p>
                  </a:txBody>
                  <a:tcPr/>
                </a:tc>
                <a:extLst>
                  <a:ext uri="{0D108BD9-81ED-4DB2-BD59-A6C34878D82A}">
                    <a16:rowId xmlns:a16="http://schemas.microsoft.com/office/drawing/2014/main" val="10003"/>
                  </a:ext>
                </a:extLst>
              </a:tr>
              <a:tr h="370840">
                <a:tc>
                  <a:txBody>
                    <a:bodyPr/>
                    <a:lstStyle/>
                    <a:p>
                      <a:r>
                        <a:rPr lang="en-US" sz="3200" dirty="0"/>
                        <a:t>4.</a:t>
                      </a:r>
                      <a:r>
                        <a:rPr lang="en-US" sz="3200" baseline="0" dirty="0"/>
                        <a:t> The Shape of the Data Determines the Shape of the Program.</a:t>
                      </a:r>
                      <a:endParaRPr lang="en-US" sz="3200"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t>5. Practice</a:t>
                      </a:r>
                      <a:r>
                        <a:rPr lang="en-US" sz="3200" baseline="0" dirty="0"/>
                        <a:t> makes perfect.</a:t>
                      </a:r>
                      <a:endParaRPr lang="en-US" sz="3200" dirty="0"/>
                    </a:p>
                  </a:txBody>
                  <a:tcP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14</a:t>
            </a:fld>
            <a:endParaRPr lang="en-US" dirty="0">
              <a:solidFill>
                <a:prstClr val="black">
                  <a:tint val="75000"/>
                </a:prstClr>
              </a:solidFill>
            </a:endParaRPr>
          </a:p>
        </p:txBody>
      </p:sp>
    </p:spTree>
    <p:extLst>
      <p:ext uri="{BB962C8B-B14F-4D97-AF65-F5344CB8AC3E}">
        <p14:creationId xmlns:p14="http://schemas.microsoft.com/office/powerpoint/2010/main" val="2738609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Course Map</a:t>
            </a:r>
          </a:p>
        </p:txBody>
      </p:sp>
      <p:sp>
        <p:nvSpPr>
          <p:cNvPr id="3" name="Content Placeholder 2"/>
          <p:cNvSpPr>
            <a:spLocks noGrp="1"/>
          </p:cNvSpPr>
          <p:nvPr>
            <p:ph idx="1"/>
          </p:nvPr>
        </p:nvSpPr>
        <p:spPr/>
        <p:txBody>
          <a:bodyPr/>
          <a:lstStyle/>
          <a:p>
            <a:r>
              <a:rPr lang="en-US" dirty="0"/>
              <a:t>As we go through the course, we will learn about more and more complicated kinds of data design and design strategies.  The map on the next slide, which we will show at the beginning of every module, will help you see where you are in the course content.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15</a:t>
            </a:fld>
            <a:endParaRPr lang="en-US" dirty="0">
              <a:solidFill>
                <a:prstClr val="black">
                  <a:tint val="75000"/>
                </a:prstClr>
              </a:solidFill>
            </a:endParaRPr>
          </a:p>
        </p:txBody>
      </p:sp>
    </p:spTree>
    <p:extLst>
      <p:ext uri="{BB962C8B-B14F-4D97-AF65-F5344CB8AC3E}">
        <p14:creationId xmlns:p14="http://schemas.microsoft.com/office/powerpoint/2010/main" val="10033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Generalization</a:t>
            </a:r>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Constants</a:t>
            </a:r>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Expressions</a:t>
            </a:r>
          </a:p>
        </p:txBody>
      </p:sp>
      <p:sp>
        <p:nvSpPr>
          <p:cNvPr id="34" name="Rounded Rectangle 33"/>
          <p:cNvSpPr/>
          <p:nvPr/>
        </p:nvSpPr>
        <p:spPr>
          <a:xfrm>
            <a:off x="640080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Contexts</a:t>
            </a:r>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Data Representations</a:t>
            </a:r>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Method Implementations</a:t>
            </a:r>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Mixed Data</a:t>
              </a:r>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Data Representations</a:t>
              </a:r>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Basics</a:t>
              </a:r>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Recursive Data</a:t>
              </a:r>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Functional Data</a:t>
              </a:r>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Objects &amp; Classes</a:t>
              </a:r>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Stateful</a:t>
              </a:r>
              <a:r>
                <a:rPr lang="en-US" dirty="0"/>
                <a:t> Objects</a:t>
              </a:r>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Design Strategies</a:t>
              </a:r>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Combine simpler functions</a:t>
              </a:r>
            </a:p>
          </p:txBody>
        </p:sp>
        <p:sp>
          <p:nvSpPr>
            <p:cNvPr id="23" name="Rounded Rectangle 22"/>
            <p:cNvSpPr/>
            <p:nvPr/>
          </p:nvSpPr>
          <p:spPr>
            <a:xfrm>
              <a:off x="2598691" y="276614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 a template</a:t>
              </a:r>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Divide into Cases</a:t>
              </a:r>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Call a more general function</a:t>
              </a:r>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Communicate via State</a:t>
              </a:r>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t>Course Map</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400" y="2024487"/>
            <a:ext cx="914400" cy="302505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16</a:t>
            </a:fld>
            <a:endParaRPr lang="en-US"/>
          </a:p>
        </p:txBody>
      </p:sp>
    </p:spTree>
    <p:extLst>
      <p:ext uri="{BB962C8B-B14F-4D97-AF65-F5344CB8AC3E}">
        <p14:creationId xmlns:p14="http://schemas.microsoft.com/office/powerpoint/2010/main" val="822679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Piazza</a:t>
            </a:r>
          </a:p>
          <a:p>
            <a:r>
              <a:rPr lang="en-US" dirty="0"/>
              <a:t>Go on to the next lesson</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17</a:t>
            </a:fld>
            <a:endParaRPr lang="en-US" dirty="0">
              <a:solidFill>
                <a:prstClr val="black">
                  <a:tint val="75000"/>
                </a:prstClr>
              </a:solidFill>
            </a:endParaRPr>
          </a:p>
        </p:txBody>
      </p:sp>
    </p:spTree>
    <p:extLst>
      <p:ext uri="{BB962C8B-B14F-4D97-AF65-F5344CB8AC3E}">
        <p14:creationId xmlns:p14="http://schemas.microsoft.com/office/powerpoint/2010/main" val="82692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By the time you complete this lesson, you should be able to :</a:t>
            </a:r>
          </a:p>
          <a:p>
            <a:pPr lvl="1"/>
            <a:r>
              <a:rPr lang="en-US" dirty="0"/>
              <a:t>Explain </a:t>
            </a:r>
            <a:r>
              <a:rPr lang="en-US" b="1" dirty="0"/>
              <a:t>the point </a:t>
            </a:r>
            <a:r>
              <a:rPr lang="en-US" dirty="0"/>
              <a:t>of the course</a:t>
            </a:r>
          </a:p>
          <a:p>
            <a:pPr lvl="1"/>
            <a:r>
              <a:rPr lang="en-US" dirty="0"/>
              <a:t>list the 6 principles for writing beautiful programs</a:t>
            </a:r>
          </a:p>
          <a:p>
            <a:pPr lvl="1"/>
            <a:r>
              <a:rPr lang="en-US" dirty="0"/>
              <a:t>list the 6 steps of the design recipe</a:t>
            </a:r>
          </a:p>
          <a:p>
            <a:pPr lvl="1"/>
            <a:r>
              <a:rPr lang="en-US" dirty="0"/>
              <a:t>recite some of the slogans that we will use throughout the course.</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a:t>
            </a:fld>
            <a:endParaRPr lang="en-US"/>
          </a:p>
        </p:txBody>
      </p:sp>
    </p:spTree>
    <p:extLst>
      <p:ext uri="{BB962C8B-B14F-4D97-AF65-F5344CB8AC3E}">
        <p14:creationId xmlns:p14="http://schemas.microsoft.com/office/powerpoint/2010/main" val="4100148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97339037"/>
              </p:ext>
            </p:extLst>
          </p:nvPr>
        </p:nvGraphicFramePr>
        <p:xfrm>
          <a:off x="228600" y="914400"/>
          <a:ext cx="8686800" cy="402336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tblGrid>
              <a:tr h="1066800">
                <a:tc>
                  <a:txBody>
                    <a:bodyPr/>
                    <a:lstStyle/>
                    <a:p>
                      <a:pPr algn="ctr"/>
                      <a:r>
                        <a:rPr lang="en-US" sz="8000" dirty="0"/>
                        <a:t>The Point</a:t>
                      </a:r>
                    </a:p>
                  </a:txBody>
                  <a:tcPr/>
                </a:tc>
                <a:extLst>
                  <a:ext uri="{0D108BD9-81ED-4DB2-BD59-A6C34878D82A}">
                    <a16:rowId xmlns:a16="http://schemas.microsoft.com/office/drawing/2014/main" val="10000"/>
                  </a:ext>
                </a:extLst>
              </a:tr>
              <a:tr h="370840">
                <a:tc>
                  <a:txBody>
                    <a:bodyPr/>
                    <a:lstStyle/>
                    <a:p>
                      <a:r>
                        <a:rPr lang="en-US" sz="3200" dirty="0"/>
                        <a:t>1. It’s not calculus.</a:t>
                      </a:r>
                      <a:r>
                        <a:rPr lang="en-US" sz="3200" baseline="0" dirty="0"/>
                        <a:t>  Getting the right answer is </a:t>
                      </a:r>
                      <a:r>
                        <a:rPr lang="en-US" sz="3200" baseline="0" dirty="0">
                          <a:solidFill>
                            <a:srgbClr val="FF0000"/>
                          </a:solidFill>
                          <a:latin typeface="Algerian" panose="04020705040A02060702" pitchFamily="82" charset="0"/>
                        </a:rPr>
                        <a:t>not enough</a:t>
                      </a:r>
                      <a:r>
                        <a:rPr lang="en-US" sz="3200" baseline="0" dirty="0"/>
                        <a:t>.</a:t>
                      </a:r>
                      <a:endParaRPr lang="en-US" sz="3200" dirty="0"/>
                    </a:p>
                  </a:txBody>
                  <a:tcPr/>
                </a:tc>
                <a:extLst>
                  <a:ext uri="{0D108BD9-81ED-4DB2-BD59-A6C34878D82A}">
                    <a16:rowId xmlns:a16="http://schemas.microsoft.com/office/drawing/2014/main" val="10001"/>
                  </a:ext>
                </a:extLst>
              </a:tr>
              <a:tr h="370840">
                <a:tc>
                  <a:txBody>
                    <a:bodyPr/>
                    <a:lstStyle/>
                    <a:p>
                      <a:r>
                        <a:rPr lang="en-US" sz="3200" dirty="0"/>
                        <a:t>2. The goal</a:t>
                      </a:r>
                      <a:r>
                        <a:rPr lang="en-US" sz="3200" baseline="0" dirty="0"/>
                        <a:t> is to write </a:t>
                      </a:r>
                      <a:r>
                        <a:rPr lang="en-US" sz="3200" i="0" baseline="0" dirty="0">
                          <a:solidFill>
                            <a:srgbClr val="FF0000"/>
                          </a:solidFill>
                          <a:latin typeface="Algerian" panose="04020705040A02060702" pitchFamily="82" charset="0"/>
                        </a:rPr>
                        <a:t>beautiful programs</a:t>
                      </a:r>
                      <a:r>
                        <a:rPr lang="en-US" sz="3200" baseline="0" dirty="0"/>
                        <a:t>.</a:t>
                      </a:r>
                      <a:endParaRPr lang="en-US" sz="32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t>3.</a:t>
                      </a:r>
                      <a:r>
                        <a:rPr lang="en-US" sz="3200" baseline="0" dirty="0"/>
                        <a:t> A beautiful program is one that is readable, understandable, and modifiable by people.</a:t>
                      </a:r>
                      <a:endParaRPr lang="en-US" sz="3200" dirty="0"/>
                    </a:p>
                  </a:txBody>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4150017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Your programs should look like this: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6800" y="1996281"/>
            <a:ext cx="7010400" cy="3733800"/>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4</a:t>
            </a:fld>
            <a:endParaRPr lang="en-US" dirty="0">
              <a:solidFill>
                <a:prstClr val="black">
                  <a:tint val="75000"/>
                </a:prstClr>
              </a:solidFill>
            </a:endParaRPr>
          </a:p>
        </p:txBody>
      </p:sp>
      <p:sp>
        <p:nvSpPr>
          <p:cNvPr id="6" name="TextBox 5"/>
          <p:cNvSpPr txBox="1"/>
          <p:nvPr/>
        </p:nvSpPr>
        <p:spPr>
          <a:xfrm>
            <a:off x="6876320" y="6031726"/>
            <a:ext cx="600805" cy="276999"/>
          </a:xfrm>
          <a:prstGeom prst="rect">
            <a:avLst/>
          </a:prstGeom>
          <a:noFill/>
        </p:spPr>
        <p:txBody>
          <a:bodyPr wrap="none" rtlCol="0">
            <a:spAutoFit/>
          </a:bodyPr>
          <a:lstStyle/>
          <a:p>
            <a:r>
              <a:rPr lang="en-US" sz="1200" dirty="0">
                <a:hlinkClick r:id="rId4"/>
              </a:rPr>
              <a:t>source</a:t>
            </a:r>
            <a:endParaRPr lang="en-US" sz="1200" dirty="0"/>
          </a:p>
        </p:txBody>
      </p:sp>
    </p:spTree>
    <p:extLst>
      <p:ext uri="{BB962C8B-B14F-4D97-AF65-F5344CB8AC3E}">
        <p14:creationId xmlns:p14="http://schemas.microsoft.com/office/powerpoint/2010/main" val="1772879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like this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6875" y="1915319"/>
            <a:ext cx="5810250" cy="3895725"/>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5</a:t>
            </a:fld>
            <a:endParaRPr lang="en-US" dirty="0">
              <a:solidFill>
                <a:prstClr val="black">
                  <a:tint val="75000"/>
                </a:prstClr>
              </a:solidFill>
            </a:endParaRPr>
          </a:p>
        </p:txBody>
      </p:sp>
      <p:sp>
        <p:nvSpPr>
          <p:cNvPr id="6" name="TextBox 5"/>
          <p:cNvSpPr txBox="1"/>
          <p:nvPr/>
        </p:nvSpPr>
        <p:spPr>
          <a:xfrm>
            <a:off x="6876320" y="6031726"/>
            <a:ext cx="600805" cy="276999"/>
          </a:xfrm>
          <a:prstGeom prst="rect">
            <a:avLst/>
          </a:prstGeom>
          <a:noFill/>
        </p:spPr>
        <p:txBody>
          <a:bodyPr wrap="none" rtlCol="0">
            <a:spAutoFit/>
          </a:bodyPr>
          <a:lstStyle/>
          <a:p>
            <a:r>
              <a:rPr lang="en-US" sz="1200" dirty="0">
                <a:hlinkClick r:id="rId4"/>
              </a:rPr>
              <a:t>source</a:t>
            </a:r>
            <a:endParaRPr lang="en-US" sz="1200" dirty="0"/>
          </a:p>
        </p:txBody>
      </p:sp>
    </p:spTree>
    <p:extLst>
      <p:ext uri="{BB962C8B-B14F-4D97-AF65-F5344CB8AC3E}">
        <p14:creationId xmlns:p14="http://schemas.microsoft.com/office/powerpoint/2010/main" val="214995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programs should look like this</a:t>
            </a: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98532" y="1783080"/>
            <a:ext cx="5676688" cy="4257516"/>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6</a:t>
            </a:fld>
            <a:endParaRPr lang="en-US" dirty="0">
              <a:solidFill>
                <a:prstClr val="black">
                  <a:tint val="75000"/>
                </a:prstClr>
              </a:solidFill>
            </a:endParaRPr>
          </a:p>
        </p:txBody>
      </p:sp>
      <p:sp>
        <p:nvSpPr>
          <p:cNvPr id="6" name="TextBox 5"/>
          <p:cNvSpPr txBox="1"/>
          <p:nvPr/>
        </p:nvSpPr>
        <p:spPr>
          <a:xfrm>
            <a:off x="6874415" y="6274617"/>
            <a:ext cx="600805" cy="276999"/>
          </a:xfrm>
          <a:prstGeom prst="rect">
            <a:avLst/>
          </a:prstGeom>
          <a:noFill/>
        </p:spPr>
        <p:txBody>
          <a:bodyPr wrap="none" rtlCol="0">
            <a:spAutoFit/>
          </a:bodyPr>
          <a:lstStyle/>
          <a:p>
            <a:r>
              <a:rPr lang="en-US" sz="1200" dirty="0">
                <a:hlinkClick r:id="rId4"/>
              </a:rPr>
              <a:t>source</a:t>
            </a:r>
            <a:endParaRPr lang="en-US" sz="1200" dirty="0"/>
          </a:p>
        </p:txBody>
      </p:sp>
    </p:spTree>
    <p:extLst>
      <p:ext uri="{BB962C8B-B14F-4D97-AF65-F5344CB8AC3E}">
        <p14:creationId xmlns:p14="http://schemas.microsoft.com/office/powerpoint/2010/main" val="108345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like this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8720" y="1669625"/>
            <a:ext cx="6777990" cy="4394521"/>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7</a:t>
            </a:fld>
            <a:endParaRPr lang="en-US" dirty="0">
              <a:solidFill>
                <a:prstClr val="black">
                  <a:tint val="75000"/>
                </a:prstClr>
              </a:solidFill>
            </a:endParaRPr>
          </a:p>
        </p:txBody>
      </p:sp>
      <p:sp>
        <p:nvSpPr>
          <p:cNvPr id="6" name="TextBox 5"/>
          <p:cNvSpPr txBox="1"/>
          <p:nvPr/>
        </p:nvSpPr>
        <p:spPr>
          <a:xfrm>
            <a:off x="7365905" y="6217852"/>
            <a:ext cx="600805" cy="276999"/>
          </a:xfrm>
          <a:prstGeom prst="rect">
            <a:avLst/>
          </a:prstGeom>
          <a:noFill/>
        </p:spPr>
        <p:txBody>
          <a:bodyPr wrap="none" rtlCol="0">
            <a:spAutoFit/>
          </a:bodyPr>
          <a:lstStyle/>
          <a:p>
            <a:r>
              <a:rPr lang="en-US" sz="1200" dirty="0">
                <a:hlinkClick r:id="rId4"/>
              </a:rPr>
              <a:t>source</a:t>
            </a:r>
            <a:endParaRPr lang="en-US" sz="1200" dirty="0"/>
          </a:p>
        </p:txBody>
      </p:sp>
    </p:spTree>
    <p:extLst>
      <p:ext uri="{BB962C8B-B14F-4D97-AF65-F5344CB8AC3E}">
        <p14:creationId xmlns:p14="http://schemas.microsoft.com/office/powerpoint/2010/main" val="251654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never, ever like this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3574" y="1874520"/>
            <a:ext cx="6325986" cy="4209656"/>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8</a:t>
            </a:fld>
            <a:endParaRPr lang="en-US" dirty="0">
              <a:solidFill>
                <a:prstClr val="black">
                  <a:tint val="75000"/>
                </a:prstClr>
              </a:solidFill>
            </a:endParaRPr>
          </a:p>
        </p:txBody>
      </p:sp>
      <p:sp>
        <p:nvSpPr>
          <p:cNvPr id="7" name="TextBox 6"/>
          <p:cNvSpPr txBox="1"/>
          <p:nvPr/>
        </p:nvSpPr>
        <p:spPr>
          <a:xfrm>
            <a:off x="7365905" y="6217852"/>
            <a:ext cx="600805" cy="276999"/>
          </a:xfrm>
          <a:prstGeom prst="rect">
            <a:avLst/>
          </a:prstGeom>
          <a:noFill/>
        </p:spPr>
        <p:txBody>
          <a:bodyPr wrap="none" rtlCol="0">
            <a:spAutoFit/>
          </a:bodyPr>
          <a:lstStyle/>
          <a:p>
            <a:r>
              <a:rPr lang="en-US" sz="1200" dirty="0">
                <a:hlinkClick r:id="rId4"/>
              </a:rPr>
              <a:t>source</a:t>
            </a:r>
            <a:endParaRPr lang="en-US" sz="1200" dirty="0"/>
          </a:p>
        </p:txBody>
      </p:sp>
    </p:spTree>
    <p:extLst>
      <p:ext uri="{BB962C8B-B14F-4D97-AF65-F5344CB8AC3E}">
        <p14:creationId xmlns:p14="http://schemas.microsoft.com/office/powerpoint/2010/main" val="168930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299133916"/>
              </p:ext>
            </p:extLst>
          </p:nvPr>
        </p:nvGraphicFramePr>
        <p:xfrm>
          <a:off x="833582" y="137797"/>
          <a:ext cx="7086600" cy="6583680"/>
        </p:xfrm>
        <a:graphic>
          <a:graphicData uri="http://schemas.openxmlformats.org/drawingml/2006/table">
            <a:tbl>
              <a:tblPr firstRow="1" bandRow="1">
                <a:tableStyleId>{5C22544A-7EE6-4342-B048-85BDC9FD1C3A}</a:tableStyleId>
              </a:tblPr>
              <a:tblGrid>
                <a:gridCol w="7086600">
                  <a:extLst>
                    <a:ext uri="{9D8B030D-6E8A-4147-A177-3AD203B41FA5}">
                      <a16:colId xmlns:a16="http://schemas.microsoft.com/office/drawing/2014/main" val="3817367504"/>
                    </a:ext>
                  </a:extLst>
                </a:gridCol>
              </a:tblGrid>
              <a:tr h="701040">
                <a:tc>
                  <a:txBody>
                    <a:bodyPr/>
                    <a:lstStyle/>
                    <a:p>
                      <a:pPr algn="ctr"/>
                      <a:r>
                        <a:rPr lang="en-US" sz="3600" dirty="0"/>
                        <a:t>Seven Key Practices for Writing Beautiful Programs</a:t>
                      </a:r>
                    </a:p>
                  </a:txBody>
                  <a:tcPr/>
                </a:tc>
                <a:extLst>
                  <a:ext uri="{0D108BD9-81ED-4DB2-BD59-A6C34878D82A}">
                    <a16:rowId xmlns:a16="http://schemas.microsoft.com/office/drawing/2014/main" val="2114955270"/>
                  </a:ext>
                </a:extLst>
              </a:tr>
              <a:tr h="619125">
                <a:tc>
                  <a:txBody>
                    <a:bodyPr/>
                    <a:lstStyle/>
                    <a:p>
                      <a:r>
                        <a:rPr lang="en-US" sz="2400" dirty="0"/>
                        <a:t>1.  Write programs that people can read, understand, and modify.</a:t>
                      </a:r>
                    </a:p>
                  </a:txBody>
                  <a:tcPr/>
                </a:tc>
                <a:extLst>
                  <a:ext uri="{0D108BD9-81ED-4DB2-BD59-A6C34878D82A}">
                    <a16:rowId xmlns:a16="http://schemas.microsoft.com/office/drawing/2014/main" val="1605766133"/>
                  </a:ext>
                </a:extLst>
              </a:tr>
              <a:tr h="619125">
                <a:tc>
                  <a:txBody>
                    <a:bodyPr/>
                    <a:lstStyle/>
                    <a:p>
                      <a:r>
                        <a:rPr lang="en-US" sz="2400" dirty="0"/>
                        <a:t>2. </a:t>
                      </a:r>
                      <a:r>
                        <a:rPr lang="en-US" sz="2400" baseline="0" dirty="0"/>
                        <a:t> Represent information as data; interpret data as information.</a:t>
                      </a:r>
                      <a:endParaRPr lang="en-US" sz="2400" dirty="0"/>
                    </a:p>
                  </a:txBody>
                  <a:tcPr/>
                </a:tc>
                <a:extLst>
                  <a:ext uri="{0D108BD9-81ED-4DB2-BD59-A6C34878D82A}">
                    <a16:rowId xmlns:a16="http://schemas.microsoft.com/office/drawing/2014/main" val="2609692638"/>
                  </a:ext>
                </a:extLst>
              </a:tr>
              <a:tr h="619125">
                <a:tc>
                  <a:txBody>
                    <a:bodyPr/>
                    <a:lstStyle/>
                    <a:p>
                      <a:r>
                        <a:rPr lang="en-US" sz="2400" dirty="0"/>
                        <a:t>3. Use contracts and purpose statements to specify the intended</a:t>
                      </a:r>
                      <a:r>
                        <a:rPr lang="en-US" sz="2400" baseline="0" dirty="0"/>
                        <a:t> behavior of your functions and methods.</a:t>
                      </a:r>
                      <a:endParaRPr lang="en-US" sz="2400" dirty="0"/>
                    </a:p>
                  </a:txBody>
                  <a:tcPr/>
                </a:tc>
                <a:extLst>
                  <a:ext uri="{0D108BD9-81ED-4DB2-BD59-A6C34878D82A}">
                    <a16:rowId xmlns:a16="http://schemas.microsoft.com/office/drawing/2014/main" val="3059252650"/>
                  </a:ext>
                </a:extLst>
              </a:tr>
              <a:tr h="454862">
                <a:tc>
                  <a:txBody>
                    <a:bodyPr/>
                    <a:lstStyle/>
                    <a:p>
                      <a:r>
                        <a:rPr lang="en-US" sz="2400" dirty="0"/>
                        <a:t>4. Use invariants to limit your functions’ responsibility.</a:t>
                      </a:r>
                    </a:p>
                  </a:txBody>
                  <a:tcPr/>
                </a:tc>
                <a:extLst>
                  <a:ext uri="{0D108BD9-81ED-4DB2-BD59-A6C34878D82A}">
                    <a16:rowId xmlns:a16="http://schemas.microsoft.com/office/drawing/2014/main" val="1248765288"/>
                  </a:ext>
                </a:extLst>
              </a:tr>
              <a:tr h="619125">
                <a:tc>
                  <a:txBody>
                    <a:bodyPr/>
                    <a:lstStyle/>
                    <a:p>
                      <a:r>
                        <a:rPr lang="en-US" sz="2400" dirty="0"/>
                        <a:t>5. Use functions</a:t>
                      </a:r>
                      <a:r>
                        <a:rPr lang="en-US" sz="2400" baseline="0" dirty="0"/>
                        <a:t> and methods that produce and consume values. </a:t>
                      </a:r>
                      <a:endParaRPr lang="en-US" sz="2400" dirty="0"/>
                    </a:p>
                  </a:txBody>
                  <a:tcPr/>
                </a:tc>
                <a:extLst>
                  <a:ext uri="{0D108BD9-81ED-4DB2-BD59-A6C34878D82A}">
                    <a16:rowId xmlns:a16="http://schemas.microsoft.com/office/drawing/2014/main" val="1201676757"/>
                  </a:ext>
                </a:extLst>
              </a:tr>
              <a:tr h="619125">
                <a:tc>
                  <a:txBody>
                    <a:bodyPr/>
                    <a:lstStyle/>
                    <a:p>
                      <a:r>
                        <a:rPr lang="en-US" sz="2400" dirty="0"/>
                        <a:t>6. Use global state only to share information</a:t>
                      </a:r>
                      <a:r>
                        <a:rPr lang="en-US" sz="2400" baseline="0" dirty="0"/>
                        <a:t> between distant parts of the program.</a:t>
                      </a:r>
                      <a:endParaRPr lang="en-US" sz="2400" dirty="0"/>
                    </a:p>
                  </a:txBody>
                  <a:tcPr/>
                </a:tc>
                <a:extLst>
                  <a:ext uri="{0D108BD9-81ED-4DB2-BD59-A6C34878D82A}">
                    <a16:rowId xmlns:a16="http://schemas.microsoft.com/office/drawing/2014/main" val="2484076115"/>
                  </a:ext>
                </a:extLst>
              </a:tr>
              <a:tr h="619125">
                <a:tc>
                  <a:txBody>
                    <a:bodyPr/>
                    <a:lstStyle/>
                    <a:p>
                      <a:r>
                        <a:rPr lang="en-US" sz="2400" dirty="0"/>
                        <a:t>7. Use interfaces</a:t>
                      </a:r>
                      <a:r>
                        <a:rPr lang="en-US" sz="2400" baseline="0" dirty="0"/>
                        <a:t> to limit dependencies between different parts of your program.</a:t>
                      </a:r>
                      <a:endParaRPr lang="en-US" sz="2400" dirty="0"/>
                    </a:p>
                  </a:txBody>
                  <a:tcPr/>
                </a:tc>
                <a:extLst>
                  <a:ext uri="{0D108BD9-81ED-4DB2-BD59-A6C34878D82A}">
                    <a16:rowId xmlns:a16="http://schemas.microsoft.com/office/drawing/2014/main" val="1642654507"/>
                  </a:ext>
                </a:extLst>
              </a:tr>
            </a:tbl>
          </a:graphicData>
        </a:graphic>
      </p:graphicFrame>
    </p:spTree>
    <p:extLst>
      <p:ext uri="{BB962C8B-B14F-4D97-AF65-F5344CB8AC3E}">
        <p14:creationId xmlns:p14="http://schemas.microsoft.com/office/powerpoint/2010/main" val="410586563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TotalTime>
  <Words>789</Words>
  <Application>Microsoft Office PowerPoint</Application>
  <PresentationFormat>On-screen Show (4:3)</PresentationFormat>
  <Paragraphs>122</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Algerian</vt:lpstr>
      <vt:lpstr>Arial</vt:lpstr>
      <vt:lpstr>Calibri</vt:lpstr>
      <vt:lpstr>Helvetica Neue</vt:lpstr>
      <vt:lpstr>1_Office Theme</vt:lpstr>
      <vt:lpstr>The Point of This Course</vt:lpstr>
      <vt:lpstr>Learning Objectives</vt:lpstr>
      <vt:lpstr>PowerPoint Presentation</vt:lpstr>
      <vt:lpstr>Your programs should look like this:</vt:lpstr>
      <vt:lpstr>Not like this</vt:lpstr>
      <vt:lpstr>Your programs should look like this</vt:lpstr>
      <vt:lpstr>Not like this</vt:lpstr>
      <vt:lpstr>And never, ever like this</vt:lpstr>
      <vt:lpstr>PowerPoint Presentation</vt:lpstr>
      <vt:lpstr>The Key Practices in Action</vt:lpstr>
      <vt:lpstr>PowerPoint Presentation</vt:lpstr>
      <vt:lpstr>The Function Design Recipe</vt:lpstr>
      <vt:lpstr>A Few of Our Slogans</vt:lpstr>
      <vt:lpstr>PowerPoint Presentation</vt:lpstr>
      <vt:lpstr>The Course Map</vt:lpstr>
      <vt:lpstr>PowerPoint Presentation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 Wand</dc:creator>
  <cp:lastModifiedBy>Mitchell Wand</cp:lastModifiedBy>
  <cp:revision>15</cp:revision>
  <dcterms:created xsi:type="dcterms:W3CDTF">2014-06-21T14:26:17Z</dcterms:created>
  <dcterms:modified xsi:type="dcterms:W3CDTF">2017-01-20T20:20:23Z</dcterms:modified>
</cp:coreProperties>
</file>