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50-10, Program Design Paradigms, also known as “Bootcamp”</a:t>
            </a:r>
          </a:p>
          <a:p>
            <a:endParaRPr lang="en-US" dirty="0"/>
          </a:p>
          <a:p>
            <a:r>
              <a:rPr lang="en-US" dirty="0"/>
              <a:t>I’m Professor Wand, and I will be your instructor in this online course.</a:t>
            </a:r>
          </a:p>
          <a:p>
            <a:endParaRPr lang="en-US" dirty="0"/>
          </a:p>
          <a:p>
            <a:r>
              <a:rPr lang="en-US" dirty="0"/>
              <a:t>In this lesson, we will learn about the goals of this course and about some of the educational philosophy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0.2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Weekly Problem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Sets are assigned weekly.</a:t>
            </a:r>
          </a:p>
          <a:p>
            <a:pPr lvl="1"/>
            <a:r>
              <a:rPr lang="en-US" dirty="0"/>
              <a:t>they will come out on Monday and be due at 6pm local time the following Monday.</a:t>
            </a:r>
          </a:p>
          <a:p>
            <a:pPr lvl="1"/>
            <a:r>
              <a:rPr lang="en-US" dirty="0"/>
              <a:t>familiarize yourself with the homework policies and deliverables, on the course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take a lot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designed to take about 20 hours to do.</a:t>
            </a:r>
          </a:p>
          <a:p>
            <a:r>
              <a:rPr lang="en-US" dirty="0"/>
              <a:t>Organize your time accordingly.</a:t>
            </a:r>
          </a:p>
          <a:p>
            <a:r>
              <a:rPr lang="en-US" dirty="0"/>
              <a:t>Ask questions early</a:t>
            </a:r>
          </a:p>
          <a:p>
            <a:pPr lvl="1"/>
            <a:r>
              <a:rPr lang="en-US" dirty="0"/>
              <a:t>on Piazza</a:t>
            </a:r>
          </a:p>
          <a:p>
            <a:pPr lvl="1"/>
            <a:r>
              <a:rPr lang="en-US" dirty="0"/>
              <a:t>during TA office hours</a:t>
            </a:r>
          </a:p>
          <a:p>
            <a:pPr lvl="1"/>
            <a:r>
              <a:rPr lang="en-US" dirty="0"/>
              <a:t>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web site contains detailed instructions on what you must turn in and how you must do it.  Go study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Sets are due on Monday at 6pm local time.</a:t>
            </a:r>
          </a:p>
          <a:p>
            <a:r>
              <a:rPr lang="en-US" dirty="0"/>
              <a:t>Sometime during the week, you will be examined orally on your solution for about 15 minutes. </a:t>
            </a:r>
          </a:p>
          <a:p>
            <a:r>
              <a:rPr lang="en-US" dirty="0"/>
              <a:t>This is called "</a:t>
            </a:r>
            <a:r>
              <a:rPr lang="en-US" dirty="0" err="1"/>
              <a:t>codewalk</a:t>
            </a:r>
            <a:r>
              <a:rPr lang="en-US" dirty="0"/>
              <a:t>."</a:t>
            </a:r>
          </a:p>
          <a:p>
            <a:r>
              <a:rPr lang="en-US" dirty="0"/>
              <a:t>You will have  your </a:t>
            </a:r>
            <a:r>
              <a:rPr lang="en-US" dirty="0" err="1"/>
              <a:t>codewalks</a:t>
            </a:r>
            <a:r>
              <a:rPr lang="en-US" dirty="0"/>
              <a:t> in groups of 4 students.</a:t>
            </a:r>
          </a:p>
          <a:p>
            <a:r>
              <a:rPr lang="en-US" dirty="0"/>
              <a:t>You will sign up for a </a:t>
            </a:r>
            <a:r>
              <a:rPr lang="en-US" dirty="0" err="1"/>
              <a:t>codewalk</a:t>
            </a:r>
            <a:r>
              <a:rPr lang="en-US" dirty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solution will be graded using a detailed rubric</a:t>
            </a:r>
          </a:p>
          <a:p>
            <a:pPr lvl="1"/>
            <a:r>
              <a:rPr lang="en-US" dirty="0"/>
              <a:t>It's on the website– go read it.</a:t>
            </a:r>
          </a:p>
          <a:p>
            <a:r>
              <a:rPr lang="en-US" dirty="0"/>
              <a:t>You will be judged on </a:t>
            </a:r>
          </a:p>
          <a:p>
            <a:pPr lvl="1"/>
            <a:r>
              <a:rPr lang="en-US" dirty="0"/>
              <a:t>adherence to coding &amp; documentation standards</a:t>
            </a:r>
          </a:p>
          <a:p>
            <a:pPr lvl="1"/>
            <a:r>
              <a:rPr lang="en-US" dirty="0"/>
              <a:t>appropriate use of tools &amp; techniques</a:t>
            </a:r>
          </a:p>
          <a:p>
            <a:pPr lvl="1"/>
            <a:r>
              <a:rPr lang="en-US" dirty="0"/>
              <a:t>your ability to explain your program and your design decisions 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vs. Pair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4 problem sets will be done individually</a:t>
            </a:r>
          </a:p>
          <a:p>
            <a:r>
              <a:rPr lang="en-US" dirty="0"/>
              <a:t>After that you will work in pairs.</a:t>
            </a:r>
          </a:p>
          <a:p>
            <a:r>
              <a:rPr lang="en-US" dirty="0"/>
              <a:t>We will assign the pairs.</a:t>
            </a:r>
          </a:p>
          <a:p>
            <a:r>
              <a:rPr lang="en-US" dirty="0"/>
              <a:t>There's lots more to be said about working in pairs– see the web site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7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Piazza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"Flipped Classroom"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consists of 13 modules, numbered 0 through 12.</a:t>
            </a:r>
          </a:p>
          <a:p>
            <a:r>
              <a:rPr lang="en-US" dirty="0"/>
              <a:t>Each module runs from Monday to Sunday</a:t>
            </a:r>
          </a:p>
          <a:p>
            <a:r>
              <a:rPr lang="en-US" dirty="0"/>
              <a:t>Each module consists of</a:t>
            </a:r>
          </a:p>
          <a:p>
            <a:pPr lvl="1"/>
            <a:r>
              <a:rPr lang="en-US" dirty="0"/>
              <a:t>online materials</a:t>
            </a:r>
          </a:p>
          <a:p>
            <a:pPr lvl="1"/>
            <a:r>
              <a:rPr lang="en-US" dirty="0"/>
              <a:t>a 2-hour classroom meeting</a:t>
            </a:r>
          </a:p>
          <a:p>
            <a:pPr lvl="1"/>
            <a:r>
              <a:rPr lang="en-US" dirty="0"/>
              <a:t>a problem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for each week will be posted online.  </a:t>
            </a:r>
          </a:p>
          <a:p>
            <a:r>
              <a:rPr lang="en-US" dirty="0"/>
              <a:t>This will consist of a set of video lectures and a reading assignment</a:t>
            </a:r>
          </a:p>
          <a:p>
            <a:r>
              <a:rPr lang="en-US" dirty="0"/>
              <a:t>This material replaces the usual 3-hour lecture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will be responsible for studying this material before you come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4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Each module will have a copy of the Course Map to show you where the lessons of this module fit into the course</a:t>
            </a:r>
          </a:p>
          <a:p>
            <a:r>
              <a:rPr lang="en-US" dirty="0"/>
              <a:t>Each lesson will have "learning objectives" to give you an overview of what you should be learning in the lesson</a:t>
            </a:r>
          </a:p>
          <a:p>
            <a:r>
              <a:rPr lang="en-US" dirty="0"/>
              <a:t>Lessons typically consist of PowerPoint slides (sorry!), sometimes along with some videos.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122" y="5804624"/>
            <a:ext cx="4149090" cy="91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try our best to liven up the PowerPoint with boxes, colors, and animations.</a:t>
            </a:r>
          </a:p>
        </p:txBody>
      </p:sp>
      <p:sp>
        <p:nvSpPr>
          <p:cNvPr id="7" name="Arc 6"/>
          <p:cNvSpPr/>
          <p:nvPr/>
        </p:nvSpPr>
        <p:spPr>
          <a:xfrm rot="18777936">
            <a:off x="4858934" y="5790009"/>
            <a:ext cx="914400" cy="914400"/>
          </a:xfrm>
          <a:prstGeom prst="arc">
            <a:avLst>
              <a:gd name="adj1" fmla="val 16200000"/>
              <a:gd name="adj2" fmla="val 1150485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1594" y="629607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this!</a:t>
            </a: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may also include a few short exercises. </a:t>
            </a:r>
          </a:p>
          <a:p>
            <a:r>
              <a:rPr lang="en-US" dirty="0"/>
              <a:t>We strongly urge you to do these exercises, since they give you a quick way of checking your understanding.</a:t>
            </a:r>
          </a:p>
          <a:p>
            <a:r>
              <a:rPr lang="en-US" dirty="0"/>
              <a:t>In some cases the exercises contain new material, so you won't get the whole story unless you do the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 active reading</a:t>
            </a:r>
          </a:p>
          <a:p>
            <a:pPr lvl="1"/>
            <a:r>
              <a:rPr lang="en-US" dirty="0"/>
              <a:t>DON'T SKIM!</a:t>
            </a:r>
          </a:p>
          <a:p>
            <a:pPr lvl="1"/>
            <a:r>
              <a:rPr lang="en-US" dirty="0"/>
              <a:t>read every word carefully</a:t>
            </a:r>
          </a:p>
          <a:p>
            <a:pPr lvl="1"/>
            <a:r>
              <a:rPr lang="en-US" dirty="0"/>
              <a:t>read with pencil in hand</a:t>
            </a:r>
          </a:p>
          <a:p>
            <a:pPr lvl="1"/>
            <a:r>
              <a:rPr lang="en-US" dirty="0"/>
              <a:t>jot down questions as you go along</a:t>
            </a:r>
          </a:p>
          <a:p>
            <a:pPr lvl="1"/>
            <a:r>
              <a:rPr lang="en-US" dirty="0"/>
              <a:t>if there's something you don't understand, STOP.</a:t>
            </a:r>
          </a:p>
          <a:p>
            <a:pPr lvl="2"/>
            <a:r>
              <a:rPr lang="en-US" dirty="0"/>
              <a:t>re-read the slide</a:t>
            </a:r>
          </a:p>
          <a:p>
            <a:pPr lvl="2"/>
            <a:r>
              <a:rPr lang="en-US" dirty="0"/>
              <a:t>replay the video</a:t>
            </a:r>
          </a:p>
          <a:p>
            <a:pPr lvl="2"/>
            <a:r>
              <a:rPr lang="en-US" dirty="0"/>
              <a:t>ask a question on Piazza</a:t>
            </a:r>
          </a:p>
          <a:p>
            <a:pPr lvl="1"/>
            <a:r>
              <a:rPr lang="en-US" dirty="0"/>
              <a:t>if you don't come to class with a question, you haven't read closely enough!!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classroom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classroom meeting will be devoted to</a:t>
            </a:r>
          </a:p>
          <a:p>
            <a:pPr lvl="1"/>
            <a:r>
              <a:rPr lang="en-US" dirty="0"/>
              <a:t>review of the previous topics, as needed</a:t>
            </a:r>
          </a:p>
          <a:p>
            <a:pPr lvl="1"/>
            <a:r>
              <a:rPr lang="en-US" dirty="0"/>
              <a:t>in-class exercises and other enrichment on this week's materials</a:t>
            </a:r>
          </a:p>
          <a:p>
            <a:pPr lvl="1"/>
            <a:r>
              <a:rPr lang="en-US" dirty="0"/>
              <a:t>questions and answers.</a:t>
            </a:r>
          </a:p>
          <a:p>
            <a:pPr lvl="2"/>
            <a:r>
              <a:rPr lang="en-US" dirty="0"/>
              <a:t>you can ask the instructor questions, but the instructor may ask you questions also.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858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Individual vs. Pair Work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30</cp:revision>
  <dcterms:created xsi:type="dcterms:W3CDTF">2014-06-20T19:30:56Z</dcterms:created>
  <dcterms:modified xsi:type="dcterms:W3CDTF">2017-01-20T20:21:36Z</dcterms:modified>
</cp:coreProperties>
</file>