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1116"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solidFill>
              <a:schemeClr val="accent1"/>
            </a:solid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dirty="0"/>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w="28575">
            <a:solidFill>
              <a:schemeClr val="accent1"/>
            </a:solid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ortheastern.edu/oscc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ln w="28575">
            <a:solidFill>
              <a:schemeClr val="accent1"/>
            </a:solidFill>
          </a:ln>
        </p:spPr>
        <p:txBody>
          <a:bodyPr vert="horz" lIns="91440" tIns="45720" rIns="91440" bIns="45720" rtlCol="0" anchor="ctr">
            <a:normAutofit/>
          </a:bodyPr>
          <a:lstStyle/>
          <a:p>
            <a:pPr>
              <a:spcBef>
                <a:spcPct val="0"/>
              </a:spcBef>
            </a:pPr>
            <a:r>
              <a:rPr lang="en" kern="1200">
                <a:solidFill>
                  <a:schemeClr val="tx1"/>
                </a:solidFill>
                <a:latin typeface="+mj-lt"/>
                <a:ea typeface="+mj-ea"/>
                <a:cs typeface="+mj-cs"/>
              </a:rPr>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p>
          <a:p>
            <a:pPr marL="0" marR="0" lvl="0" indent="0" algn="ctr" rtl="0">
              <a:spcBef>
                <a:spcPts val="640"/>
              </a:spcBef>
              <a:buClr>
                <a:srgbClr val="888888"/>
              </a:buClr>
              <a:buSzPct val="25000"/>
              <a:buFont typeface="Calibri"/>
              <a:buNone/>
            </a:pPr>
            <a:r>
              <a:rPr lang="en" dirty="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sp>
        <p:nvSpPr>
          <p:cNvPr id="106" name="Shape 10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buSzPct val="25000"/>
              <a:buNone/>
            </a:pPr>
            <a:r>
              <a:rPr lang="en"/>
              <a:t> </a:t>
            </a: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a:solidFill>
                    <a:srgbClr val="000000"/>
                  </a:solidFill>
                  <a:latin typeface="Calibri"/>
                  <a:ea typeface="Calibri"/>
                  <a:cs typeface="Calibri"/>
                  <a:sym typeface="Calibri"/>
                </a:rPr>
                <a:t>© Mitchell Wand, 2012-2013</a:t>
              </a:r>
            </a:p>
            <a:p>
              <a:pPr marL="0" marR="0" lvl="0" indent="0" algn="l" rtl="0">
                <a:buSzPct val="25000"/>
                <a:buNone/>
              </a:pPr>
              <a:r>
                <a:rPr lang="en" sz="1000" b="0" i="0" u="none" strike="noStrike" cap="none" baseline="0">
                  <a:solidFill>
                    <a:srgbClr val="000000"/>
                  </a:solidFill>
                  <a:latin typeface="Calibri"/>
                  <a:ea typeface="Calibri"/>
                  <a:cs typeface="Calibri"/>
                  <a:sym typeface="Calibri"/>
                </a:rPr>
                <a:t>This work is licensed under a </a:t>
              </a:r>
              <a:r>
                <a:rPr lang="en" sz="1000" b="0" i="0" u="sng" strike="noStrike" cap="none" baseline="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
        <p:nvSpPr>
          <p:cNvPr id="2" name="TextBox 1"/>
          <p:cNvSpPr txBox="1"/>
          <p:nvPr/>
        </p:nvSpPr>
        <p:spPr>
          <a:xfrm>
            <a:off x="4169229" y="566057"/>
            <a:ext cx="2601685" cy="738664"/>
          </a:xfrm>
          <a:prstGeom prst="rect">
            <a:avLst/>
          </a:prstGeom>
          <a:solidFill>
            <a:srgbClr val="FFFF00"/>
          </a:solidFill>
          <a:ln>
            <a:solidFill>
              <a:schemeClr val="accent1"/>
            </a:solidFill>
          </a:ln>
        </p:spPr>
        <p:txBody>
          <a:bodyPr wrap="square" rtlCol="0">
            <a:spAutoFit/>
          </a:bodyPr>
          <a:lstStyle/>
          <a:p>
            <a:r>
              <a:rPr lang="en-US" dirty="0"/>
              <a:t>Add stuff about not using github.com and other sharing sites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a:solidFill>
                  <a:srgbClr val="000000"/>
                </a:solidFill>
              </a:rPr>
              <a:t>You all will be sent to OSCCR.</a:t>
            </a: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4">
                                            <p:txEl>
                                              <p:pRg st="4" end="4"/>
                                            </p:txEl>
                                          </p:spTgt>
                                        </p:tgtEl>
                                        <p:attrNameLst>
                                          <p:attrName>style.visibility</p:attrName>
                                        </p:attrNameLst>
                                      </p:cBhvr>
                                      <p:to>
                                        <p:strVal val="visible"/>
                                      </p:to>
                                    </p:set>
                                    <p:animEffect transition="in" filter="fade">
                                      <p:cBhvr>
                                        <p:cTn id="27" dur="10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a:t>You will get called to my office and I will show you what you did.</a:t>
            </a:r>
          </a:p>
          <a:p>
            <a:pPr marL="457200" lvl="0" indent="-381000" rtl="0">
              <a:buClr>
                <a:schemeClr val="dk1"/>
              </a:buClr>
              <a:buSzPct val="100000"/>
              <a:buFont typeface="Calibri"/>
              <a:buChar char="●"/>
            </a:pPr>
            <a:r>
              <a:rPr lang="en" sz="2400"/>
              <a:t>You will receive a grade penalty in the course.</a:t>
            </a:r>
          </a:p>
          <a:p>
            <a:pPr marL="457200" lvl="0" indent="-381000" rtl="0">
              <a:buClr>
                <a:schemeClr val="dk1"/>
              </a:buClr>
              <a:buSzPct val="100000"/>
              <a:buFont typeface="Calibri"/>
              <a:buChar char="●"/>
            </a:pPr>
            <a:r>
              <a:rPr lang="en" sz="2400"/>
              <a:t>You will be sent to OSCCR.</a:t>
            </a:r>
          </a:p>
          <a:p>
            <a:pPr marL="914400" lvl="1" indent="-381000" rtl="0">
              <a:buClr>
                <a:schemeClr val="dk1"/>
              </a:buClr>
              <a:buSzPct val="100000"/>
              <a:buFont typeface="Calibri"/>
              <a:buChar char="○"/>
            </a:pPr>
            <a:r>
              <a:rPr lang="en" sz="240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a:t>A second OSCCR violation typically results in expulsion from the University.</a:t>
            </a:r>
          </a:p>
          <a:p>
            <a:pPr marL="1371600" lvl="2" indent="-381000">
              <a:buClr>
                <a:schemeClr val="dk1"/>
              </a:buClr>
              <a:buSzPct val="75000"/>
              <a:buFont typeface="Calibri"/>
              <a:buChar char="■"/>
            </a:pPr>
            <a:r>
              <a:rPr lang="en"/>
              <a:t>I have seen this happen!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You go on to the next course, and do poorly because you are unprepared</a:t>
            </a:r>
          </a:p>
          <a:p>
            <a:pPr marL="457200" lvl="0" indent="-419100" rtl="0">
              <a:buClr>
                <a:schemeClr val="dk1"/>
              </a:buClr>
              <a:buSzPct val="100000"/>
              <a:buFont typeface="Calibri"/>
              <a:buChar char="●"/>
            </a:pPr>
            <a:r>
              <a:rPr lang="en" sz="3000" dirty="0"/>
              <a:t>You go out on an interview, and do poorly because you are unprepared</a:t>
            </a:r>
          </a:p>
          <a:p>
            <a:pPr marL="457200" lvl="0" indent="-419100" rtl="0">
              <a:buClr>
                <a:schemeClr val="dk1"/>
              </a:buClr>
              <a:buSzPct val="100000"/>
              <a:buFont typeface="Calibri"/>
              <a:buChar char="●"/>
            </a:pPr>
            <a:r>
              <a:rPr lang="en" sz="3000" dirty="0"/>
              <a:t>You manage to get a job, but do poorly because you are unprepared.</a:t>
            </a:r>
          </a:p>
          <a:p>
            <a:pPr marL="457200" lvl="0" indent="-419100">
              <a:buClr>
                <a:schemeClr val="dk1"/>
              </a:buClr>
              <a:buSzPct val="100000"/>
              <a:buFont typeface="Calibri"/>
              <a:buChar char="●"/>
            </a:pPr>
            <a:r>
              <a:rPr lang="en" sz="3000" dirty="0"/>
              <a:t>Your co-op employer is so disappointed by your performance that he decides not to interview any more NU students.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dirty="0">
                <a:solidFill>
                  <a:srgbClr val="000000"/>
                </a:solidFill>
              </a:rPr>
              <a:t>Guard your work! </a:t>
            </a:r>
          </a:p>
          <a:p>
            <a:pPr marL="457200" lvl="0" indent="-381000" rtl="0">
              <a:buClr>
                <a:srgbClr val="000000"/>
              </a:buClr>
              <a:buSzPct val="100000"/>
              <a:buFont typeface="Calibri"/>
              <a:buChar char="●"/>
            </a:pPr>
            <a:r>
              <a:rPr lang="en" sz="2400" dirty="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dirty="0">
                <a:solidFill>
                  <a:srgbClr val="000000"/>
                </a:solidFill>
              </a:rPr>
              <a:t>Keep your machine locked!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dirty="0">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dirty="0">
                <a:solidFill>
                  <a:srgbClr val="000000"/>
                </a:solidFill>
              </a:rPr>
              <a:t>Remember that physical security is a prerequisite for information security.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I know that most of you are honest, and none of this will apply to you</a:t>
            </a:r>
          </a:p>
          <a:p>
            <a:pPr marL="457200" lvl="0" indent="-419100" rtl="0">
              <a:buClr>
                <a:schemeClr val="dk1"/>
              </a:buClr>
              <a:buSzPct val="100000"/>
              <a:buFont typeface="Calibri"/>
              <a:buChar char="●"/>
            </a:pPr>
            <a:r>
              <a:rPr lang="en" sz="3000"/>
              <a:t>BUT cheating happens often enough that we need to have policies about it, and you need to know them.</a:t>
            </a:r>
          </a:p>
          <a:p>
            <a:pPr marL="457200" lvl="0" indent="-419100" rtl="0">
              <a:buClr>
                <a:schemeClr val="dk1"/>
              </a:buClr>
              <a:buSzPct val="100000"/>
              <a:buFont typeface="Calibri"/>
              <a:buChar char="●"/>
            </a:pPr>
            <a:r>
              <a:rPr lang="en" sz="300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a:t>You can send me a private message on Piazza.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Employers care. </a:t>
            </a:r>
          </a:p>
          <a:p>
            <a:pPr marL="914400" lvl="1" indent="-419100" rtl="0">
              <a:buClr>
                <a:schemeClr val="dk1"/>
              </a:buClr>
              <a:buSzPct val="100000"/>
              <a:buFont typeface="Calibri"/>
              <a:buChar char="○"/>
            </a:pPr>
            <a:r>
              <a:rPr lang="en" sz="3000"/>
              <a:t>When they see an NU diploma, they expect </a:t>
            </a:r>
            <a:r>
              <a:rPr lang="en" sz="3000" i="1">
                <a:solidFill>
                  <a:srgbClr val="FF0000"/>
                </a:solidFill>
              </a:rPr>
              <a:t>that individual</a:t>
            </a:r>
            <a:r>
              <a:rPr lang="en" sz="3000"/>
              <a:t> to have reached a certain level of achievement</a:t>
            </a:r>
          </a:p>
          <a:p>
            <a:pPr marL="457200" lvl="0" indent="-419100" rtl="0">
              <a:buClr>
                <a:schemeClr val="dk1"/>
              </a:buClr>
              <a:buSzPct val="100000"/>
              <a:buFont typeface="Calibri"/>
              <a:buChar char="●"/>
            </a:pPr>
            <a:r>
              <a:rPr lang="en" sz="3000"/>
              <a:t>Faculty and Advisors care.</a:t>
            </a:r>
          </a:p>
          <a:p>
            <a:pPr marL="914400" lvl="1" indent="-419100">
              <a:buClr>
                <a:schemeClr val="dk1"/>
              </a:buClr>
              <a:buSzPct val="100000"/>
              <a:buFont typeface="Calibri"/>
              <a:buChar char="○"/>
            </a:pPr>
            <a:r>
              <a:rPr lang="en" sz="3000"/>
              <a:t>When they see a grade in this course, they expect </a:t>
            </a:r>
            <a:r>
              <a:rPr lang="en" sz="3000" i="1">
                <a:solidFill>
                  <a:srgbClr val="FF0000"/>
                </a:solidFill>
              </a:rPr>
              <a:t>that individual</a:t>
            </a:r>
            <a:r>
              <a:rPr lang="en" sz="3000"/>
              <a:t> to have reached a certain level of knowledge.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dirty="0"/>
              <a:t>All violations of the University academic integrity policy </a:t>
            </a:r>
            <a:r>
              <a:rPr lang="en" sz="3000" dirty="0">
                <a:solidFill>
                  <a:srgbClr val="FF0000"/>
                </a:solidFill>
              </a:rPr>
              <a:t>must</a:t>
            </a:r>
            <a:r>
              <a:rPr lang="en" sz="3000" dirty="0"/>
              <a:t> be reported to OSCCR.</a:t>
            </a:r>
          </a:p>
          <a:p>
            <a:pPr marL="914400" lvl="1" indent="-419100" rtl="0">
              <a:buClr>
                <a:schemeClr val="dk1"/>
              </a:buClr>
              <a:buSzPct val="100000"/>
              <a:buFont typeface="Calibri"/>
              <a:buChar char="○"/>
            </a:pPr>
            <a:r>
              <a:rPr lang="en" sz="3000" dirty="0"/>
              <a:t>OSCCR = </a:t>
            </a:r>
            <a:r>
              <a:rPr lang="en" sz="3000" u="sng" dirty="0">
                <a:solidFill>
                  <a:schemeClr val="hlink"/>
                </a:solidFill>
                <a:hlinkClick r:id="rId3"/>
              </a:rPr>
              <a:t>Office of Student Conduct and Conflict Resolution</a:t>
            </a:r>
            <a:r>
              <a:rPr lang="en" sz="3000" dirty="0"/>
              <a:t>.</a:t>
            </a:r>
          </a:p>
          <a:p>
            <a:pPr marL="457200" lvl="0" indent="-419100">
              <a:buClr>
                <a:schemeClr val="dk1"/>
              </a:buClr>
              <a:buSzPct val="100000"/>
              <a:buFont typeface="Calibri"/>
              <a:buChar char="●"/>
            </a:pPr>
            <a:r>
              <a:rPr lang="en" sz="3000" dirty="0"/>
              <a:t>Students who cheat often do so in multiple courses.  By reporting all violations to OSCCR, we guarantee that such students are suitably punished.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sz="4000" dirty="0"/>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a:solidFill>
                  <a:srgbClr val="FF0000"/>
                </a:solidFill>
                <a:latin typeface="Arial"/>
                <a:ea typeface="Arial"/>
                <a:cs typeface="Arial"/>
                <a:sym typeface="Arial"/>
              </a:rPr>
              <a:t>DON'T SHARE BITS</a:t>
            </a:r>
          </a:p>
          <a:p>
            <a:endParaRPr lang="en" sz="4800" b="1">
              <a:solidFill>
                <a:srgbClr val="FF0000"/>
              </a:solidFill>
              <a:latin typeface="Arial"/>
              <a:ea typeface="Arial"/>
              <a:cs typeface="Arial"/>
              <a:sym typeface="Arial"/>
            </a:endParaRPr>
          </a:p>
          <a:p>
            <a:pPr marL="0" lvl="0" indent="0" rtl="0">
              <a:lnSpc>
                <a:spcPct val="100000"/>
              </a:lnSpc>
              <a:spcBef>
                <a:spcPts val="0"/>
              </a:spcBef>
              <a:buNone/>
            </a:pPr>
            <a:r>
              <a:rPr lang="en" sz="2400">
                <a:solidFill>
                  <a:srgbClr val="000000"/>
                </a:solidFill>
              </a:rPr>
              <a:t>If you share files or even portions of files with somebody else, we </a:t>
            </a:r>
            <a:r>
              <a:rPr lang="en" sz="2400" i="1">
                <a:solidFill>
                  <a:srgbClr val="000000"/>
                </a:solidFill>
              </a:rPr>
              <a:t>will</a:t>
            </a:r>
            <a:r>
              <a:rPr lang="en" sz="2400">
                <a:solidFill>
                  <a:srgbClr val="000000"/>
                </a:solidFill>
              </a:rPr>
              <a:t> detect it and you </a:t>
            </a:r>
            <a:r>
              <a:rPr lang="en" sz="2400" i="1">
                <a:solidFill>
                  <a:srgbClr val="000000"/>
                </a:solidFill>
              </a:rPr>
              <a:t>will</a:t>
            </a:r>
            <a:r>
              <a:rPr lang="en" sz="2400">
                <a:solidFill>
                  <a:srgbClr val="000000"/>
                </a:solidFill>
              </a:rPr>
              <a:t> get sent to OSCCR. Period. End of story.</a:t>
            </a:r>
          </a:p>
          <a:p>
            <a:endParaRPr lang="en" sz="2400">
              <a:solidFill>
                <a:srgbClr val="000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dirty="0"/>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a:spcBef>
                <a:spcPts val="1000"/>
              </a:spcBef>
              <a:spcAft>
                <a:spcPts val="1000"/>
              </a:spcAft>
              <a:buClr>
                <a:srgbClr val="000000"/>
              </a:buClr>
              <a:buSzPct val="100000"/>
              <a:buFont typeface="Calibri"/>
              <a:buChar char="●"/>
            </a:pPr>
            <a:r>
              <a:rPr lang="en" sz="2200" dirty="0">
                <a:solidFill>
                  <a:srgbClr val="000000"/>
                </a:solidFill>
              </a:rPr>
              <a:t>Your friend comes and says that he or she is lost and the problem is due tomorrow, and can he just please look at your solution, or your data definitions, or even just your test cases.</a:t>
            </a:r>
          </a:p>
          <a:p>
            <a:pPr marL="457200" lvl="0" indent="-381000">
              <a:spcBef>
                <a:spcPts val="1000"/>
              </a:spcBef>
              <a:spcAft>
                <a:spcPts val="1000"/>
              </a:spcAft>
              <a:buClr>
                <a:srgbClr val="000000"/>
              </a:buClr>
              <a:buSzPct val="166666"/>
            </a:pPr>
            <a:r>
              <a:rPr lang="en" sz="2200" dirty="0">
                <a:solidFill>
                  <a:srgbClr val="000000"/>
                </a:solidFill>
              </a:rPr>
              <a:t>What should you do?</a:t>
            </a:r>
          </a:p>
          <a:p>
            <a:pPr marL="457200" lvl="0" indent="-381000">
              <a:spcBef>
                <a:spcPts val="1000"/>
              </a:spcBef>
              <a:spcAft>
                <a:spcPts val="1000"/>
              </a:spcAft>
              <a:buClr>
                <a:srgbClr val="000000"/>
              </a:buClr>
              <a:buSzPct val="166666"/>
            </a:pPr>
            <a:r>
              <a:rPr lang="en" sz="2200" dirty="0">
                <a:solidFill>
                  <a:srgbClr val="000000"/>
                </a:solidFill>
              </a:rPr>
              <a:t>Tell him that the University policy requires that you tell him "no." If you give him or her your files, you </a:t>
            </a:r>
            <a:r>
              <a:rPr lang="en" sz="2200" i="1" dirty="0">
                <a:solidFill>
                  <a:srgbClr val="000000"/>
                </a:solidFill>
              </a:rPr>
              <a:t>will</a:t>
            </a:r>
            <a:r>
              <a:rPr lang="en" sz="2200" dirty="0">
                <a:solidFill>
                  <a:srgbClr val="000000"/>
                </a:solidFill>
              </a:rPr>
              <a:t> be sent to OSCCR. (And of course he will be sent to OSCCR.)</a:t>
            </a:r>
          </a:p>
          <a:p>
            <a:pPr marL="457200" indent="-381000">
              <a:spcBef>
                <a:spcPts val="1000"/>
              </a:spcBef>
              <a:spcAft>
                <a:spcPts val="1000"/>
              </a:spcAft>
              <a:buClr>
                <a:srgbClr val="000000"/>
              </a:buClr>
              <a:buSzPct val="166666"/>
            </a:pPr>
            <a:r>
              <a:rPr lang="en-US" sz="2200" dirty="0">
                <a:solidFill>
                  <a:srgbClr val="000000"/>
                </a:solidFill>
              </a:rPr>
              <a:t>I know this may be different from the way things were in your home country, but this is the USA, and we do things differently here:  we believe that each person rises or falls on his or her own efforts.</a:t>
            </a:r>
            <a:endParaRPr lang="en" sz="2200" dirty="0">
              <a:solidFill>
                <a:srgbClr val="000000"/>
              </a:solidFill>
            </a:endParaRPr>
          </a:p>
          <a:p>
            <a:pPr marL="419100" indent="-342900">
              <a:spcBef>
                <a:spcPts val="1000"/>
              </a:spcBef>
              <a:spcAft>
                <a:spcPts val="1000"/>
              </a:spcAft>
              <a:buClr>
                <a:srgbClr val="000000"/>
              </a:buClr>
              <a:buSzPct val="166666"/>
            </a:pPr>
            <a:endParaRPr lang="en" sz="2000" dirty="0">
              <a:solidFill>
                <a:srgbClr val="000000"/>
              </a:solidFill>
            </a:endParaRPr>
          </a:p>
          <a:p>
            <a:endParaRPr lang="en" sz="2000" dirty="0">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dirty="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dirty="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dirty="0">
                <a:solidFill>
                  <a:srgbClr val="FF0000"/>
                </a:solidFill>
              </a:rPr>
              <a:t>DON'T DO IT:</a:t>
            </a:r>
            <a:r>
              <a:rPr lang="en" sz="2400" dirty="0">
                <a:solidFill>
                  <a:srgbClr val="000000"/>
                </a:solidFill>
              </a:rPr>
              <a:t> you </a:t>
            </a:r>
            <a:r>
              <a:rPr lang="en" sz="2400" b="1" dirty="0">
                <a:solidFill>
                  <a:srgbClr val="FF0000"/>
                </a:solidFill>
              </a:rPr>
              <a:t>WILL</a:t>
            </a:r>
            <a:r>
              <a:rPr lang="en" sz="2400" dirty="0">
                <a:solidFill>
                  <a:srgbClr val="000000"/>
                </a:solidFill>
              </a:rPr>
              <a:t> be sent to OSCCR (and your punishment may be harsher: theft is much worse than collaboration.)</a:t>
            </a:r>
          </a:p>
          <a:p>
            <a:endParaRPr lang="en" sz="2400" dirty="0">
              <a:solidFill>
                <a:srgbClr val="000000"/>
              </a:solidFill>
            </a:endParaRPr>
          </a:p>
          <a:p>
            <a:endParaRPr lang="en" sz="2400" dirty="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1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1000"/>
                                        <p:tgtEl>
                                          <p:spTgt spid="1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2281</TotalTime>
  <Words>1282</Words>
  <Application>Microsoft Office PowerPoint</Application>
  <PresentationFormat>On-screen Show (4:3)</PresentationFormat>
  <Paragraphs>82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Consolas</vt:lpstr>
      <vt:lpstr>Custom Theme</vt:lpstr>
      <vt:lpstr>Academic Honesty</vt:lpstr>
      <vt:lpstr>Why is Academic Honesty Important?</vt:lpstr>
      <vt:lpstr>Who cares?</vt:lpstr>
      <vt:lpstr>Who else cares?</vt:lpstr>
      <vt:lpstr>CCIS Cheating Policy</vt:lpstr>
      <vt:lpstr>University Academic Integrity Policy</vt:lpstr>
      <vt:lpstr>The Short Version:</vt:lpstr>
      <vt:lpstr>Typical scenarios (1)</vt:lpstr>
      <vt:lpstr>Typical scenarios (2)</vt:lpstr>
      <vt:lpstr>Typical scenarios (3)</vt:lpstr>
      <vt:lpstr>What happens if I get caught?</vt:lpstr>
      <vt:lpstr>What happens if I don’t get caught?</vt:lpstr>
      <vt:lpstr>Avoiding Problems (1)</vt:lpstr>
      <vt:lpstr>Avoiding Problems (2)</vt:lpstr>
      <vt:lpstr>Sorry about that...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12</cp:revision>
  <dcterms:modified xsi:type="dcterms:W3CDTF">2016-10-26T01:21:39Z</dcterms:modified>
</cp:coreProperties>
</file>