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handoutMasterIdLst>
    <p:handoutMasterId r:id="rId29"/>
  </p:handoutMasterIdLst>
  <p:sldIdLst>
    <p:sldId id="257" r:id="rId2"/>
    <p:sldId id="301" r:id="rId3"/>
    <p:sldId id="291" r:id="rId4"/>
    <p:sldId id="286" r:id="rId5"/>
    <p:sldId id="298" r:id="rId6"/>
    <p:sldId id="302" r:id="rId7"/>
    <p:sldId id="283" r:id="rId8"/>
    <p:sldId id="284" r:id="rId9"/>
    <p:sldId id="259" r:id="rId10"/>
    <p:sldId id="260" r:id="rId11"/>
    <p:sldId id="275" r:id="rId12"/>
    <p:sldId id="295" r:id="rId13"/>
    <p:sldId id="266" r:id="rId14"/>
    <p:sldId id="296" r:id="rId15"/>
    <p:sldId id="261" r:id="rId16"/>
    <p:sldId id="262" r:id="rId17"/>
    <p:sldId id="285" r:id="rId18"/>
    <p:sldId id="264" r:id="rId19"/>
    <p:sldId id="269" r:id="rId20"/>
    <p:sldId id="281" r:id="rId21"/>
    <p:sldId id="265" r:id="rId22"/>
    <p:sldId id="267" r:id="rId23"/>
    <p:sldId id="270" r:id="rId24"/>
    <p:sldId id="299" r:id="rId25"/>
    <p:sldId id="276" r:id="rId26"/>
    <p:sldId id="297" r:id="rId27"/>
  </p:sldIdLst>
  <p:sldSz cx="9144000" cy="6858000" type="screen4x3"/>
  <p:notesSz cx="6858000" cy="9296400"/>
  <p:embeddedFontLst>
    <p:embeddedFont>
      <p:font typeface="Calibri" panose="020F0502020204030204" pitchFamily="34" charset="0"/>
      <p:regular r:id="rId30"/>
      <p:bold r:id="rId31"/>
      <p:italic r:id="rId32"/>
      <p:boldItalic r:id="rId33"/>
    </p:embeddedFont>
    <p:embeddedFont>
      <p:font typeface="CMSY10ORIG" panose="020B0604020202020204"/>
      <p:regular r:id="rId34"/>
    </p:embeddedFont>
    <p:embeddedFont>
      <p:font typeface="CMMI10" panose="020B0604020202020204"/>
      <p:regular r:id="rId35"/>
    </p:embeddedFont>
    <p:embeddedFont>
      <p:font typeface="CMR10" panose="020B0604020202020204"/>
      <p:regular r:id="rId36"/>
    </p:embeddedFont>
    <p:embeddedFont>
      <p:font typeface="Cambria Math" panose="02040503050406030204" pitchFamily="18" charset="0"/>
      <p:regular r:id="rId37"/>
    </p:embeddedFont>
    <p:embeddedFont>
      <p:font typeface="Consolas" panose="020B0609020204030204" pitchFamily="49" charset="0"/>
      <p:regular r:id="rId38"/>
      <p:bold r:id="rId39"/>
      <p:italic r:id="rId40"/>
      <p:boldItalic r:id="rId41"/>
    </p:embeddedFont>
    <p:embeddedFont>
      <p:font typeface="Arial Unicode MS" panose="020B0604020202020204" pitchFamily="34" charset="-128"/>
      <p:regular r:id="rId42"/>
    </p:embeddedFont>
    <p:embeddedFont>
      <p:font typeface="cmmi12" panose="020B0604020202020204"/>
      <p:regular r:id="rId43"/>
    </p:embeddedFont>
  </p:embeddedFontLst>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1020" autoAdjust="0"/>
  </p:normalViewPr>
  <p:slideViewPr>
    <p:cSldViewPr>
      <p:cViewPr varScale="1">
        <p:scale>
          <a:sx n="105" d="100"/>
          <a:sy n="105" d="100"/>
        </p:scale>
        <p:origin x="1794" y="108"/>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2/2/2017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2/2/2017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19</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23</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25</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step is Information Analysis and Data Design.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understand</a:t>
            </a:r>
            <a:r>
              <a:rPr lang="en-US" baseline="0" dirty="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a:p>
          <a:p>
            <a:r>
              <a:rPr lang="en-US" baseline="0" dirty="0"/>
              <a:t>For example, right now I am wearing a red shirt.  That’s information.  I can represent that information by a string, say “rouge”.  That’s data.  (I chose “rouge” rather than “red” because my customer is French!).</a:t>
            </a:r>
          </a:p>
          <a:p>
            <a:endParaRPr lang="en-US" baseline="0" dirty="0"/>
          </a:p>
          <a:p>
            <a:r>
              <a:rPr lang="en-US" baseline="0" dirty="0"/>
              <a:t>In any application, we need to decide what part of all the information in the world needs to be represented as data, and exactly how it will be represented. </a:t>
            </a:r>
          </a:p>
          <a:p>
            <a:endParaRPr lang="en-US" baseline="0" dirty="0"/>
          </a:p>
          <a:p>
            <a:r>
              <a:rPr lang="en-US" baseline="0" dirty="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16</a:t>
            </a:fld>
            <a:endParaRPr lang="en-US"/>
          </a:p>
        </p:txBody>
      </p:sp>
    </p:spTree>
    <p:extLst>
      <p:ext uri="{BB962C8B-B14F-4D97-AF65-F5344CB8AC3E}">
        <p14:creationId xmlns:p14="http://schemas.microsoft.com/office/powerpoint/2010/main" val="307648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94102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5A3EAA-2ADF-4730-8F37-D322F0FCA6F7}" type="datetime1">
              <a:rPr lang="en-US" smtClean="0"/>
              <a:pPr/>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73EB-F81F-45A8-8502-B7F241F6310C}" type="datetime1">
              <a:rPr lang="en-US" smtClean="0"/>
              <a:pPr/>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F27-4D23-4B43-9126-090EEA2632D9}" type="datetime1">
              <a:rPr lang="en-US" smtClean="0"/>
              <a:pPr/>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9D0BF-EDA9-4C0D-B5C1-D01FE3C9392D}" type="datetime1">
              <a:rPr lang="en-US" smtClean="0"/>
              <a:pPr/>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79D0BF-EDA9-4C0D-B5C1-D01FE3C9392D}" type="datetime1">
              <a:rPr lang="en-US" smtClean="0"/>
              <a:pPr/>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FAE174-28EF-4C23-BFDE-B69E139D8EE0}" type="datetime1">
              <a:rPr lang="en-US" smtClean="0"/>
              <a:pPr/>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4735FC-F3F4-4930-AD2E-C703D7636E65}" type="datetime1">
              <a:rPr lang="en-US" smtClean="0"/>
              <a:pPr/>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87D82-BB00-4296-AA4E-C167745A82DE}" type="datetime1">
              <a:rPr lang="en-US" smtClean="0"/>
              <a:pPr/>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Function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Arial Unicode MS" panose="020B0604020202020204" pitchFamily="34" charset="-128"/>
                  <a:hlinkClick r:id="rId5"/>
                </a:rPr>
                <a:t>Creative 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 between information and data</a:t>
            </a:r>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Information</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a:t>How do we know that these are connected?</a:t>
            </a:r>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a:t>Answer: we have to write down the interpretation.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12</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a:solidFill>
                  <a:srgbClr val="FF0000"/>
                </a:solidFill>
              </a:rPr>
              <a:t>Interpretation</a:t>
            </a:r>
            <a:r>
              <a:rPr lang="en-US" sz="3200" dirty="0"/>
              <a:t>:</a:t>
            </a:r>
          </a:p>
          <a:p>
            <a:r>
              <a:rPr lang="en-US" sz="3200" dirty="0"/>
              <a:t>c = the color of my shirt, as a string, in French</a:t>
            </a:r>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a:t>This is part of the program </a:t>
            </a:r>
            <a:r>
              <a:rPr lang="en-US" sz="3200" i="1" dirty="0">
                <a:solidFill>
                  <a:srgbClr val="FF0000"/>
                </a:solidFill>
              </a:rPr>
              <a:t>design</a:t>
            </a:r>
            <a:r>
              <a:rPr lang="en-US" sz="3200" dirty="0"/>
              <a:t> process.</a:t>
            </a:r>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Deliverables for Step 1 (Information Analysis and Data Design)</a:t>
            </a:r>
          </a:p>
        </p:txBody>
      </p:sp>
      <p:sp>
        <p:nvSpPr>
          <p:cNvPr id="3" name="Content Placeholder 2"/>
          <p:cNvSpPr>
            <a:spLocks noGrp="1"/>
          </p:cNvSpPr>
          <p:nvPr>
            <p:ph idx="1"/>
          </p:nvPr>
        </p:nvSpPr>
        <p:spPr/>
        <p:txBody>
          <a:bodyPr>
            <a:normAutofit fontScale="85000" lnSpcReduction="10000"/>
          </a:bodyPr>
          <a:lstStyle/>
          <a:p>
            <a:pPr fontAlgn="t"/>
            <a:r>
              <a:rPr lang="en-US" dirty="0"/>
              <a:t>Constructor Template</a:t>
            </a:r>
          </a:p>
          <a:p>
            <a:pPr lvl="1" fontAlgn="t"/>
            <a:r>
              <a:rPr lang="en-US" dirty="0"/>
              <a:t>a recipe for how to build values of this data type</a:t>
            </a:r>
          </a:p>
          <a:p>
            <a:pPr fontAlgn="t"/>
            <a:r>
              <a:rPr lang="en-US" dirty="0"/>
              <a:t>Observer Template</a:t>
            </a:r>
          </a:p>
          <a:p>
            <a:pPr lvl="1" fontAlgn="t"/>
            <a:r>
              <a:rPr lang="en-US" dirty="0"/>
              <a:t>a template for functions that look at values of this type</a:t>
            </a:r>
          </a:p>
          <a:p>
            <a:pPr fontAlgn="t"/>
            <a:r>
              <a:rPr lang="en-US" dirty="0"/>
              <a:t>Interpretation</a:t>
            </a:r>
          </a:p>
          <a:p>
            <a:pPr lvl="1" fontAlgn="t"/>
            <a:r>
              <a:rPr lang="en-US" dirty="0"/>
              <a:t>what each value of the type represents</a:t>
            </a:r>
          </a:p>
          <a:p>
            <a:pPr fontAlgn="t"/>
            <a:r>
              <a:rPr lang="en-US" dirty="0" err="1"/>
              <a:t>Struct</a:t>
            </a:r>
            <a:r>
              <a:rPr lang="en-US" dirty="0"/>
              <a:t> Definitions</a:t>
            </a:r>
          </a:p>
          <a:p>
            <a:pPr lvl="1" fontAlgn="t"/>
            <a:r>
              <a:rPr lang="en-US" dirty="0"/>
              <a:t>declarations of new data structures, if any</a:t>
            </a:r>
          </a:p>
          <a:p>
            <a:pPr fontAlgn="t"/>
            <a:r>
              <a:rPr lang="en-US" dirty="0"/>
              <a:t>Examples</a:t>
            </a:r>
          </a:p>
          <a:p>
            <a:pPr lvl="1" fontAlgn="t"/>
            <a:r>
              <a:rPr lang="en-US" dirty="0"/>
              <a:t>see Slogan #2 (Lesson 0.2)</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first step was a big one!</a:t>
            </a:r>
          </a:p>
        </p:txBody>
      </p:sp>
      <p:sp>
        <p:nvSpPr>
          <p:cNvPr id="3" name="Content Placeholder 2"/>
          <p:cNvSpPr>
            <a:spLocks noGrp="1"/>
          </p:cNvSpPr>
          <p:nvPr>
            <p:ph idx="1"/>
          </p:nvPr>
        </p:nvSpPr>
        <p:spPr/>
        <p:txBody>
          <a:bodyPr/>
          <a:lstStyle/>
          <a:p>
            <a:r>
              <a:rPr lang="en-US" dirty="0"/>
              <a:t>... but important:  the vast majority of errors in student programs can be traced back to errors in step 1!</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extLst>
      <p:ext uri="{BB962C8B-B14F-4D97-AF65-F5344CB8AC3E}">
        <p14:creationId xmlns:p14="http://schemas.microsoft.com/office/powerpoint/2010/main" val="279745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Contract and Purpose Statement</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Contract:</a:t>
            </a:r>
            <a:r>
              <a:rPr lang="en-US" dirty="0"/>
              <a:t> specifies the kind of input data and the kind of output data</a:t>
            </a:r>
          </a:p>
          <a:p>
            <a:r>
              <a:rPr lang="en-US" i="1" dirty="0">
                <a:solidFill>
                  <a:srgbClr val="FF0000"/>
                </a:solidFill>
              </a:rPr>
              <a:t>Purpose Statement:</a:t>
            </a:r>
            <a:r>
              <a:rPr lang="en-US" dirty="0"/>
              <a:t> A set of short noun phrases describing </a:t>
            </a:r>
            <a:r>
              <a:rPr lang="en-US" i="1" dirty="0"/>
              <a:t>what</a:t>
            </a:r>
            <a:r>
              <a:rPr lang="en-US" dirty="0"/>
              <a:t> the function is supposed to return. These are typically phrased in terms of information, not data. </a:t>
            </a:r>
          </a:p>
          <a:p>
            <a:pPr lvl="1"/>
            <a:r>
              <a:rPr lang="en-US" dirty="0"/>
              <a:t>The generally take the form GIVEN/RETURNS, where each of these keywords is followed by a short noun phrase.</a:t>
            </a:r>
          </a:p>
          <a:p>
            <a:pPr lvl="1"/>
            <a:r>
              <a:rPr lang="en-US" dirty="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a:t>
            </a:r>
          </a:p>
        </p:txBody>
      </p:sp>
      <p:sp>
        <p:nvSpPr>
          <p:cNvPr id="3" name="Content Placeholder 2"/>
          <p:cNvSpPr>
            <a:spLocks noGrp="1"/>
          </p:cNvSpPr>
          <p:nvPr>
            <p:ph idx="1"/>
          </p:nvPr>
        </p:nvSpPr>
        <p:spPr/>
        <p:txBody>
          <a:bodyPr>
            <a:normAutofit/>
          </a:bodyPr>
          <a:lstStyle/>
          <a:p>
            <a:pPr>
              <a:buNone/>
            </a:pPr>
            <a:r>
              <a:rPr lang="en-US" sz="2400" dirty="0"/>
              <a:t>f2c : </a:t>
            </a:r>
            <a:r>
              <a:rPr lang="en-US" sz="2400" dirty="0">
                <a:solidFill>
                  <a:schemeClr val="accent3"/>
                </a:solidFill>
              </a:rPr>
              <a:t>Real</a:t>
            </a:r>
            <a:r>
              <a:rPr lang="en-US" sz="2400" dirty="0"/>
              <a:t> -&gt; Real</a:t>
            </a:r>
          </a:p>
          <a:p>
            <a:pPr>
              <a:buNone/>
            </a:pPr>
            <a:r>
              <a:rPr lang="en-US" sz="2400" dirty="0"/>
              <a:t>GIVEN: </a:t>
            </a:r>
            <a:r>
              <a:rPr lang="en-US" sz="2400" dirty="0">
                <a:solidFill>
                  <a:srgbClr val="FF0000"/>
                </a:solidFill>
              </a:rPr>
              <a:t>a temperature in Fahrenheit </a:t>
            </a:r>
          </a:p>
          <a:p>
            <a:pPr>
              <a:buNone/>
            </a:pPr>
            <a:r>
              <a:rPr lang="en-US" sz="2400" dirty="0"/>
              <a:t>RETURNS: the corresponding temperature in Celsius </a:t>
            </a:r>
          </a:p>
          <a:p>
            <a:pPr>
              <a:buNone/>
            </a:pPr>
            <a:endParaRPr lang="en-US" sz="2400" dirty="0"/>
          </a:p>
          <a:p>
            <a:pPr>
              <a:buNone/>
            </a:pPr>
            <a:r>
              <a:rPr lang="en-US" sz="2400" dirty="0"/>
              <a:t>add-cat-to-scene : Cat Scene -&gt; Scene</a:t>
            </a:r>
          </a:p>
          <a:p>
            <a:pPr>
              <a:buNone/>
            </a:pPr>
            <a:r>
              <a:rPr lang="en-US" sz="2400" dirty="0"/>
              <a:t>GIVEN: a Cat c and a Scene s </a:t>
            </a:r>
          </a:p>
          <a:p>
            <a:pPr>
              <a:buNone/>
            </a:pPr>
            <a:r>
              <a:rPr lang="en-US" sz="2400" dirty="0"/>
              <a:t>RETURNS: A Scene like s, except that the Cat c has been painted on it. </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
        <p:nvSpPr>
          <p:cNvPr id="6" name="TextBox 5"/>
          <p:cNvSpPr txBox="1"/>
          <p:nvPr/>
        </p:nvSpPr>
        <p:spPr>
          <a:xfrm>
            <a:off x="609600" y="1219200"/>
            <a:ext cx="737446" cy="461665"/>
          </a:xfrm>
          <a:prstGeom prst="rect">
            <a:avLst/>
          </a:prstGeom>
          <a:noFill/>
          <a:ln>
            <a:solidFill>
              <a:schemeClr val="tx1"/>
            </a:solidFill>
          </a:ln>
        </p:spPr>
        <p:txBody>
          <a:bodyPr wrap="none" rtlCol="0">
            <a:spAutoFit/>
          </a:bodyPr>
          <a:lstStyle/>
          <a:p>
            <a:r>
              <a:rPr lang="en-US" sz="2400" dirty="0">
                <a:solidFill>
                  <a:schemeClr val="accent3">
                    <a:lumMod val="75000"/>
                  </a:schemeClr>
                </a:solidFill>
              </a:rPr>
              <a:t>data</a:t>
            </a:r>
          </a:p>
        </p:txBody>
      </p:sp>
      <p:sp>
        <p:nvSpPr>
          <p:cNvPr id="7" name="TextBox 6"/>
          <p:cNvSpPr txBox="1"/>
          <p:nvPr/>
        </p:nvSpPr>
        <p:spPr>
          <a:xfrm>
            <a:off x="6324600" y="1680865"/>
            <a:ext cx="1659493" cy="461665"/>
          </a:xfrm>
          <a:prstGeom prst="rect">
            <a:avLst/>
          </a:prstGeom>
          <a:noFill/>
          <a:ln>
            <a:solidFill>
              <a:schemeClr val="tx1"/>
            </a:solidFill>
          </a:ln>
        </p:spPr>
        <p:txBody>
          <a:bodyPr wrap="none" rtlCol="0">
            <a:spAutoFit/>
          </a:bodyPr>
          <a:lstStyle/>
          <a:p>
            <a:r>
              <a:rPr lang="en-US" sz="2400" dirty="0">
                <a:solidFill>
                  <a:srgbClr val="FF0000"/>
                </a:solidFill>
              </a:rPr>
              <a:t>information</a:t>
            </a:r>
          </a:p>
        </p:txBody>
      </p:sp>
      <p:sp>
        <p:nvSpPr>
          <p:cNvPr id="8" name="Freeform 7"/>
          <p:cNvSpPr/>
          <p:nvPr/>
        </p:nvSpPr>
        <p:spPr>
          <a:xfrm>
            <a:off x="1333500" y="1187193"/>
            <a:ext cx="762000" cy="463807"/>
          </a:xfrm>
          <a:custGeom>
            <a:avLst/>
            <a:gdLst>
              <a:gd name="connsiteX0" fmla="*/ 0 w 762000"/>
              <a:gd name="connsiteY0" fmla="*/ 235207 h 463807"/>
              <a:gd name="connsiteX1" fmla="*/ 635000 w 762000"/>
              <a:gd name="connsiteY1" fmla="*/ 6607 h 463807"/>
              <a:gd name="connsiteX2" fmla="*/ 762000 w 762000"/>
              <a:gd name="connsiteY2" fmla="*/ 463807 h 463807"/>
            </a:gdLst>
            <a:ahLst/>
            <a:cxnLst>
              <a:cxn ang="0">
                <a:pos x="connsiteX0" y="connsiteY0"/>
              </a:cxn>
              <a:cxn ang="0">
                <a:pos x="connsiteX1" y="connsiteY1"/>
              </a:cxn>
              <a:cxn ang="0">
                <a:pos x="connsiteX2" y="connsiteY2"/>
              </a:cxn>
            </a:cxnLst>
            <a:rect l="l" t="t" r="r" b="b"/>
            <a:pathLst>
              <a:path w="762000" h="463807">
                <a:moveTo>
                  <a:pt x="0" y="235207"/>
                </a:moveTo>
                <a:cubicBezTo>
                  <a:pt x="254000" y="101857"/>
                  <a:pt x="508000" y="-31493"/>
                  <a:pt x="635000" y="6607"/>
                </a:cubicBezTo>
                <a:cubicBezTo>
                  <a:pt x="762000" y="44707"/>
                  <a:pt x="762000" y="254257"/>
                  <a:pt x="762000" y="463807"/>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4314092" y="1612673"/>
            <a:ext cx="2016370" cy="485758"/>
          </a:xfrm>
          <a:custGeom>
            <a:avLst/>
            <a:gdLst>
              <a:gd name="connsiteX0" fmla="*/ 2016370 w 2016370"/>
              <a:gd name="connsiteY0" fmla="*/ 274742 h 485758"/>
              <a:gd name="connsiteX1" fmla="*/ 996462 w 2016370"/>
              <a:gd name="connsiteY1" fmla="*/ 5112 h 485758"/>
              <a:gd name="connsiteX2" fmla="*/ 0 w 2016370"/>
              <a:gd name="connsiteY2" fmla="*/ 485758 h 485758"/>
            </a:gdLst>
            <a:ahLst/>
            <a:cxnLst>
              <a:cxn ang="0">
                <a:pos x="connsiteX0" y="connsiteY0"/>
              </a:cxn>
              <a:cxn ang="0">
                <a:pos x="connsiteX1" y="connsiteY1"/>
              </a:cxn>
              <a:cxn ang="0">
                <a:pos x="connsiteX2" y="connsiteY2"/>
              </a:cxn>
            </a:cxnLst>
            <a:rect l="l" t="t" r="r" b="b"/>
            <a:pathLst>
              <a:path w="2016370" h="485758">
                <a:moveTo>
                  <a:pt x="2016370" y="274742"/>
                </a:moveTo>
                <a:cubicBezTo>
                  <a:pt x="1674447" y="122342"/>
                  <a:pt x="1332524" y="-30057"/>
                  <a:pt x="996462" y="5112"/>
                </a:cubicBezTo>
                <a:cubicBezTo>
                  <a:pt x="660400" y="40281"/>
                  <a:pt x="330200" y="263019"/>
                  <a:pt x="0" y="48575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Cat is not a cat</a:t>
            </a:r>
          </a:p>
        </p:txBody>
      </p:sp>
      <p:sp>
        <p:nvSpPr>
          <p:cNvPr id="5" name="Content Placeholder 4"/>
          <p:cNvSpPr>
            <a:spLocks noGrp="1"/>
          </p:cNvSpPr>
          <p:nvPr>
            <p:ph idx="1"/>
          </p:nvPr>
        </p:nvSpPr>
        <p:spPr/>
        <p:txBody>
          <a:bodyPr>
            <a:normAutofit fontScale="92500" lnSpcReduction="20000"/>
          </a:bodyPr>
          <a:lstStyle/>
          <a:p>
            <a:pPr marL="0" indent="0">
              <a:buNone/>
            </a:pPr>
            <a:r>
              <a:rPr lang="en-US" dirty="0"/>
              <a:t>We wrote:</a:t>
            </a:r>
          </a:p>
          <a:p>
            <a:pPr lvl="1">
              <a:buNone/>
            </a:pPr>
            <a:r>
              <a:rPr lang="en-US" sz="2000" b="1" dirty="0">
                <a:latin typeface="Consolas" pitchFamily="49" charset="0"/>
                <a:cs typeface="Consolas" pitchFamily="49" charset="0"/>
              </a:rPr>
              <a:t>add-cat-to-scene : Cat Scene -&gt; Scene</a:t>
            </a:r>
          </a:p>
          <a:p>
            <a:pPr lvl="1">
              <a:buNone/>
            </a:pPr>
            <a:r>
              <a:rPr lang="en-US" sz="2000" b="1" dirty="0">
                <a:latin typeface="Consolas" pitchFamily="49" charset="0"/>
                <a:cs typeface="Consolas" pitchFamily="49" charset="0"/>
              </a:rPr>
              <a:t>GIVEN: a Cat c and a Scene s </a:t>
            </a:r>
          </a:p>
          <a:p>
            <a:pPr lvl="1">
              <a:buNone/>
            </a:pPr>
            <a:r>
              <a:rPr lang="en-US" sz="2000" b="1" dirty="0">
                <a:latin typeface="Consolas" pitchFamily="49" charset="0"/>
                <a:cs typeface="Consolas" pitchFamily="49" charset="0"/>
              </a:rPr>
              <a:t>RETURNS: A Scene like s, except that the Cat c has been painted on it. </a:t>
            </a:r>
          </a:p>
          <a:p>
            <a:pPr marL="0" indent="0">
              <a:buNone/>
            </a:pPr>
            <a:r>
              <a:rPr lang="en-US" dirty="0">
                <a:cs typeface="Consolas" pitchFamily="49" charset="0"/>
              </a:rPr>
              <a:t>but of course there are no cats in our computer. What this means is:</a:t>
            </a:r>
          </a:p>
          <a:p>
            <a:r>
              <a:rPr lang="en-US" b="1" dirty="0">
                <a:latin typeface="Consolas" pitchFamily="49" charset="0"/>
                <a:cs typeface="Consolas" pitchFamily="49" charset="0"/>
              </a:rPr>
              <a:t>c</a:t>
            </a:r>
            <a:r>
              <a:rPr lang="en-US" dirty="0">
                <a:cs typeface="Consolas" pitchFamily="49" charset="0"/>
              </a:rPr>
              <a:t> is the representation of some cat</a:t>
            </a:r>
          </a:p>
          <a:p>
            <a:r>
              <a:rPr lang="en-US" b="1" dirty="0">
                <a:latin typeface="Consolas" pitchFamily="49" charset="0"/>
                <a:cs typeface="Consolas" pitchFamily="49" charset="0"/>
              </a:rPr>
              <a:t>s</a:t>
            </a:r>
            <a:r>
              <a:rPr lang="en-US" dirty="0">
                <a:cs typeface="Consolas" pitchFamily="49" charset="0"/>
              </a:rPr>
              <a:t> is the representation of some scene</a:t>
            </a:r>
          </a:p>
          <a:p>
            <a:r>
              <a:rPr lang="en-US" dirty="0">
                <a:cs typeface="Consolas" pitchFamily="49" charset="0"/>
              </a:rPr>
              <a:t>the function returns a representation of a scene like the one </a:t>
            </a:r>
            <a:r>
              <a:rPr lang="en-US" b="1" dirty="0">
                <a:latin typeface="Consolas" pitchFamily="49" charset="0"/>
                <a:cs typeface="Consolas" pitchFamily="49" charset="0"/>
              </a:rPr>
              <a:t>s</a:t>
            </a:r>
            <a:r>
              <a:rPr lang="en-US" dirty="0">
                <a:cs typeface="Consolas" pitchFamily="49" charset="0"/>
              </a:rPr>
              <a:t> represents, except the new scene contains an image of the cat.</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Tree>
    <p:extLst>
      <p:ext uri="{BB962C8B-B14F-4D97-AF65-F5344CB8AC3E}">
        <p14:creationId xmlns:p14="http://schemas.microsoft.com/office/powerpoint/2010/main" val="4013290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Examples</a:t>
            </a:r>
          </a:p>
        </p:txBody>
      </p:sp>
      <p:sp>
        <p:nvSpPr>
          <p:cNvPr id="3" name="Content Placeholder 2"/>
          <p:cNvSpPr>
            <a:spLocks noGrp="1"/>
          </p:cNvSpPr>
          <p:nvPr>
            <p:ph idx="1"/>
          </p:nvPr>
        </p:nvSpPr>
        <p:spPr/>
        <p:txBody>
          <a:bodyPr/>
          <a:lstStyle/>
          <a:p>
            <a:r>
              <a:rPr lang="en-US" dirty="0">
                <a:cs typeface="Courier New" pitchFamily="49" charset="0"/>
              </a:rPr>
              <a:t>Some sample arguments and results, to make clear what is intended.</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pPr marL="0" indent="0">
              <a:buNone/>
            </a:pPr>
            <a:r>
              <a:rPr lang="en-US" b="1" dirty="0">
                <a:latin typeface="Consolas" pitchFamily="49" charset="0"/>
                <a:cs typeface="Consolas" pitchFamily="49" charset="0"/>
              </a:rPr>
              <a:t>(f2c 32) = 0</a:t>
            </a:r>
          </a:p>
          <a:p>
            <a:pPr marL="0" indent="0">
              <a:buNone/>
            </a:pPr>
            <a:r>
              <a:rPr lang="en-US" b="1" dirty="0">
                <a:latin typeface="Consolas" pitchFamily="49" charset="0"/>
                <a:cs typeface="Consolas" pitchFamily="49" charset="0"/>
              </a:rPr>
              <a:t>(f2c 212) = 100</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400" dirty="0">
                <a:cs typeface="Consolas" pitchFamily="49" charset="0"/>
              </a:rPr>
              <a:t>We will use the </a:t>
            </a:r>
            <a:r>
              <a:rPr lang="en-US" sz="2400" b="1" dirty="0" err="1">
                <a:latin typeface="Consolas" pitchFamily="49" charset="0"/>
                <a:cs typeface="Consolas" pitchFamily="49" charset="0"/>
              </a:rPr>
              <a:t>rackunit</a:t>
            </a:r>
            <a:r>
              <a:rPr lang="en-US" sz="2400" b="1" dirty="0">
                <a:latin typeface="Consolas" pitchFamily="49" charset="0"/>
                <a:cs typeface="Consolas" pitchFamily="49" charset="0"/>
              </a:rPr>
              <a:t> </a:t>
            </a:r>
            <a:r>
              <a:rPr lang="en-US" sz="2400" dirty="0">
                <a:cs typeface="Consolas" pitchFamily="49" charset="0"/>
              </a:rPr>
              <a:t>testing framework.  Your tests will live in the file with your code, so they will be run every time you load your file. </a:t>
            </a:r>
            <a:r>
              <a:rPr lang="en-US" sz="2400" dirty="0"/>
              <a:t>That way if you inadvertently break something, you’ll find out about it quickly.  </a:t>
            </a:r>
            <a:r>
              <a:rPr lang="en-US" sz="2400" dirty="0">
                <a:cs typeface="Consolas" pitchFamily="49" charset="0"/>
              </a:rPr>
              <a:t>More on this later.</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(check-equal? (f2c 32) 0 </a:t>
            </a:r>
          </a:p>
          <a:p>
            <a:pPr>
              <a:buNone/>
            </a:pPr>
            <a:r>
              <a:rPr lang="en-US" sz="2400" b="1" dirty="0">
                <a:latin typeface="Consolas" pitchFamily="49" charset="0"/>
                <a:cs typeface="Consolas" pitchFamily="49" charset="0"/>
              </a:rPr>
              <a:t>  "32 Fahrenheit should be 0 Celsius")</a:t>
            </a:r>
          </a:p>
          <a:p>
            <a:pPr>
              <a:buNone/>
            </a:pPr>
            <a:r>
              <a:rPr lang="en-US" sz="2400" b="1" dirty="0">
                <a:latin typeface="Consolas" pitchFamily="49" charset="0"/>
                <a:cs typeface="Consolas" pitchFamily="49" charset="0"/>
              </a:rPr>
              <a:t>(check-equal? (f2c 212) 100 </a:t>
            </a:r>
          </a:p>
          <a:p>
            <a:pPr>
              <a:buNone/>
            </a:pPr>
            <a:r>
              <a:rPr lang="en-US" sz="2400" b="1" dirty="0">
                <a:latin typeface="Consolas" pitchFamily="49" charset="0"/>
                <a:cs typeface="Consolas" pitchFamily="49" charset="0"/>
              </a:rPr>
              <a:t>  "212 Fahrenheit should be 100 Celsius")</a:t>
            </a:r>
            <a:endParaRPr lang="en-US" sz="2400" b="1" dirty="0">
              <a:latin typeface="Courier New" pitchFamily="49" charset="0"/>
              <a:cs typeface="Courier New" pitchFamily="49" charset="0"/>
            </a:endParaRPr>
          </a:p>
          <a:p>
            <a:pPr>
              <a:buNone/>
            </a:pPr>
            <a:endParaRPr lang="en-US" sz="2400" dirty="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01</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2</a:t>
            </a:fld>
            <a:endParaRPr lang="en-US"/>
          </a:p>
        </p:txBody>
      </p:sp>
      <p:sp>
        <p:nvSpPr>
          <p:cNvPr id="40" name="Rounded Rectangle 39"/>
          <p:cNvSpPr/>
          <p:nvPr/>
        </p:nvSpPr>
        <p:spPr>
          <a:xfrm>
            <a:off x="914400" y="175120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Basics</a:t>
            </a:r>
          </a:p>
        </p:txBody>
      </p:sp>
    </p:spTree>
    <p:extLst>
      <p:ext uri="{BB962C8B-B14F-4D97-AF65-F5344CB8AC3E}">
        <p14:creationId xmlns:p14="http://schemas.microsoft.com/office/powerpoint/2010/main" val="387924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short description of how to get from the purpose statement to the function definition</a:t>
            </a:r>
          </a:p>
          <a:p>
            <a:r>
              <a:rPr lang="en-US" dirty="0"/>
              <a:t>We will have a menu of strategies. </a:t>
            </a:r>
          </a:p>
          <a:p>
            <a:r>
              <a:rPr lang="en-US" dirty="0"/>
              <a:t>We'll cover this in more detail in Module 2 </a:t>
            </a:r>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Step 4: Design Strategy</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a:t>Here is our starting list of strategies:</a:t>
            </a:r>
          </a:p>
        </p:txBody>
      </p:sp>
      <p:sp>
        <p:nvSpPr>
          <p:cNvPr id="5" name="TextBox 4"/>
          <p:cNvSpPr txBox="1"/>
          <p:nvPr/>
        </p:nvSpPr>
        <p:spPr>
          <a:xfrm>
            <a:off x="762000" y="5121220"/>
            <a:ext cx="3048000" cy="400110"/>
          </a:xfrm>
          <a:prstGeom prst="rect">
            <a:avLst/>
          </a:prstGeom>
          <a:noFill/>
          <a:ln>
            <a:solidFill>
              <a:schemeClr val="tx1"/>
            </a:solidFill>
          </a:ln>
        </p:spPr>
        <p:txBody>
          <a:bodyPr wrap="square" rtlCol="0">
            <a:spAutoFit/>
          </a:bodyPr>
          <a:lstStyle/>
          <a:p>
            <a:r>
              <a:rPr lang="en-US" sz="2000" dirty="0"/>
              <a:t>There will be more…</a:t>
            </a:r>
          </a:p>
        </p:txBody>
      </p:sp>
      <p:graphicFrame>
        <p:nvGraphicFramePr>
          <p:cNvPr id="9" name="Content Placeholder 3"/>
          <p:cNvGraphicFramePr>
            <a:graphicFrameLocks/>
          </p:cNvGraphicFramePr>
          <p:nvPr>
            <p:extLst>
              <p:ext uri="{D42A27DB-BD31-4B8C-83A1-F6EECF244321}">
                <p14:modId xmlns:p14="http://schemas.microsoft.com/office/powerpoint/2010/main" val="1083005836"/>
              </p:ext>
            </p:extLst>
          </p:nvPr>
        </p:nvGraphicFramePr>
        <p:xfrm>
          <a:off x="4076700" y="3852023"/>
          <a:ext cx="4953000" cy="19507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0"/>
                    </a:ext>
                  </a:extLst>
                </a:gridCol>
              </a:tblGrid>
              <a:tr h="370840">
                <a:tc>
                  <a:txBody>
                    <a:bodyPr/>
                    <a:lstStyle/>
                    <a:p>
                      <a:pPr algn="ctr"/>
                      <a:r>
                        <a:rPr lang="en-US" sz="3200" dirty="0"/>
                        <a:t>Design Strategies</a:t>
                      </a:r>
                    </a:p>
                  </a:txBody>
                  <a:tcPr/>
                </a:tc>
                <a:extLst>
                  <a:ext uri="{0D108BD9-81ED-4DB2-BD59-A6C34878D82A}">
                    <a16:rowId xmlns:a16="http://schemas.microsoft.com/office/drawing/2014/main" val="10000"/>
                  </a:ext>
                </a:extLst>
              </a:tr>
              <a:tr h="370840">
                <a:tc>
                  <a:txBody>
                    <a:bodyPr/>
                    <a:lstStyle/>
                    <a:p>
                      <a:r>
                        <a:rPr lang="en-US" sz="2400" dirty="0"/>
                        <a:t>1. Combine</a:t>
                      </a:r>
                      <a:r>
                        <a:rPr lang="en-US" sz="2400" baseline="0" dirty="0"/>
                        <a:t> simpler functions</a:t>
                      </a:r>
                      <a:endParaRPr lang="en-US" sz="2400" dirty="0"/>
                    </a:p>
                  </a:txBody>
                  <a:tcPr/>
                </a:tc>
                <a:extLst>
                  <a:ext uri="{0D108BD9-81ED-4DB2-BD59-A6C34878D82A}">
                    <a16:rowId xmlns:a16="http://schemas.microsoft.com/office/drawing/2014/main" val="10001"/>
                  </a:ext>
                </a:extLst>
              </a:tr>
              <a:tr h="370840">
                <a:tc>
                  <a:txBody>
                    <a:bodyPr/>
                    <a:lstStyle/>
                    <a:p>
                      <a:r>
                        <a:rPr lang="en-US" sz="2400" dirty="0"/>
                        <a:t>2.</a:t>
                      </a:r>
                      <a:r>
                        <a:rPr lang="en-US" sz="2400" baseline="0" dirty="0"/>
                        <a:t> Use template for &lt;data </a:t>
                      </a:r>
                      <a:r>
                        <a:rPr lang="en-US" sz="2400" baseline="0" dirty="0" err="1"/>
                        <a:t>def</a:t>
                      </a:r>
                      <a:r>
                        <a:rPr lang="en-US" sz="2400" baseline="0" dirty="0"/>
                        <a:t>&gt;</a:t>
                      </a:r>
                      <a:endParaRPr lang="en-US" sz="2400" dirty="0"/>
                    </a:p>
                  </a:txBody>
                  <a:tcPr/>
                </a:tc>
                <a:extLst>
                  <a:ext uri="{0D108BD9-81ED-4DB2-BD59-A6C34878D82A}">
                    <a16:rowId xmlns:a16="http://schemas.microsoft.com/office/drawing/2014/main" val="10002"/>
                  </a:ext>
                </a:extLst>
              </a:tr>
              <a:tr h="370840">
                <a:tc>
                  <a:txBody>
                    <a:bodyPr/>
                    <a:lstStyle/>
                    <a:p>
                      <a:r>
                        <a:rPr lang="en-US" sz="2400" dirty="0"/>
                        <a:t>3. Divide into cases on &lt;condition&gt;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7078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Strategy for f2c</a:t>
            </a:r>
          </a:p>
        </p:txBody>
      </p:sp>
      <p:sp>
        <p:nvSpPr>
          <p:cNvPr id="3" name="Content Placeholder 2"/>
          <p:cNvSpPr>
            <a:spLocks noGrp="1"/>
          </p:cNvSpPr>
          <p:nvPr>
            <p:ph idx="1"/>
          </p:nvPr>
        </p:nvSpPr>
        <p:spPr/>
        <p:txBody>
          <a:bodyPr/>
          <a:lstStyle/>
          <a:p>
            <a:r>
              <a:rPr lang="en-US" dirty="0"/>
              <a:t>For f2c, the strategy we will use is “combine simpler functions”</a:t>
            </a:r>
          </a:p>
          <a:p>
            <a:pPr lvl="1"/>
            <a:r>
              <a:rPr lang="en-US" dirty="0"/>
              <a:t>this is, we'll just assemble our function from functions we already have on hand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Function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To define our function, we apply some external knowledge. We know that Fahrenheit and Celsius are related linearly, so the solution must be of the form </a:t>
                </a:r>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p>
              <a:p>
                <a:pPr marL="0" indent="0">
                  <a:buNone/>
                </a:pPr>
                <a:r>
                  <a:rPr lang="en-US" sz="2400" dirty="0"/>
                  <a:t>So we take our two examples 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a:p>
              <a:p>
                <a:pPr marL="0" indent="0">
                  <a:buNone/>
                </a:pPr>
                <a:r>
                  <a:rPr lang="en-US" sz="2400" dirty="0"/>
                  <a:t>We solve for </a:t>
                </a:r>
                <a:r>
                  <a:rPr lang="en-US" sz="2400" dirty="0">
                    <a:latin typeface="cmmi12"/>
                  </a:rPr>
                  <a:t>a</a:t>
                </a:r>
                <a:r>
                  <a:rPr lang="en-US" sz="2400" dirty="0"/>
                  <a:t> and </a:t>
                </a:r>
                <a:r>
                  <a:rPr lang="en-US" sz="2400" dirty="0">
                    <a:latin typeface="cmmi12"/>
                  </a:rPr>
                  <a:t>b</a:t>
                </a:r>
                <a:r>
                  <a:rPr lang="en-US" sz="2400" dirty="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a:p>
              <a:p>
                <a:endParaRPr lang="en-US" sz="2400" dirty="0">
                  <a:cs typeface="Courier New" pitchFamily="49"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lstStyle/>
          <a:p>
            <a:r>
              <a:rPr lang="en-US" dirty="0"/>
              <a:t>Now we can write the code.</a:t>
            </a:r>
          </a:p>
          <a:p>
            <a:pPr lvl="1"/>
            <a:r>
              <a:rPr lang="en-US" dirty="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a:latin typeface="Consolas" pitchFamily="49" charset="0"/>
                <a:cs typeface="Consolas" pitchFamily="49" charset="0"/>
              </a:rPr>
              <a:t>(define (f2c x)</a:t>
            </a:r>
          </a:p>
          <a:p>
            <a:r>
              <a:rPr lang="it-IT" sz="2800" b="1" dirty="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Program Review</a:t>
            </a:r>
          </a:p>
        </p:txBody>
      </p:sp>
      <p:sp>
        <p:nvSpPr>
          <p:cNvPr id="3" name="Content Placeholder 2"/>
          <p:cNvSpPr>
            <a:spLocks noGrp="1"/>
          </p:cNvSpPr>
          <p:nvPr>
            <p:ph idx="1"/>
          </p:nvPr>
        </p:nvSpPr>
        <p:spPr/>
        <p:txBody>
          <a:bodyPr/>
          <a:lstStyle/>
          <a:p>
            <a:r>
              <a:rPr lang="en-US" dirty="0"/>
              <a:t>Did the tests pass? </a:t>
            </a:r>
          </a:p>
          <a:p>
            <a:r>
              <a:rPr lang="en-US" dirty="0"/>
              <a:t>Are the contracts accurate?</a:t>
            </a:r>
          </a:p>
          <a:p>
            <a:r>
              <a:rPr lang="en-US" dirty="0"/>
              <a:t>Are the purpose statements accurate?</a:t>
            </a:r>
          </a:p>
          <a:p>
            <a:r>
              <a:rPr lang="en-US" dirty="0"/>
              <a:t>Can the code be improved?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24</a:t>
            </a:fld>
            <a:endParaRPr lang="en-US"/>
          </a:p>
        </p:txBody>
      </p:sp>
    </p:spTree>
    <p:extLst>
      <p:ext uri="{BB962C8B-B14F-4D97-AF65-F5344CB8AC3E}">
        <p14:creationId xmlns:p14="http://schemas.microsoft.com/office/powerpoint/2010/main" val="354213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we have learned the steps of the Function Design Recipe.</a:t>
            </a:r>
          </a:p>
          <a:p>
            <a:pPr lvl="1"/>
            <a:r>
              <a:rPr lang="en-US" dirty="0"/>
              <a:t>6 steps</a:t>
            </a:r>
          </a:p>
          <a:p>
            <a:pPr lvl="1"/>
            <a:r>
              <a:rPr lang="en-US" dirty="0"/>
              <a:t>Gives a plan for attacking any programming problem</a:t>
            </a:r>
          </a:p>
          <a:p>
            <a:pPr lvl="1"/>
            <a:r>
              <a:rPr lang="en-US" dirty="0"/>
              <a:t>The single most important thing in this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Review 01-1-f2c.rkt in the Examples folder.</a:t>
            </a:r>
          </a:p>
          <a:p>
            <a:pPr lvl="1"/>
            <a:r>
              <a:rPr lang="en-US" dirty="0"/>
              <a:t>Download and run it.  Make some changes.  What happens when you change the file?</a:t>
            </a:r>
          </a:p>
          <a:p>
            <a:r>
              <a:rPr lang="en-US" dirty="0"/>
              <a:t>If you have questions about this lesson, post them on Piazza.</a:t>
            </a:r>
          </a:p>
          <a:p>
            <a:r>
              <a:rPr lang="en-US" dirty="0"/>
              <a:t>Go on to the next lesson.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26</a:t>
            </a:fld>
            <a:endParaRPr lang="en-US"/>
          </a:p>
        </p:txBody>
      </p:sp>
    </p:spTree>
    <p:extLst>
      <p:ext uri="{BB962C8B-B14F-4D97-AF65-F5344CB8AC3E}">
        <p14:creationId xmlns:p14="http://schemas.microsoft.com/office/powerpoint/2010/main" val="12899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a:t>
            </a:r>
          </a:p>
          <a:p>
            <a:pPr lvl="1"/>
            <a:r>
              <a:rPr lang="en-US" dirty="0"/>
              <a:t>list the 6 steps of the Function Design Recipe</a:t>
            </a:r>
          </a:p>
          <a:p>
            <a:pPr lvl="1"/>
            <a:r>
              <a:rPr lang="en-US" dirty="0"/>
              <a:t>briefly explain what each step is.</a:t>
            </a:r>
          </a:p>
          <a:p>
            <a:pPr lvl="1"/>
            <a:r>
              <a:rPr lang="en-US" dirty="0"/>
              <a:t>explain the difference between information and data, and explain the role of representation and interpretation.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
        <p:nvSpPr>
          <p:cNvPr id="5" name="Rectangle 4"/>
          <p:cNvSpPr/>
          <p:nvPr/>
        </p:nvSpPr>
        <p:spPr>
          <a:xfrm>
            <a:off x="5029200" y="4953000"/>
            <a:ext cx="3429000" cy="1403350"/>
          </a:xfrm>
          <a:prstGeom prst="rect">
            <a:avLst/>
          </a:prstGeom>
          <a:solidFill>
            <a:srgbClr val="FFFF00"/>
          </a:solid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Replace "Learning Objectives" by "Key Points for Lesson M.N", as we do in Module 10 et </a:t>
            </a:r>
            <a:r>
              <a:rPr lang="en-US" dirty="0" err="1"/>
              <a:t>seq</a:t>
            </a:r>
            <a:r>
              <a:rPr lang="en-US"/>
              <a:t>??</a:t>
            </a:r>
          </a:p>
        </p:txBody>
      </p:sp>
    </p:spTree>
    <p:extLst>
      <p:ext uri="{BB962C8B-B14F-4D97-AF65-F5344CB8AC3E}">
        <p14:creationId xmlns:p14="http://schemas.microsoft.com/office/powerpoint/2010/main" val="3910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p>
          <a:p>
            <a:r>
              <a:rPr lang="en-US" dirty="0"/>
              <a:t>It will give you a framework for attacking any programming problem, in any language.  Indeed, students have reported that they have found it useful in other courses, and even in their everyday life.</a:t>
            </a:r>
          </a:p>
          <a:p>
            <a:r>
              <a:rPr lang="en-US" dirty="0"/>
              <a:t>With the recipe, you need never stare at an empty sheet of paper again. </a:t>
            </a:r>
          </a:p>
          <a:p>
            <a:r>
              <a:rPr lang="en-US" dirty="0"/>
              <a:t>Here it is: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a:t>Brief Explanation of the Recipe</a:t>
            </a:r>
          </a:p>
        </p:txBody>
      </p:sp>
      <p:sp>
        <p:nvSpPr>
          <p:cNvPr id="3" name="Content Placeholder 2"/>
          <p:cNvSpPr>
            <a:spLocks noGrp="1"/>
          </p:cNvSpPr>
          <p:nvPr>
            <p:ph idx="1"/>
          </p:nvPr>
        </p:nvSpPr>
        <p:spPr/>
        <p:txBody>
          <a:bodyPr>
            <a:normAutofit fontScale="70000" lnSpcReduction="20000"/>
          </a:bodyPr>
          <a:lstStyle/>
          <a:p>
            <a:r>
              <a:rPr lang="en-US" b="1" dirty="0"/>
              <a:t>Data Design</a:t>
            </a:r>
            <a:r>
              <a:rPr lang="en-US" dirty="0"/>
              <a:t>: what kind of data does your system deal with, and what does each possible value of the data mean?</a:t>
            </a:r>
          </a:p>
          <a:p>
            <a:r>
              <a:rPr lang="en-US" b="1" dirty="0"/>
              <a:t>Contract</a:t>
            </a:r>
            <a:r>
              <a:rPr lang="en-US" dirty="0"/>
              <a:t>: what kinds of values does your function take as its arguments, and </a:t>
            </a:r>
            <a:r>
              <a:rPr lang="en-US" dirty="0">
                <a:solidFill>
                  <a:srgbClr val="FF0000"/>
                </a:solidFill>
              </a:rPr>
              <a:t>what kind </a:t>
            </a:r>
            <a:r>
              <a:rPr lang="en-US" dirty="0"/>
              <a:t>of values does it return?</a:t>
            </a:r>
          </a:p>
          <a:p>
            <a:r>
              <a:rPr lang="en-US" b="1" dirty="0"/>
              <a:t>Purpose Statement</a:t>
            </a:r>
            <a:r>
              <a:rPr lang="en-US" dirty="0"/>
              <a:t>: given a particular input, </a:t>
            </a:r>
            <a:r>
              <a:rPr lang="en-US" dirty="0">
                <a:solidFill>
                  <a:srgbClr val="FF0000"/>
                </a:solidFill>
              </a:rPr>
              <a:t>which</a:t>
            </a:r>
            <a:r>
              <a:rPr lang="en-US" dirty="0"/>
              <a:t> value should the function return?</a:t>
            </a:r>
          </a:p>
          <a:p>
            <a:r>
              <a:rPr lang="en-US" b="1" dirty="0"/>
              <a:t>Examples/Tests</a:t>
            </a:r>
            <a:r>
              <a:rPr lang="en-US" dirty="0"/>
              <a:t>: what is a typical call of your function? How can somebody tell whether your function is returning a correct value?</a:t>
            </a:r>
          </a:p>
          <a:p>
            <a:r>
              <a:rPr lang="en-US" b="1" dirty="0"/>
              <a:t>Strategy</a:t>
            </a:r>
            <a:r>
              <a:rPr lang="en-US" dirty="0"/>
              <a:t>: </a:t>
            </a:r>
            <a:r>
              <a:rPr lang="en-US" dirty="0">
                <a:solidFill>
                  <a:srgbClr val="FF0000"/>
                </a:solidFill>
              </a:rPr>
              <a:t>how</a:t>
            </a:r>
            <a:r>
              <a:rPr lang="en-US" dirty="0"/>
              <a:t> does your function compute the desired value?  Describe the way it works in a tweet.</a:t>
            </a:r>
          </a:p>
          <a:p>
            <a:r>
              <a:rPr lang="en-US" b="1" dirty="0"/>
              <a:t>Function Definition</a:t>
            </a:r>
            <a:r>
              <a:rPr lang="en-US" dirty="0"/>
              <a:t>: the code of the function.</a:t>
            </a:r>
          </a:p>
          <a:p>
            <a:r>
              <a:rPr lang="en-US" dirty="0"/>
              <a:t>Program Review: now that you have a working function, how can it or its explanation be improved to make it clearer to a reader?</a:t>
            </a:r>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Tree>
    <p:extLst>
      <p:ext uri="{BB962C8B-B14F-4D97-AF65-F5344CB8AC3E}">
        <p14:creationId xmlns:p14="http://schemas.microsoft.com/office/powerpoint/2010/main" val="99098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Designed According to the Recipe</a:t>
            </a:r>
          </a:p>
        </p:txBody>
      </p:sp>
      <p:sp>
        <p:nvSpPr>
          <p:cNvPr id="5" name="Content Placeholder 4"/>
          <p:cNvSpPr>
            <a:spLocks noGrp="1"/>
          </p:cNvSpPr>
          <p:nvPr>
            <p:ph idx="1"/>
          </p:nvPr>
        </p:nvSpPr>
        <p:spPr>
          <a:xfrm>
            <a:off x="457200" y="1371600"/>
            <a:ext cx="8229600" cy="4800600"/>
          </a:xfrm>
        </p:spPr>
        <p:txBody>
          <a:bodyPr>
            <a:noAutofit/>
          </a:bodyPr>
          <a:lstStyle/>
          <a:p>
            <a:r>
              <a:rPr lang="en-US" sz="1600" dirty="0"/>
              <a:t>;; </a:t>
            </a:r>
            <a:r>
              <a:rPr lang="en-US" sz="1600" dirty="0">
                <a:solidFill>
                  <a:srgbClr val="FF0000"/>
                </a:solidFill>
              </a:rPr>
              <a:t>DATA DEFINITIONS:</a:t>
            </a:r>
            <a:r>
              <a:rPr lang="en-US" sz="1600" dirty="0"/>
              <a:t> none</a:t>
            </a:r>
          </a:p>
          <a:p>
            <a:endParaRPr lang="en-US" sz="1600" dirty="0"/>
          </a:p>
          <a:p>
            <a:r>
              <a:rPr lang="en-US" sz="1600" dirty="0"/>
              <a:t>;; f2c: Real -&gt; Real          </a:t>
            </a:r>
          </a:p>
          <a:p>
            <a:r>
              <a:rPr lang="en-US" sz="1600" dirty="0">
                <a:solidFill>
                  <a:srgbClr val="FF0000"/>
                </a:solidFill>
              </a:rPr>
              <a:t>;; GIVEN: </a:t>
            </a:r>
            <a:r>
              <a:rPr lang="en-US" sz="1600" dirty="0"/>
              <a:t>a temperature in Fahrenheit, </a:t>
            </a:r>
          </a:p>
          <a:p>
            <a:r>
              <a:rPr lang="en-US" sz="1600" dirty="0">
                <a:solidFill>
                  <a:srgbClr val="FF0000"/>
                </a:solidFill>
              </a:rPr>
              <a:t>;; RETURNS: </a:t>
            </a:r>
            <a:r>
              <a:rPr lang="en-US" sz="1600" dirty="0"/>
              <a:t>the equivalent in Celsius.</a:t>
            </a:r>
          </a:p>
          <a:p>
            <a:r>
              <a:rPr lang="en-US" sz="1600" dirty="0">
                <a:solidFill>
                  <a:srgbClr val="FF0000"/>
                </a:solidFill>
              </a:rPr>
              <a:t>;; EXAMPLES:</a:t>
            </a:r>
          </a:p>
          <a:p>
            <a:r>
              <a:rPr lang="en-US" sz="1600" dirty="0"/>
              <a:t>;; (f2c 32) = 0</a:t>
            </a:r>
          </a:p>
          <a:p>
            <a:r>
              <a:rPr lang="en-US" sz="1600" dirty="0"/>
              <a:t>;; (f2c 212) = 100</a:t>
            </a:r>
          </a:p>
          <a:p>
            <a:r>
              <a:rPr lang="en-US" sz="1600" dirty="0">
                <a:solidFill>
                  <a:srgbClr val="FF0000"/>
                </a:solidFill>
              </a:rPr>
              <a:t>;; DESIGN STRATEGY: </a:t>
            </a:r>
            <a:r>
              <a:rPr lang="en-US" sz="1600" dirty="0"/>
              <a:t>Combine simpler functions</a:t>
            </a:r>
          </a:p>
          <a:p>
            <a:endParaRPr lang="en-US" sz="1600" dirty="0"/>
          </a:p>
          <a:p>
            <a:r>
              <a:rPr lang="en-US" sz="1600" dirty="0"/>
              <a:t>(define (f2c x)</a:t>
            </a:r>
          </a:p>
          <a:p>
            <a:r>
              <a:rPr lang="en-US" sz="1600" dirty="0"/>
              <a:t>  (+ (* 5/9 x) -160/9))</a:t>
            </a:r>
          </a:p>
          <a:p>
            <a:endParaRPr lang="en-US" sz="1600" dirty="0"/>
          </a:p>
          <a:p>
            <a:r>
              <a:rPr lang="en-US" sz="1600" dirty="0">
                <a:solidFill>
                  <a:srgbClr val="FF0000"/>
                </a:solidFill>
              </a:rPr>
              <a:t>;; TESTS</a:t>
            </a:r>
          </a:p>
          <a:p>
            <a:r>
              <a:rPr lang="en-US" sz="1600" dirty="0"/>
              <a:t>(begin-for-test</a:t>
            </a:r>
          </a:p>
          <a:p>
            <a:r>
              <a:rPr lang="en-US" sz="1600" dirty="0"/>
              <a:t> (check-equal? (f2c 32) 0 "32 Fahrenheit should be 0 Celsius")</a:t>
            </a:r>
          </a:p>
          <a:p>
            <a:r>
              <a:rPr lang="en-US" sz="1600" dirty="0"/>
              <a:t> (check-equal? (f2c 212) 100 "212 Fahrenheit should be 100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4648200" y="1752600"/>
            <a:ext cx="2325508" cy="369332"/>
          </a:xfrm>
          <a:prstGeom prst="rect">
            <a:avLst/>
          </a:prstGeom>
          <a:noFill/>
          <a:ln>
            <a:solidFill>
              <a:schemeClr val="tx1"/>
            </a:solidFill>
          </a:ln>
        </p:spPr>
        <p:txBody>
          <a:bodyPr wrap="none" rtlCol="0">
            <a:spAutoFit/>
          </a:bodyPr>
          <a:lstStyle/>
          <a:p>
            <a:r>
              <a:rPr lang="en-US" dirty="0"/>
              <a:t>Contract (or Signature)</a:t>
            </a:r>
          </a:p>
        </p:txBody>
      </p:sp>
      <p:sp>
        <p:nvSpPr>
          <p:cNvPr id="8" name="Freeform 7"/>
          <p:cNvSpPr/>
          <p:nvPr/>
        </p:nvSpPr>
        <p:spPr>
          <a:xfrm>
            <a:off x="3276600" y="1804142"/>
            <a:ext cx="1373459" cy="317789"/>
          </a:xfrm>
          <a:custGeom>
            <a:avLst/>
            <a:gdLst>
              <a:gd name="connsiteX0" fmla="*/ 1126274 w 1126274"/>
              <a:gd name="connsiteY0" fmla="*/ 136169 h 236530"/>
              <a:gd name="connsiteX1" fmla="*/ 524108 w 1126274"/>
              <a:gd name="connsiteY1" fmla="*/ 2355 h 236530"/>
              <a:gd name="connsiteX2" fmla="*/ 0 w 1126274"/>
              <a:gd name="connsiteY2" fmla="*/ 236530 h 236530"/>
            </a:gdLst>
            <a:ahLst/>
            <a:cxnLst>
              <a:cxn ang="0">
                <a:pos x="connsiteX0" y="connsiteY0"/>
              </a:cxn>
              <a:cxn ang="0">
                <a:pos x="connsiteX1" y="connsiteY1"/>
              </a:cxn>
              <a:cxn ang="0">
                <a:pos x="connsiteX2" y="connsiteY2"/>
              </a:cxn>
            </a:cxnLst>
            <a:rect l="l" t="t" r="r" b="b"/>
            <a:pathLst>
              <a:path w="1126274" h="236530">
                <a:moveTo>
                  <a:pt x="1126274" y="136169"/>
                </a:moveTo>
                <a:cubicBezTo>
                  <a:pt x="919047" y="60898"/>
                  <a:pt x="711820" y="-14372"/>
                  <a:pt x="524108" y="2355"/>
                </a:cubicBezTo>
                <a:cubicBezTo>
                  <a:pt x="336396" y="19082"/>
                  <a:pt x="168198" y="127806"/>
                  <a:pt x="0" y="23653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876800" y="2286000"/>
            <a:ext cx="228600" cy="457200"/>
          </a:xfrm>
          <a:prstGeom prst="rightBrace">
            <a:avLst>
              <a:gd name="adj1" fmla="val 29166"/>
              <a:gd name="adj2" fmla="val 47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410200" y="2329934"/>
            <a:ext cx="1981696" cy="369332"/>
          </a:xfrm>
          <a:prstGeom prst="rect">
            <a:avLst/>
          </a:prstGeom>
          <a:noFill/>
          <a:ln>
            <a:solidFill>
              <a:schemeClr val="tx1"/>
            </a:solidFill>
          </a:ln>
        </p:spPr>
        <p:txBody>
          <a:bodyPr wrap="none" rtlCol="0">
            <a:spAutoFit/>
          </a:bodyPr>
          <a:lstStyle/>
          <a:p>
            <a:r>
              <a:rPr lang="en-US" dirty="0"/>
              <a:t>Purpose Statement</a:t>
            </a:r>
          </a:p>
        </p:txBody>
      </p:sp>
      <p:sp>
        <p:nvSpPr>
          <p:cNvPr id="11" name="Freeform 10"/>
          <p:cNvSpPr/>
          <p:nvPr/>
        </p:nvSpPr>
        <p:spPr>
          <a:xfrm>
            <a:off x="5069492" y="2504617"/>
            <a:ext cx="331183" cy="5221"/>
          </a:xfrm>
          <a:custGeom>
            <a:avLst/>
            <a:gdLst>
              <a:gd name="connsiteX0" fmla="*/ 331183 w 331183"/>
              <a:gd name="connsiteY0" fmla="*/ 5221 h 5221"/>
              <a:gd name="connsiteX1" fmla="*/ 26383 w 331183"/>
              <a:gd name="connsiteY1" fmla="*/ 458 h 5221"/>
              <a:gd name="connsiteX2" fmla="*/ 35908 w 331183"/>
              <a:gd name="connsiteY2" fmla="*/ 458 h 5221"/>
            </a:gdLst>
            <a:ahLst/>
            <a:cxnLst>
              <a:cxn ang="0">
                <a:pos x="connsiteX0" y="connsiteY0"/>
              </a:cxn>
              <a:cxn ang="0">
                <a:pos x="connsiteX1" y="connsiteY1"/>
              </a:cxn>
              <a:cxn ang="0">
                <a:pos x="connsiteX2" y="connsiteY2"/>
              </a:cxn>
            </a:cxnLst>
            <a:rect l="l" t="t" r="r" b="b"/>
            <a:pathLst>
              <a:path w="331183" h="5221">
                <a:moveTo>
                  <a:pt x="331183" y="5221"/>
                </a:moveTo>
                <a:lnTo>
                  <a:pt x="26383" y="458"/>
                </a:lnTo>
                <a:cubicBezTo>
                  <a:pt x="-22829" y="-336"/>
                  <a:pt x="6539" y="61"/>
                  <a:pt x="35908" y="45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2676694" y="3188869"/>
            <a:ext cx="228600" cy="457200"/>
          </a:xfrm>
          <a:prstGeom prst="rightBrace">
            <a:avLst>
              <a:gd name="adj1" fmla="val 29166"/>
              <a:gd name="adj2" fmla="val 47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743995" y="3048137"/>
            <a:ext cx="1066959" cy="369332"/>
          </a:xfrm>
          <a:prstGeom prst="rect">
            <a:avLst/>
          </a:prstGeom>
          <a:noFill/>
          <a:ln>
            <a:solidFill>
              <a:schemeClr val="tx1"/>
            </a:solidFill>
          </a:ln>
        </p:spPr>
        <p:txBody>
          <a:bodyPr wrap="none" rtlCol="0">
            <a:spAutoFit/>
          </a:bodyPr>
          <a:lstStyle/>
          <a:p>
            <a:r>
              <a:rPr lang="en-US" dirty="0"/>
              <a:t>Examples</a:t>
            </a:r>
          </a:p>
        </p:txBody>
      </p:sp>
      <p:sp>
        <p:nvSpPr>
          <p:cNvPr id="15" name="TextBox 14"/>
          <p:cNvSpPr txBox="1"/>
          <p:nvPr/>
        </p:nvSpPr>
        <p:spPr>
          <a:xfrm>
            <a:off x="3924141" y="4343400"/>
            <a:ext cx="2400459" cy="369332"/>
          </a:xfrm>
          <a:prstGeom prst="rect">
            <a:avLst/>
          </a:prstGeom>
          <a:noFill/>
          <a:ln>
            <a:solidFill>
              <a:schemeClr val="tx1"/>
            </a:solidFill>
          </a:ln>
        </p:spPr>
        <p:txBody>
          <a:bodyPr wrap="square" rtlCol="0">
            <a:spAutoFit/>
          </a:bodyPr>
          <a:lstStyle/>
          <a:p>
            <a:r>
              <a:rPr lang="en-US" dirty="0"/>
              <a:t>Function Definition</a:t>
            </a:r>
          </a:p>
        </p:txBody>
      </p:sp>
      <p:sp>
        <p:nvSpPr>
          <p:cNvPr id="16" name="Freeform 15"/>
          <p:cNvSpPr/>
          <p:nvPr/>
        </p:nvSpPr>
        <p:spPr>
          <a:xfrm>
            <a:off x="2819400" y="4331301"/>
            <a:ext cx="1104900" cy="202599"/>
          </a:xfrm>
          <a:custGeom>
            <a:avLst/>
            <a:gdLst>
              <a:gd name="connsiteX0" fmla="*/ 1104900 w 1104900"/>
              <a:gd name="connsiteY0" fmla="*/ 202599 h 202599"/>
              <a:gd name="connsiteX1" fmla="*/ 495300 w 1104900"/>
              <a:gd name="connsiteY1" fmla="*/ 2574 h 202599"/>
              <a:gd name="connsiteX2" fmla="*/ 0 w 1104900"/>
              <a:gd name="connsiteY2" fmla="*/ 107349 h 202599"/>
            </a:gdLst>
            <a:ahLst/>
            <a:cxnLst>
              <a:cxn ang="0">
                <a:pos x="connsiteX0" y="connsiteY0"/>
              </a:cxn>
              <a:cxn ang="0">
                <a:pos x="connsiteX1" y="connsiteY1"/>
              </a:cxn>
              <a:cxn ang="0">
                <a:pos x="connsiteX2" y="connsiteY2"/>
              </a:cxn>
            </a:cxnLst>
            <a:rect l="l" t="t" r="r" b="b"/>
            <a:pathLst>
              <a:path w="1104900" h="202599">
                <a:moveTo>
                  <a:pt x="1104900" y="202599"/>
                </a:moveTo>
                <a:cubicBezTo>
                  <a:pt x="892175" y="110524"/>
                  <a:pt x="679450" y="18449"/>
                  <a:pt x="495300" y="2574"/>
                </a:cubicBezTo>
                <a:cubicBezTo>
                  <a:pt x="311150" y="-13301"/>
                  <a:pt x="155575" y="47024"/>
                  <a:pt x="0" y="107349"/>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534025" y="896034"/>
            <a:ext cx="3590925" cy="646331"/>
          </a:xfrm>
          <a:prstGeom prst="rect">
            <a:avLst/>
          </a:prstGeom>
          <a:noFill/>
          <a:ln>
            <a:solidFill>
              <a:schemeClr val="tx1"/>
            </a:solidFill>
          </a:ln>
        </p:spPr>
        <p:txBody>
          <a:bodyPr wrap="square" rtlCol="0">
            <a:spAutoFit/>
          </a:bodyPr>
          <a:lstStyle/>
          <a:p>
            <a:r>
              <a:rPr lang="en-US" dirty="0"/>
              <a:t>Information Analysis and Data Design (none in this example)</a:t>
            </a:r>
          </a:p>
        </p:txBody>
      </p:sp>
      <p:sp>
        <p:nvSpPr>
          <p:cNvPr id="3" name="Freeform 2"/>
          <p:cNvSpPr/>
          <p:nvPr/>
        </p:nvSpPr>
        <p:spPr>
          <a:xfrm>
            <a:off x="3419475" y="1076794"/>
            <a:ext cx="2124075" cy="534852"/>
          </a:xfrm>
          <a:custGeom>
            <a:avLst/>
            <a:gdLst>
              <a:gd name="connsiteX0" fmla="*/ 2124075 w 2124075"/>
              <a:gd name="connsiteY0" fmla="*/ 142406 h 534852"/>
              <a:gd name="connsiteX1" fmla="*/ 1952625 w 2124075"/>
              <a:gd name="connsiteY1" fmla="*/ 18581 h 534852"/>
              <a:gd name="connsiteX2" fmla="*/ 1876425 w 2124075"/>
              <a:gd name="connsiteY2" fmla="*/ 494831 h 534852"/>
              <a:gd name="connsiteX3" fmla="*/ 0 w 2124075"/>
              <a:gd name="connsiteY3" fmla="*/ 475781 h 534852"/>
            </a:gdLst>
            <a:ahLst/>
            <a:cxnLst>
              <a:cxn ang="0">
                <a:pos x="connsiteX0" y="connsiteY0"/>
              </a:cxn>
              <a:cxn ang="0">
                <a:pos x="connsiteX1" y="connsiteY1"/>
              </a:cxn>
              <a:cxn ang="0">
                <a:pos x="connsiteX2" y="connsiteY2"/>
              </a:cxn>
              <a:cxn ang="0">
                <a:pos x="connsiteX3" y="connsiteY3"/>
              </a:cxn>
            </a:cxnLst>
            <a:rect l="l" t="t" r="r" b="b"/>
            <a:pathLst>
              <a:path w="2124075" h="534852">
                <a:moveTo>
                  <a:pt x="2124075" y="142406"/>
                </a:moveTo>
                <a:cubicBezTo>
                  <a:pt x="2058987" y="51125"/>
                  <a:pt x="1993900" y="-40156"/>
                  <a:pt x="1952625" y="18581"/>
                </a:cubicBezTo>
                <a:cubicBezTo>
                  <a:pt x="1911350" y="77318"/>
                  <a:pt x="2201863" y="418631"/>
                  <a:pt x="1876425" y="494831"/>
                </a:cubicBezTo>
                <a:cubicBezTo>
                  <a:pt x="1550987" y="571031"/>
                  <a:pt x="775493" y="523406"/>
                  <a:pt x="0" y="475781"/>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6154284" y="3693519"/>
            <a:ext cx="1638847" cy="369332"/>
          </a:xfrm>
          <a:prstGeom prst="rect">
            <a:avLst/>
          </a:prstGeom>
          <a:noFill/>
          <a:ln>
            <a:solidFill>
              <a:schemeClr val="tx1"/>
            </a:solidFill>
          </a:ln>
        </p:spPr>
        <p:txBody>
          <a:bodyPr wrap="none" rtlCol="0">
            <a:spAutoFit/>
          </a:bodyPr>
          <a:lstStyle/>
          <a:p>
            <a:r>
              <a:rPr lang="en-US" dirty="0"/>
              <a:t>Design Strategy</a:t>
            </a:r>
          </a:p>
        </p:txBody>
      </p:sp>
      <p:sp>
        <p:nvSpPr>
          <p:cNvPr id="19" name="Freeform 18"/>
          <p:cNvSpPr/>
          <p:nvPr/>
        </p:nvSpPr>
        <p:spPr>
          <a:xfrm>
            <a:off x="2943225" y="3095998"/>
            <a:ext cx="1800225" cy="525896"/>
          </a:xfrm>
          <a:custGeom>
            <a:avLst/>
            <a:gdLst>
              <a:gd name="connsiteX0" fmla="*/ 1800225 w 1800225"/>
              <a:gd name="connsiteY0" fmla="*/ 152027 h 525896"/>
              <a:gd name="connsiteX1" fmla="*/ 1057275 w 1800225"/>
              <a:gd name="connsiteY1" fmla="*/ 18677 h 525896"/>
              <a:gd name="connsiteX2" fmla="*/ 533400 w 1800225"/>
              <a:gd name="connsiteY2" fmla="*/ 513977 h 525896"/>
              <a:gd name="connsiteX3" fmla="*/ 0 w 1800225"/>
              <a:gd name="connsiteY3" fmla="*/ 323477 h 525896"/>
            </a:gdLst>
            <a:ahLst/>
            <a:cxnLst>
              <a:cxn ang="0">
                <a:pos x="connsiteX0" y="connsiteY0"/>
              </a:cxn>
              <a:cxn ang="0">
                <a:pos x="connsiteX1" y="connsiteY1"/>
              </a:cxn>
              <a:cxn ang="0">
                <a:pos x="connsiteX2" y="connsiteY2"/>
              </a:cxn>
              <a:cxn ang="0">
                <a:pos x="connsiteX3" y="connsiteY3"/>
              </a:cxn>
            </a:cxnLst>
            <a:rect l="l" t="t" r="r" b="b"/>
            <a:pathLst>
              <a:path w="1800225" h="525896">
                <a:moveTo>
                  <a:pt x="1800225" y="152027"/>
                </a:moveTo>
                <a:cubicBezTo>
                  <a:pt x="1534318" y="55189"/>
                  <a:pt x="1268412" y="-41648"/>
                  <a:pt x="1057275" y="18677"/>
                </a:cubicBezTo>
                <a:cubicBezTo>
                  <a:pt x="846138" y="79002"/>
                  <a:pt x="709612" y="463177"/>
                  <a:pt x="533400" y="513977"/>
                </a:cubicBezTo>
                <a:cubicBezTo>
                  <a:pt x="357188" y="564777"/>
                  <a:pt x="178594" y="444127"/>
                  <a:pt x="0" y="323477"/>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401809" y="3732056"/>
            <a:ext cx="752475" cy="434603"/>
          </a:xfrm>
          <a:custGeom>
            <a:avLst/>
            <a:gdLst>
              <a:gd name="connsiteX0" fmla="*/ 752475 w 752475"/>
              <a:gd name="connsiteY0" fmla="*/ 154263 h 434603"/>
              <a:gd name="connsiteX1" fmla="*/ 419100 w 752475"/>
              <a:gd name="connsiteY1" fmla="*/ 11388 h 434603"/>
              <a:gd name="connsiteX2" fmla="*/ 247650 w 752475"/>
              <a:gd name="connsiteY2" fmla="*/ 420963 h 434603"/>
              <a:gd name="connsiteX3" fmla="*/ 0 w 752475"/>
              <a:gd name="connsiteY3" fmla="*/ 297138 h 434603"/>
            </a:gdLst>
            <a:ahLst/>
            <a:cxnLst>
              <a:cxn ang="0">
                <a:pos x="connsiteX0" y="connsiteY0"/>
              </a:cxn>
              <a:cxn ang="0">
                <a:pos x="connsiteX1" y="connsiteY1"/>
              </a:cxn>
              <a:cxn ang="0">
                <a:pos x="connsiteX2" y="connsiteY2"/>
              </a:cxn>
              <a:cxn ang="0">
                <a:pos x="connsiteX3" y="connsiteY3"/>
              </a:cxn>
            </a:cxnLst>
            <a:rect l="l" t="t" r="r" b="b"/>
            <a:pathLst>
              <a:path w="752475" h="434603">
                <a:moveTo>
                  <a:pt x="752475" y="154263"/>
                </a:moveTo>
                <a:cubicBezTo>
                  <a:pt x="627856" y="60600"/>
                  <a:pt x="503237" y="-33062"/>
                  <a:pt x="419100" y="11388"/>
                </a:cubicBezTo>
                <a:cubicBezTo>
                  <a:pt x="334962" y="55838"/>
                  <a:pt x="317500" y="373338"/>
                  <a:pt x="247650" y="420963"/>
                </a:cubicBezTo>
                <a:cubicBezTo>
                  <a:pt x="177800" y="468588"/>
                  <a:pt x="88900" y="382863"/>
                  <a:pt x="0" y="29713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982860" y="4876800"/>
            <a:ext cx="645690" cy="369332"/>
          </a:xfrm>
          <a:prstGeom prst="rect">
            <a:avLst/>
          </a:prstGeom>
          <a:noFill/>
          <a:ln>
            <a:solidFill>
              <a:schemeClr val="tx1"/>
            </a:solidFill>
          </a:ln>
        </p:spPr>
        <p:txBody>
          <a:bodyPr wrap="none" rtlCol="0">
            <a:spAutoFit/>
          </a:bodyPr>
          <a:lstStyle/>
          <a:p>
            <a:r>
              <a:rPr lang="en-US" dirty="0"/>
              <a:t>Tests</a:t>
            </a:r>
          </a:p>
        </p:txBody>
      </p:sp>
      <p:sp>
        <p:nvSpPr>
          <p:cNvPr id="22" name="Freeform 21"/>
          <p:cNvSpPr/>
          <p:nvPr/>
        </p:nvSpPr>
        <p:spPr>
          <a:xfrm>
            <a:off x="3790950" y="4958500"/>
            <a:ext cx="2181225" cy="499325"/>
          </a:xfrm>
          <a:custGeom>
            <a:avLst/>
            <a:gdLst>
              <a:gd name="connsiteX0" fmla="*/ 2181225 w 2181225"/>
              <a:gd name="connsiteY0" fmla="*/ 118325 h 499325"/>
              <a:gd name="connsiteX1" fmla="*/ 1276350 w 2181225"/>
              <a:gd name="connsiteY1" fmla="*/ 23075 h 499325"/>
              <a:gd name="connsiteX2" fmla="*/ 0 w 2181225"/>
              <a:gd name="connsiteY2" fmla="*/ 499325 h 499325"/>
            </a:gdLst>
            <a:ahLst/>
            <a:cxnLst>
              <a:cxn ang="0">
                <a:pos x="connsiteX0" y="connsiteY0"/>
              </a:cxn>
              <a:cxn ang="0">
                <a:pos x="connsiteX1" y="connsiteY1"/>
              </a:cxn>
              <a:cxn ang="0">
                <a:pos x="connsiteX2" y="connsiteY2"/>
              </a:cxn>
            </a:cxnLst>
            <a:rect l="l" t="t" r="r" b="b"/>
            <a:pathLst>
              <a:path w="2181225" h="499325">
                <a:moveTo>
                  <a:pt x="2181225" y="118325"/>
                </a:moveTo>
                <a:cubicBezTo>
                  <a:pt x="1910556" y="38950"/>
                  <a:pt x="1639887" y="-40425"/>
                  <a:pt x="1276350" y="23075"/>
                </a:cubicBezTo>
                <a:cubicBezTo>
                  <a:pt x="912813" y="86575"/>
                  <a:pt x="456406" y="292950"/>
                  <a:pt x="0" y="499325"/>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159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recipe is a recipe</a:t>
            </a:r>
          </a:p>
        </p:txBody>
      </p:sp>
      <p:sp>
        <p:nvSpPr>
          <p:cNvPr id="6" name="Content Placeholder 5"/>
          <p:cNvSpPr>
            <a:spLocks noGrp="1"/>
          </p:cNvSpPr>
          <p:nvPr>
            <p:ph idx="1"/>
          </p:nvPr>
        </p:nvSpPr>
        <p:spPr/>
        <p:txBody>
          <a:bodyPr/>
          <a:lstStyle/>
          <a:p>
            <a:r>
              <a:rPr lang="en-US" dirty="0"/>
              <a:t>It’s not just a list of components</a:t>
            </a:r>
          </a:p>
          <a:p>
            <a:r>
              <a:rPr lang="en-US" dirty="0"/>
              <a:t>It tells you the </a:t>
            </a:r>
            <a:r>
              <a:rPr lang="en-US" i="1" dirty="0">
                <a:solidFill>
                  <a:srgbClr val="FF0000"/>
                </a:solidFill>
              </a:rPr>
              <a:t>order</a:t>
            </a:r>
            <a:r>
              <a:rPr lang="en-US" dirty="0"/>
              <a:t> in which you should do them.</a:t>
            </a:r>
          </a:p>
          <a:p>
            <a:r>
              <a:rPr lang="en-US" dirty="0"/>
              <a:t>Each step depends on the preceding ones.</a:t>
            </a:r>
          </a:p>
          <a:p>
            <a:r>
              <a:rPr lang="en-US" dirty="0"/>
              <a:t>If you do them out of order, you </a:t>
            </a:r>
            <a:r>
              <a:rPr lang="en-US" i="1" dirty="0">
                <a:solidFill>
                  <a:srgbClr val="FF0000"/>
                </a:solidFill>
              </a:rPr>
              <a:t>will</a:t>
            </a:r>
            <a:r>
              <a:rPr lang="en-US" dirty="0">
                <a:solidFill>
                  <a:srgbClr val="FF0000"/>
                </a:solidFill>
              </a:rPr>
              <a:t> </a:t>
            </a:r>
            <a:r>
              <a:rPr lang="en-US" dirty="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
        <p:nvSpPr>
          <p:cNvPr id="7" name="TextBox 6"/>
          <p:cNvSpPr txBox="1"/>
          <p:nvPr/>
        </p:nvSpPr>
        <p:spPr>
          <a:xfrm>
            <a:off x="2971800" y="5181600"/>
            <a:ext cx="5181600" cy="1200329"/>
          </a:xfrm>
          <a:prstGeom prst="rect">
            <a:avLst/>
          </a:prstGeom>
          <a:noFill/>
          <a:ln>
            <a:solidFill>
              <a:schemeClr val="tx1"/>
            </a:solidFill>
          </a:ln>
        </p:spPr>
        <p:txBody>
          <a:bodyPr wrap="square" rtlCol="0">
            <a:spAutoFit/>
          </a:bodyPr>
          <a:lstStyle/>
          <a:p>
            <a:r>
              <a:rPr lang="en-US" sz="2400" i="1" dirty="0"/>
              <a:t>In the rest of this lesson, we will discuss each step in turn, illustrating them using our f2c example.</a:t>
            </a:r>
          </a:p>
        </p:txBody>
      </p:sp>
    </p:spTree>
    <p:extLst>
      <p:ext uri="{BB962C8B-B14F-4D97-AF65-F5344CB8AC3E}">
        <p14:creationId xmlns:p14="http://schemas.microsoft.com/office/powerpoint/2010/main" val="75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Information Analysis and Data Design</a:t>
            </a:r>
          </a:p>
        </p:txBody>
      </p:sp>
      <p:sp>
        <p:nvSpPr>
          <p:cNvPr id="3" name="Content Placeholder 2"/>
          <p:cNvSpPr>
            <a:spLocks noGrp="1"/>
          </p:cNvSpPr>
          <p:nvPr>
            <p:ph idx="1"/>
          </p:nvPr>
        </p:nvSpPr>
        <p:spPr/>
        <p:txBody>
          <a:bodyPr/>
          <a:lstStyle/>
          <a:p>
            <a:r>
              <a:rPr lang="en-US" dirty="0"/>
              <a:t>Information is what lives in the real world.  To do this step, you need to do 3 things:</a:t>
            </a:r>
          </a:p>
          <a:p>
            <a:pPr marL="971550" lvl="1" indent="-514350">
              <a:buFont typeface="+mj-lt"/>
              <a:buAutoNum type="arabicPeriod"/>
            </a:pPr>
            <a:r>
              <a:rPr lang="en-US" dirty="0"/>
              <a:t>You need to decide </a:t>
            </a:r>
            <a:r>
              <a:rPr lang="en-US" i="1" dirty="0">
                <a:solidFill>
                  <a:srgbClr val="FF0000"/>
                </a:solidFill>
              </a:rPr>
              <a:t>what part </a:t>
            </a:r>
            <a:r>
              <a:rPr lang="en-US" dirty="0"/>
              <a:t>of that information needs to be represented as data.</a:t>
            </a:r>
          </a:p>
          <a:p>
            <a:pPr marL="971550" lvl="1" indent="-514350">
              <a:buFont typeface="+mj-lt"/>
              <a:buAutoNum type="arabicPeriod"/>
            </a:pPr>
            <a:r>
              <a:rPr lang="en-US" dirty="0"/>
              <a:t>You need to decide </a:t>
            </a:r>
            <a:r>
              <a:rPr lang="en-US" i="1" dirty="0">
                <a:solidFill>
                  <a:srgbClr val="FF0000"/>
                </a:solidFill>
              </a:rPr>
              <a:t>how</a:t>
            </a:r>
            <a:r>
              <a:rPr lang="en-US" dirty="0"/>
              <a:t> that information will be represented as data</a:t>
            </a:r>
          </a:p>
          <a:p>
            <a:pPr marL="971550" lvl="1" indent="-514350">
              <a:buFont typeface="+mj-lt"/>
              <a:buAutoNum type="arabicPeriod"/>
            </a:pPr>
            <a:r>
              <a:rPr lang="en-US" dirty="0"/>
              <a:t>You need to document how to </a:t>
            </a:r>
            <a:r>
              <a:rPr lang="en-US" i="1" dirty="0">
                <a:solidFill>
                  <a:srgbClr val="FF0000"/>
                </a:solidFill>
              </a:rPr>
              <a:t>interpret</a:t>
            </a:r>
            <a:r>
              <a:rPr lang="en-US" dirty="0"/>
              <a:t> the data as information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a:solidFill>
            <a:schemeClr val="tx1"/>
          </a:solidFill>
        </a:ln>
      </a:spPr>
      <a:bodyPr wrap="none" rtlCol="0">
        <a:spAutoFit/>
      </a:bodyPr>
      <a:lstStyle>
        <a:defPPr>
          <a:defRPr sz="2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3217</TotalTime>
  <Words>1834</Words>
  <Application>Microsoft Office PowerPoint</Application>
  <PresentationFormat>On-screen Show (4:3)</PresentationFormat>
  <Paragraphs>264</Paragraphs>
  <Slides>26</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Calibri</vt:lpstr>
      <vt:lpstr>Arial</vt:lpstr>
      <vt:lpstr>CMSY10ORIG</vt:lpstr>
      <vt:lpstr>CMMI10</vt:lpstr>
      <vt:lpstr>CMR10</vt:lpstr>
      <vt:lpstr>Cambria Math</vt:lpstr>
      <vt:lpstr>Courier New</vt:lpstr>
      <vt:lpstr>Consolas</vt:lpstr>
      <vt:lpstr>Arial Unicode MS</vt:lpstr>
      <vt:lpstr>cmmi12</vt:lpstr>
      <vt:lpstr>Office Theme</vt:lpstr>
      <vt:lpstr>The Function Design Recipe</vt:lpstr>
      <vt:lpstr>PowerPoint Presentation</vt:lpstr>
      <vt:lpstr>Learning Objectives</vt:lpstr>
      <vt:lpstr>The function design recipe</vt:lpstr>
      <vt:lpstr>The Function Design Recipe</vt:lpstr>
      <vt:lpstr>Brief Explanation of the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A Cat is not a cat</vt:lpstr>
      <vt:lpstr>Step 3: Examples</vt:lpstr>
      <vt:lpstr>Tests</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90</cp:revision>
  <dcterms:created xsi:type="dcterms:W3CDTF">2010-05-28T16:33:38Z</dcterms:created>
  <dcterms:modified xsi:type="dcterms:W3CDTF">2017-02-02T14:24:01Z</dcterms:modified>
</cp:coreProperties>
</file>