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5" r:id="rId2"/>
    <p:sldId id="295" r:id="rId3"/>
    <p:sldId id="259" r:id="rId4"/>
    <p:sldId id="260" r:id="rId5"/>
    <p:sldId id="290" r:id="rId6"/>
    <p:sldId id="291" r:id="rId7"/>
    <p:sldId id="292" r:id="rId8"/>
    <p:sldId id="300" r:id="rId9"/>
    <p:sldId id="302" r:id="rId10"/>
    <p:sldId id="261" r:id="rId11"/>
    <p:sldId id="264" r:id="rId12"/>
    <p:sldId id="297" r:id="rId13"/>
    <p:sldId id="265" r:id="rId14"/>
    <p:sldId id="301" r:id="rId15"/>
    <p:sldId id="289" r:id="rId16"/>
    <p:sldId id="266" r:id="rId17"/>
    <p:sldId id="267" r:id="rId18"/>
    <p:sldId id="268" r:id="rId19"/>
    <p:sldId id="269" r:id="rId20"/>
    <p:sldId id="279" r:id="rId21"/>
    <p:sldId id="280" r:id="rId22"/>
    <p:sldId id="281" r:id="rId23"/>
    <p:sldId id="299" r:id="rId24"/>
    <p:sldId id="284" r:id="rId25"/>
    <p:sldId id="277" r:id="rId26"/>
    <p:sldId id="273" r:id="rId27"/>
    <p:sldId id="274" r:id="rId28"/>
    <p:sldId id="276" r:id="rId29"/>
    <p:sldId id="278" r:id="rId30"/>
    <p:sldId id="282" r:id="rId31"/>
    <p:sldId id="283" r:id="rId32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howGuides="1">
      <p:cViewPr varScale="1">
        <p:scale>
          <a:sx n="94" d="100"/>
          <a:sy n="94" d="100"/>
        </p:scale>
        <p:origin x="40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/>
      <dgm:spPr/>
      <dgm:t>
        <a:bodyPr/>
        <a:lstStyle/>
        <a:p>
          <a:r>
            <a:rPr lang="en-US" dirty="0"/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/>
      <dgm:spPr/>
      <dgm:t>
        <a:bodyPr/>
        <a:lstStyle/>
        <a:p>
          <a:r>
            <a:rPr lang="en-US" dirty="0"/>
            <a:t>Designing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/>
      <dgm:spPr/>
      <dgm:t>
        <a:bodyPr/>
        <a:lstStyle/>
        <a:p>
          <a:r>
            <a:rPr lang="en-US" dirty="0"/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/>
      <dgm:spPr/>
      <dgm:t>
        <a:bodyPr/>
        <a:lstStyle/>
        <a:p>
          <a:r>
            <a:rPr lang="en-US" dirty="0"/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/>
      <dgm:spPr/>
      <dgm:t>
        <a:bodyPr/>
        <a:lstStyle/>
        <a:p>
          <a:r>
            <a:rPr lang="en-US" dirty="0"/>
            <a:t>Designing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/>
      <dgm:spPr/>
      <dgm:t>
        <a:bodyPr/>
        <a:lstStyle/>
        <a:p>
          <a:r>
            <a:rPr lang="en-US" dirty="0"/>
            <a:t>Thinking about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/>
      <dgm:spPr/>
      <dgm:t>
        <a:bodyPr/>
        <a:lstStyle/>
        <a:p>
          <a:r>
            <a:rPr lang="en-US" dirty="0"/>
            <a:t>Interfaces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1"/>
      <dgm:spPr/>
    </dgm:pt>
    <dgm:pt modelId="{7E3D7089-292B-46E8-B4F0-ADC3733C52BD}" type="pres">
      <dgm:prSet presAssocID="{DDB8B436-9528-434E-BD0F-6EB4D2ACB929}" presName="childText" presStyleLbl="bgAcc1" presStyleIdx="0" presStyleCnt="11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1"/>
      <dgm:spPr/>
    </dgm:pt>
    <dgm:pt modelId="{CF0B1CD2-0FC3-49A4-A520-B01A6C3CCB95}" type="pres">
      <dgm:prSet presAssocID="{F221EA58-7488-4550-B7A5-965344CA7EAE}" presName="childText" presStyleLbl="bgAcc1" presStyleIdx="1" presStyleCnt="11">
        <dgm:presLayoutVars>
          <dgm:bulletEnabled val="1"/>
        </dgm:presLayoutVars>
      </dgm:prSet>
      <dgm:spPr/>
    </dgm:pt>
    <dgm:pt modelId="{F5AE7053-0C33-481C-8BFB-D2DAFB4C4294}" type="pres">
      <dgm:prSet presAssocID="{08AACE21-5FAD-4460-B120-67387C8F0F32}" presName="Name13" presStyleLbl="parChTrans1D2" presStyleIdx="2" presStyleCnt="11"/>
      <dgm:spPr/>
    </dgm:pt>
    <dgm:pt modelId="{C5878689-67F2-4E3D-8C9B-392F50C32024}" type="pres">
      <dgm:prSet presAssocID="{B1CEE35E-20B6-4A0B-B1E8-D4F40E3162E1}" presName="childText" presStyleLbl="bgAcc1" presStyleIdx="2" presStyleCnt="11">
        <dgm:presLayoutVars>
          <dgm:bulletEnabled val="1"/>
        </dgm:presLayoutVars>
      </dgm:prSet>
      <dgm:spPr/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1"/>
      <dgm:spPr/>
    </dgm:pt>
    <dgm:pt modelId="{3B0CF9DF-CC55-47FF-BECE-903E70F9D2DE}" type="pres">
      <dgm:prSet presAssocID="{1CBBDDB5-026A-42BF-8805-ACAC57AA5DC3}" presName="childText" presStyleLbl="bgAcc1" presStyleIdx="3" presStyleCnt="11">
        <dgm:presLayoutVars>
          <dgm:bulletEnabled val="1"/>
        </dgm:presLayoutVars>
      </dgm:prSet>
      <dgm:spPr/>
    </dgm:pt>
    <dgm:pt modelId="{7DFA9A08-1F84-4CF2-9E63-7F6E7C219F76}" type="pres">
      <dgm:prSet presAssocID="{D39C6496-6307-4FC4-9D55-DB6DA94D051F}" presName="Name13" presStyleLbl="parChTrans1D2" presStyleIdx="4" presStyleCnt="11"/>
      <dgm:spPr/>
    </dgm:pt>
    <dgm:pt modelId="{9C3E65C4-9266-43CB-B08F-79811ABF047A}" type="pres">
      <dgm:prSet presAssocID="{A7945ECA-2D01-4C03-9AED-9E3EEAAF0F2C}" presName="childText" presStyleLbl="bgAcc1" presStyleIdx="4" presStyleCnt="11">
        <dgm:presLayoutVars>
          <dgm:bulletEnabled val="1"/>
        </dgm:presLayoutVars>
      </dgm:prSet>
      <dgm:spPr/>
    </dgm:pt>
    <dgm:pt modelId="{16CFAB30-3E6A-44D7-A45D-E3066E142053}" type="pres">
      <dgm:prSet presAssocID="{FD74BA91-6D78-44B3-BF01-4D49723F4718}" presName="Name13" presStyleLbl="parChTrans1D2" presStyleIdx="5" presStyleCnt="11"/>
      <dgm:spPr/>
    </dgm:pt>
    <dgm:pt modelId="{5F9726AA-E8AD-4C5C-A0CA-2350C4F8CAFA}" type="pres">
      <dgm:prSet presAssocID="{B0B0FACC-C24A-4552-82AB-C8FE8246DEF8}" presName="childText" presStyleLbl="bgAcc1" presStyleIdx="5" presStyleCnt="11">
        <dgm:presLayoutVars>
          <dgm:bulletEnabled val="1"/>
        </dgm:presLayoutVars>
      </dgm:prSet>
      <dgm:spPr/>
    </dgm:pt>
    <dgm:pt modelId="{0ECF28DA-9925-4B5B-97B1-BDA459502114}" type="pres">
      <dgm:prSet presAssocID="{FA010E1E-46BF-40DE-B386-14C19C329E38}" presName="Name13" presStyleLbl="parChTrans1D2" presStyleIdx="6" presStyleCnt="11"/>
      <dgm:spPr/>
    </dgm:pt>
    <dgm:pt modelId="{5A2BB121-DDEE-46A8-AC09-18496F773E62}" type="pres">
      <dgm:prSet presAssocID="{3C02419B-DA6A-4FDB-972F-4F8DC3AD08E3}" presName="childText" presStyleLbl="bgAcc1" presStyleIdx="6" presStyleCnt="11">
        <dgm:presLayoutVars>
          <dgm:bulletEnabled val="1"/>
        </dgm:presLayoutVars>
      </dgm:prSet>
      <dgm:spPr/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7" presStyleCnt="11"/>
      <dgm:spPr/>
    </dgm:pt>
    <dgm:pt modelId="{EDB6085A-8F2B-4B84-887D-9DD4BEC6E4E1}" type="pres">
      <dgm:prSet presAssocID="{C217CF6C-69F6-4F1F-BFEF-F03F51825445}" presName="childText" presStyleLbl="bgAcc1" presStyleIdx="7" presStyleCnt="11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8" presStyleCnt="11"/>
      <dgm:spPr/>
    </dgm:pt>
    <dgm:pt modelId="{291D5A65-BA4D-4BF4-8D0F-050F9D81FBB6}" type="pres">
      <dgm:prSet presAssocID="{D6553791-8532-4952-AC46-957A80E6F455}" presName="childText" presStyleLbl="bgAcc1" presStyleIdx="8" presStyleCnt="11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9" presStyleCnt="11"/>
      <dgm:spPr/>
    </dgm:pt>
    <dgm:pt modelId="{88C17E61-7A2A-46D7-AC95-5E562286A33E}" type="pres">
      <dgm:prSet presAssocID="{23FBFCAF-D268-4C4D-8359-092F33A19BD5}" presName="childText" presStyleLbl="bgAcc1" presStyleIdx="9" presStyleCnt="11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0" presStyleCnt="11"/>
      <dgm:spPr/>
    </dgm:pt>
    <dgm:pt modelId="{1B267FF2-7D4F-4C45-AA7C-4EA638A9F1C5}" type="pres">
      <dgm:prSet presAssocID="{BE7D634C-5542-4AE8-B044-37802A6A19BF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3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2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B64B3C35-7E92-47FF-A43C-7E75EABB7DE0}" type="presParOf" srcId="{5E7F2D45-2508-495B-A708-02E0FD5F2314}" destId="{16CFAB30-3E6A-44D7-A45D-E3066E142053}" srcOrd="4" destOrd="0" presId="urn:microsoft.com/office/officeart/2005/8/layout/hierarchy3"/>
    <dgm:cxn modelId="{86D49351-D3C9-48A1-88EA-44A93353F587}" type="presParOf" srcId="{5E7F2D45-2508-495B-A708-02E0FD5F2314}" destId="{5F9726AA-E8AD-4C5C-A0CA-2350C4F8CAFA}" srcOrd="5" destOrd="0" presId="urn:microsoft.com/office/officeart/2005/8/layout/hierarchy3"/>
    <dgm:cxn modelId="{91C1DB7D-DADE-48E1-9C3F-D33F6FC84386}" type="presParOf" srcId="{5E7F2D45-2508-495B-A708-02E0FD5F2314}" destId="{0ECF28DA-9925-4B5B-97B1-BDA459502114}" srcOrd="6" destOrd="0" presId="urn:microsoft.com/office/officeart/2005/8/layout/hierarchy3"/>
    <dgm:cxn modelId="{7A09BA7C-9EDC-496E-8A6D-4B0744B8C88D}" type="presParOf" srcId="{5E7F2D45-2508-495B-A708-02E0FD5F2314}" destId="{5A2BB121-DDEE-46A8-AC09-18496F773E62}" srcOrd="7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52945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Basic Principles</a:t>
          </a:r>
        </a:p>
      </dsp:txBody>
      <dsp:txXfrm>
        <a:off x="550532" y="21324"/>
        <a:ext cx="1397015" cy="677431"/>
      </dsp:txXfrm>
    </dsp:sp>
    <dsp:sp modelId="{360B229B-0F55-45E5-A55A-DDDBDBD1C921}">
      <dsp:nvSpPr>
        <dsp:cNvPr id="0" name=""/>
        <dsp:cNvSpPr/>
      </dsp:nvSpPr>
      <dsp:spPr>
        <a:xfrm>
          <a:off x="67337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81728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Data</a:t>
          </a:r>
        </a:p>
      </dsp:txBody>
      <dsp:txXfrm>
        <a:off x="838365" y="920804"/>
        <a:ext cx="1109182" cy="677431"/>
      </dsp:txXfrm>
    </dsp:sp>
    <dsp:sp modelId="{BC1B1EA4-129C-44F6-935B-BA646A7A2AA3}">
      <dsp:nvSpPr>
        <dsp:cNvPr id="0" name=""/>
        <dsp:cNvSpPr/>
      </dsp:nvSpPr>
      <dsp:spPr>
        <a:xfrm>
          <a:off x="67337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81728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Functions</a:t>
          </a:r>
        </a:p>
      </dsp:txBody>
      <dsp:txXfrm>
        <a:off x="838365" y="1820284"/>
        <a:ext cx="1109182" cy="677431"/>
      </dsp:txXfrm>
    </dsp:sp>
    <dsp:sp modelId="{F5AE7053-0C33-481C-8BFB-D2DAFB4C4294}">
      <dsp:nvSpPr>
        <dsp:cNvPr id="0" name=""/>
        <dsp:cNvSpPr/>
      </dsp:nvSpPr>
      <dsp:spPr>
        <a:xfrm>
          <a:off x="67337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81728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Systems</a:t>
          </a:r>
        </a:p>
      </dsp:txBody>
      <dsp:txXfrm>
        <a:off x="838365" y="2719763"/>
        <a:ext cx="1109182" cy="677431"/>
      </dsp:txXfrm>
    </dsp:sp>
    <dsp:sp modelId="{F1C18E15-3E91-476D-8B13-25AD56BC4B13}">
      <dsp:nvSpPr>
        <dsp:cNvPr id="0" name=""/>
        <dsp:cNvSpPr/>
      </dsp:nvSpPr>
      <dsp:spPr>
        <a:xfrm>
          <a:off x="232841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Tools and Techniques</a:t>
          </a:r>
        </a:p>
      </dsp:txBody>
      <dsp:txXfrm>
        <a:off x="2349492" y="21324"/>
        <a:ext cx="1397015" cy="677431"/>
      </dsp:txXfrm>
    </dsp:sp>
    <dsp:sp modelId="{2564A6E5-875B-4BC6-B983-AA12C064A019}">
      <dsp:nvSpPr>
        <dsp:cNvPr id="0" name=""/>
        <dsp:cNvSpPr/>
      </dsp:nvSpPr>
      <dsp:spPr>
        <a:xfrm>
          <a:off x="247233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1624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Lists</a:t>
          </a:r>
        </a:p>
      </dsp:txBody>
      <dsp:txXfrm>
        <a:off x="2637325" y="920804"/>
        <a:ext cx="1109182" cy="677431"/>
      </dsp:txXfrm>
    </dsp:sp>
    <dsp:sp modelId="{7DFA9A08-1F84-4CF2-9E63-7F6E7C219F76}">
      <dsp:nvSpPr>
        <dsp:cNvPr id="0" name=""/>
        <dsp:cNvSpPr/>
      </dsp:nvSpPr>
      <dsp:spPr>
        <a:xfrm>
          <a:off x="247233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1624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Trees and Graphs</a:t>
          </a:r>
        </a:p>
      </dsp:txBody>
      <dsp:txXfrm>
        <a:off x="2637325" y="1820284"/>
        <a:ext cx="1109182" cy="677431"/>
      </dsp:txXfrm>
    </dsp:sp>
    <dsp:sp modelId="{16CFAB30-3E6A-44D7-A45D-E3066E142053}">
      <dsp:nvSpPr>
        <dsp:cNvPr id="0" name=""/>
        <dsp:cNvSpPr/>
      </dsp:nvSpPr>
      <dsp:spPr>
        <a:xfrm>
          <a:off x="247233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1624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with Invariants</a:t>
          </a:r>
        </a:p>
      </dsp:txBody>
      <dsp:txXfrm>
        <a:off x="2637325" y="2719763"/>
        <a:ext cx="1109182" cy="677431"/>
      </dsp:txXfrm>
    </dsp:sp>
    <dsp:sp modelId="{0ECF28DA-9925-4B5B-97B1-BDA459502114}">
      <dsp:nvSpPr>
        <dsp:cNvPr id="0" name=""/>
        <dsp:cNvSpPr/>
      </dsp:nvSpPr>
      <dsp:spPr>
        <a:xfrm>
          <a:off x="247233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1624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Thinking about Efficiency</a:t>
          </a:r>
        </a:p>
      </dsp:txBody>
      <dsp:txXfrm>
        <a:off x="2637325" y="3619243"/>
        <a:ext cx="1109182" cy="677431"/>
      </dsp:txXfrm>
    </dsp:sp>
    <dsp:sp modelId="{3DB7ADFA-DCAB-4034-9F43-B860EBE864E8}">
      <dsp:nvSpPr>
        <dsp:cNvPr id="0" name=""/>
        <dsp:cNvSpPr/>
      </dsp:nvSpPr>
      <dsp:spPr>
        <a:xfrm>
          <a:off x="4127375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Object-Oriented Programming</a:t>
          </a:r>
        </a:p>
      </dsp:txBody>
      <dsp:txXfrm>
        <a:off x="4148451" y="21324"/>
        <a:ext cx="1397015" cy="677431"/>
      </dsp:txXfrm>
    </dsp:sp>
    <dsp:sp modelId="{278D3975-9588-4A95-85BD-D062BB0AE1A4}">
      <dsp:nvSpPr>
        <dsp:cNvPr id="0" name=""/>
        <dsp:cNvSpPr/>
      </dsp:nvSpPr>
      <dsp:spPr>
        <a:xfrm>
          <a:off x="427129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41520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Interfaces and Classes</a:t>
          </a:r>
        </a:p>
      </dsp:txBody>
      <dsp:txXfrm>
        <a:off x="4436285" y="920804"/>
        <a:ext cx="1109182" cy="677431"/>
      </dsp:txXfrm>
    </dsp:sp>
    <dsp:sp modelId="{FF100697-267A-4BC5-8DA9-B1F7321DFE84}">
      <dsp:nvSpPr>
        <dsp:cNvPr id="0" name=""/>
        <dsp:cNvSpPr/>
      </dsp:nvSpPr>
      <dsp:spPr>
        <a:xfrm>
          <a:off x="427129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41520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Inheritance</a:t>
          </a:r>
        </a:p>
      </dsp:txBody>
      <dsp:txXfrm>
        <a:off x="4436285" y="1820284"/>
        <a:ext cx="1109182" cy="677431"/>
      </dsp:txXfrm>
    </dsp:sp>
    <dsp:sp modelId="{6B27DFF3-3021-4E99-BF73-829A6255425D}">
      <dsp:nvSpPr>
        <dsp:cNvPr id="0" name=""/>
        <dsp:cNvSpPr/>
      </dsp:nvSpPr>
      <dsp:spPr>
        <a:xfrm>
          <a:off x="427129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41520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Objects with Mutable State</a:t>
          </a:r>
        </a:p>
      </dsp:txBody>
      <dsp:txXfrm>
        <a:off x="4436285" y="2719763"/>
        <a:ext cx="1109182" cy="677431"/>
      </dsp:txXfrm>
    </dsp:sp>
    <dsp:sp modelId="{E8A2D34D-9B35-4804-BD08-DC4453907292}">
      <dsp:nvSpPr>
        <dsp:cNvPr id="0" name=""/>
        <dsp:cNvSpPr/>
      </dsp:nvSpPr>
      <dsp:spPr>
        <a:xfrm>
          <a:off x="427129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41520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Efficiency, Part 2</a:t>
          </a:r>
        </a:p>
      </dsp:txBody>
      <dsp:txXfrm>
        <a:off x="4436285" y="3619243"/>
        <a:ext cx="1109182" cy="677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4962-D7B5-4FEA-ABE9-8C89DFE85AA1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E18F-170A-479A-8042-7CA03643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4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5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another set of our favorite</a:t>
            </a:r>
            <a:r>
              <a:rPr lang="en-US" baseline="0" dirty="0"/>
              <a:t> slogans.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6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data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5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6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0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2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Slides for CS 5010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r>
              <a:rPr lang="en-US" dirty="0"/>
              <a:t>Lesson N.M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4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401"/>
            <a:ext cx="8229600" cy="1143000"/>
          </a:xfrm>
        </p:spPr>
        <p:txBody>
          <a:bodyPr/>
          <a:lstStyle/>
          <a:p>
            <a:r>
              <a:rPr lang="en-US" dirty="0"/>
              <a:t>Default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7655" y="3626604"/>
            <a:ext cx="4149090" cy="916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This is the default information box.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609600" y="40386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the default "TODO"/meta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box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612255" y="1896137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2907" y="5486400"/>
            <a:ext cx="4149090" cy="97011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This is another information box.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/>
              <a:t>The Recipes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not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you to write </a:t>
            </a:r>
            <a:r>
              <a:rPr lang="en-US" dirty="0">
                <a:solidFill>
                  <a:srgbClr val="FF0000"/>
                </a:solidFill>
              </a:rPr>
              <a:t>beautiful</a:t>
            </a:r>
            <a:r>
              <a:rPr lang="en-US" dirty="0"/>
              <a:t> programs</a:t>
            </a:r>
          </a:p>
          <a:p>
            <a:r>
              <a:rPr lang="en-US" dirty="0"/>
              <a:t>It's not enough to get the right answers</a:t>
            </a:r>
          </a:p>
          <a:p>
            <a:r>
              <a:rPr lang="en-US" dirty="0"/>
              <a:t>It's about </a:t>
            </a:r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/>
              <a:t>– which means making your program readable and modifiable by humans</a:t>
            </a:r>
          </a:p>
          <a:p>
            <a:r>
              <a:rPr lang="en-US" dirty="0"/>
              <a:t>This includes documenting your program</a:t>
            </a:r>
          </a:p>
          <a:p>
            <a:pPr lvl="1"/>
            <a:r>
              <a:rPr lang="en-US" dirty="0"/>
              <a:t>so the TA can understand it</a:t>
            </a:r>
          </a:p>
          <a:p>
            <a:pPr lvl="1"/>
            <a:r>
              <a:rPr lang="en-US" dirty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9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897319"/>
              </p:ext>
            </p:extLst>
          </p:nvPr>
        </p:nvGraphicFramePr>
        <p:xfrm>
          <a:off x="304800" y="914400"/>
          <a:ext cx="8534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The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It’s not calculus.</a:t>
                      </a:r>
                      <a:r>
                        <a:rPr lang="en-US" sz="3200" baseline="0" dirty="0"/>
                        <a:t>  Getting the right answer is </a:t>
                      </a:r>
                      <a:r>
                        <a:rPr lang="en-US" sz="3200" baseline="0" dirty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The goal</a:t>
                      </a:r>
                      <a:r>
                        <a:rPr lang="en-US" sz="3200" baseline="0" dirty="0"/>
                        <a:t> is to write </a:t>
                      </a:r>
                      <a:r>
                        <a:rPr lang="en-US" sz="3200" i="0" baseline="0" dirty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426720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Principles for writing beautiful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Always</a:t>
                      </a:r>
                      <a:r>
                        <a:rPr lang="en-US" sz="3200" baseline="0" dirty="0"/>
                        <a:t> remember: </a:t>
                      </a:r>
                      <a:r>
                        <a:rPr lang="en-US" sz="3200" dirty="0"/>
                        <a:t>Programming is a People Discipline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Represent Information as Data; Interpret Data as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Programs should consist of functions and methods that consume and produce values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Functions</a:t>
                      </a:r>
                      <a:r>
                        <a:rPr lang="en-US" sz="3200" baseline="0" dirty="0"/>
                        <a:t> Systematically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Design Systems Iteratively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Pass values when you can, share state only when you must.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Let's see where we 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3.</a:t>
                      </a:r>
                      <a:r>
                        <a:rPr lang="en-US" sz="1200" baseline="0" dirty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6. Program</a:t>
                      </a:r>
                      <a:r>
                        <a:rPr lang="en-US" sz="1200" baseline="0" dirty="0"/>
                        <a:t>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Six Principles of this 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1. Programming is a People Discipline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/>
                        <a:t>2. Represent Information as Data; Interpret Data as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3.</a:t>
                      </a:r>
                      <a:r>
                        <a:rPr lang="en-US" sz="1200" baseline="0" dirty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4. Design Functions</a:t>
                      </a:r>
                      <a:r>
                        <a:rPr lang="en-US" sz="1200" baseline="0" dirty="0"/>
                        <a:t> Systematically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5. Design Systems Iteratively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/>
                        <a:t>6. Pass values when you can, share state only when you must.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6918434" y="4344352"/>
          <a:ext cx="1981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Design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1. Function 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2. Structural Decomposition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3. Generalization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4. General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5. Communication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via State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18434" y="4876800"/>
            <a:ext cx="1950868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3400" y="3352800"/>
            <a:ext cx="3276600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835110">
            <a:off x="6523478" y="1789313"/>
            <a:ext cx="2438400" cy="2438400"/>
          </a:xfrm>
          <a:prstGeom prst="plus">
            <a:avLst>
              <a:gd name="adj" fmla="val 38835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50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78536"/>
              </p:ext>
            </p:extLst>
          </p:nvPr>
        </p:nvGraphicFramePr>
        <p:xfrm>
          <a:off x="457200" y="9144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Some Slogans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Stick to the recipe!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2. You</a:t>
                      </a:r>
                      <a:r>
                        <a:rPr lang="en-US" sz="3200" baseline="0" dirty="0"/>
                        <a:t> don't understand it until you can give an example.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 One</a:t>
                      </a:r>
                      <a:r>
                        <a:rPr lang="en-US" sz="3200" baseline="0" dirty="0"/>
                        <a:t> function, one task.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</a:t>
                      </a:r>
                      <a:r>
                        <a:rPr lang="en-US" sz="3200" baseline="0" dirty="0"/>
                        <a:t> The Shape of the Data Determines the Shape of the Program.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5. Practice</a:t>
                      </a:r>
                      <a:r>
                        <a:rPr lang="en-US" sz="3200" baseline="0" dirty="0"/>
                        <a:t> makes perfect.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8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268725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Program</a:t>
                      </a:r>
                      <a:r>
                        <a:rPr lang="en-US" sz="3200" baseline="0" dirty="0"/>
                        <a:t> Review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0" y="5181600"/>
            <a:ext cx="51054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This is important.  Write it down, in your own handwriting.  Keep it with you at all times.  Put it on your mirror.  Put it under your pillow.  I’m not kidding!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958657"/>
              </p:ext>
            </p:extLst>
          </p:nvPr>
        </p:nvGraphicFramePr>
        <p:xfrm>
          <a:off x="486032" y="1249680"/>
          <a:ext cx="82296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</a:t>
                      </a:r>
                      <a:r>
                        <a:rPr lang="en-US" sz="3200" baseline="0" dirty="0"/>
                        <a:t> Data</a:t>
                      </a:r>
                      <a:r>
                        <a:rPr lang="en-US" sz="3200" dirty="0"/>
                        <a:t>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1. What</a:t>
                      </a:r>
                      <a:r>
                        <a:rPr lang="en-US" sz="3200" baseline="0" dirty="0"/>
                        <a:t> information needs to be represented in your program? </a:t>
                      </a:r>
                      <a:r>
                        <a:rPr lang="en-US" sz="3200" dirty="0"/>
                        <a:t>What</a:t>
                      </a:r>
                      <a:r>
                        <a:rPr lang="en-US" sz="3200" baseline="0" dirty="0"/>
                        <a:t> kind of information is each piece?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</a:t>
                      </a:r>
                      <a:r>
                        <a:rPr lang="en-US" sz="3200" dirty="0" err="1"/>
                        <a:t>Struct</a:t>
                      </a:r>
                      <a:r>
                        <a:rPr lang="en-US" sz="3200" baseline="0" dirty="0"/>
                        <a:t> Definitions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Constructor Template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Destructor</a:t>
                      </a:r>
                      <a:r>
                        <a:rPr lang="en-US" sz="3200" baseline="0" dirty="0"/>
                        <a:t> Template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8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66728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Kinds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Scalar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Compound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Mixed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Recursive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Mutually Recursive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Functional</a:t>
                      </a:r>
                      <a:r>
                        <a:rPr lang="en-US" sz="3200" baseline="0" dirty="0"/>
                        <a:t> 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 of Data in Racket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915277"/>
              </p:ext>
            </p:extLst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Kinds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Racket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Scalar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Built-in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Compound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Struct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Choice of </a:t>
                      </a:r>
                      <a:r>
                        <a:rPr lang="en-US" sz="3200" dirty="0" err="1"/>
                        <a:t>structs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Choice of </a:t>
                      </a:r>
                      <a:r>
                        <a:rPr lang="en-US" sz="3200" dirty="0" err="1"/>
                        <a:t>structs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Mutually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Choice of </a:t>
                      </a:r>
                      <a:r>
                        <a:rPr lang="en-US" sz="3200" dirty="0" err="1"/>
                        <a:t>structs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Functional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Lambda's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0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 of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753121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Kinds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Object-Oriented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1. Scalar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Build-in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2. Compound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Struct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3.</a:t>
                      </a:r>
                      <a:r>
                        <a:rPr lang="en-US" sz="1800" baseline="0" dirty="0"/>
                        <a:t> Itemization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Choice of </a:t>
                      </a:r>
                      <a:r>
                        <a:rPr lang="en-US" sz="1800" dirty="0" err="1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5.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Choice of </a:t>
                      </a:r>
                      <a:r>
                        <a:rPr lang="en-US" sz="1800" dirty="0" err="1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6. Mutually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Choice of </a:t>
                      </a:r>
                      <a:r>
                        <a:rPr lang="en-US" sz="1800" dirty="0" err="1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Multiple</a:t>
                      </a:r>
                      <a:r>
                        <a:rPr lang="en-US" sz="1800" baseline="0" dirty="0"/>
                        <a:t> Interfaces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7. Functional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Lambda's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Varies by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8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Data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51519"/>
              </p:ext>
            </p:extLst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Reviewing a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Is the interpretation clear and unambiguous?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Can you represent all the information you need for your program?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Do</a:t>
                      </a:r>
                      <a:r>
                        <a:rPr lang="en-US" sz="3200" baseline="0" dirty="0"/>
                        <a:t> you </a:t>
                      </a:r>
                      <a:r>
                        <a:rPr lang="en-US" sz="3200" i="1" baseline="0" dirty="0"/>
                        <a:t>need</a:t>
                      </a:r>
                      <a:r>
                        <a:rPr lang="en-US" sz="3200" baseline="0" dirty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  <a:r>
                        <a:rPr lang="en-US" sz="3200"/>
                        <a:t>.</a:t>
                      </a:r>
                      <a:r>
                        <a:rPr lang="en-US" sz="3200" baseline="0"/>
                        <a:t> </a:t>
                      </a:r>
                      <a:r>
                        <a:rPr lang="en-US" sz="3200" baseline="0" dirty="0"/>
                        <a:t>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53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Program Design Strategies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582569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Design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Combine</a:t>
                      </a:r>
                      <a:r>
                        <a:rPr lang="en-US" sz="3200" baseline="0" dirty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</a:t>
                      </a:r>
                      <a:r>
                        <a:rPr lang="en-US" sz="3200" baseline="0" dirty="0"/>
                        <a:t> Use template for &lt;data </a:t>
                      </a:r>
                      <a:r>
                        <a:rPr lang="en-US" sz="3200" baseline="0" dirty="0" err="1"/>
                        <a:t>def</a:t>
                      </a:r>
                      <a:r>
                        <a:rPr lang="en-US" sz="3200" baseline="0" dirty="0"/>
                        <a:t>&gt; on &lt;value&gt;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Divide into cases on &lt;condition&gt;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Use HOF &lt;</a:t>
                      </a:r>
                      <a:r>
                        <a:rPr lang="en-US" sz="3200" dirty="0" err="1"/>
                        <a:t>mapfn</a:t>
                      </a:r>
                      <a:r>
                        <a:rPr lang="en-US" sz="3200" dirty="0"/>
                        <a:t>&gt; on &lt;value&gt;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Call a more general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General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 </a:t>
                      </a:r>
                      <a:r>
                        <a:rPr lang="en-US" sz="3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  <a:r>
                        <a:rPr lang="en-US" sz="32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Initialize|Update</a:t>
                      </a:r>
                      <a:r>
                        <a:rPr lang="en-US" sz="3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r>
                        <a:rPr lang="en-US" sz="3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state of &lt;??&gt;</a:t>
                      </a:r>
                      <a:endParaRPr lang="en-US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4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Strategy Selection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17658"/>
              </p:ext>
            </p:extLst>
          </p:nvPr>
        </p:nvGraphicFramePr>
        <p:xfrm>
          <a:off x="457200" y="1295400"/>
          <a:ext cx="81534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Can you build it using functions that you already have? (function</a:t>
                      </a:r>
                      <a:r>
                        <a:rPr lang="en-US" sz="3200" baseline="0" dirty="0"/>
                        <a:t> composition)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Can you build it by</a:t>
                      </a:r>
                      <a:r>
                        <a:rPr lang="en-US" sz="3200" baseline="0" dirty="0"/>
                        <a:t> looking into one of </a:t>
                      </a:r>
                      <a:r>
                        <a:rPr lang="en-US" sz="3200" baseline="0"/>
                        <a:t>the arguments? </a:t>
                      </a:r>
                      <a:r>
                        <a:rPr lang="en-US" sz="3200" baseline="0" dirty="0"/>
                        <a:t>(structural decomposition)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Can you solve a more general problem? (generalization)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Is there a special-purpose</a:t>
                      </a:r>
                      <a:r>
                        <a:rPr lang="en-US" sz="3200" baseline="0" dirty="0"/>
                        <a:t> strategy you can use? 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If all else fails, try General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1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template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64895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 Does the data definition distinguish among different subclasses of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 a </a:t>
                      </a:r>
                      <a:r>
                        <a:rPr lang="en-US" sz="2400" dirty="0" err="1">
                          <a:hlinkClick r:id="rId2"/>
                        </a:rPr>
                        <a:t>cond</a:t>
                      </a:r>
                      <a:r>
                        <a:rPr lang="en-US" sz="2400" dirty="0"/>
                        <a:t> with a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clause for</a:t>
                      </a:r>
                      <a:r>
                        <a:rPr lang="en-US" sz="2400" baseline="0" dirty="0"/>
                        <a:t> each</a:t>
                      </a:r>
                      <a:r>
                        <a:rPr lang="en-US" sz="2400" dirty="0"/>
                        <a:t> subclasses.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 How do the subclasses differ from each other?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 the differences to formulate a condition per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3. Do any of the clauses deal with structured</a:t>
                      </a:r>
                      <a:r>
                        <a:rPr lang="en-US" sz="2400" baseline="0" dirty="0"/>
                        <a:t> values</a:t>
                      </a:r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If so, add appropriate selector expressions to the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5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Design Recipe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" y="1397000"/>
          <a:ext cx="8610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The</a:t>
                      </a:r>
                      <a:r>
                        <a:rPr lang="en-US" sz="2800" baseline="0" dirty="0"/>
                        <a:t> System Design Recipe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1. Write a purpose statement for your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2. Design data to represent the relevant information</a:t>
                      </a:r>
                      <a:r>
                        <a:rPr lang="en-US" sz="2800" baseline="0" dirty="0"/>
                        <a:t> in </a:t>
                      </a:r>
                      <a:r>
                        <a:rPr lang="en-US" sz="2800" dirty="0"/>
                        <a:t>the world.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978">
                <a:tc>
                  <a:txBody>
                    <a:bodyPr/>
                    <a:lstStyle/>
                    <a:p>
                      <a:r>
                        <a:rPr lang="en-US" sz="2800" dirty="0"/>
                        <a:t>3. Make a </a:t>
                      </a:r>
                      <a:r>
                        <a:rPr lang="en-US" sz="2800" dirty="0" err="1"/>
                        <a:t>wishlist</a:t>
                      </a:r>
                      <a:r>
                        <a:rPr lang="en-US" sz="2800" dirty="0"/>
                        <a:t> of main functions.  Write down their contracts and purpose statements.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281">
                <a:tc>
                  <a:txBody>
                    <a:bodyPr/>
                    <a:lstStyle/>
                    <a:p>
                      <a:r>
                        <a:rPr lang="en-US" sz="2800" dirty="0"/>
                        <a:t>4. Design the individual functions. Maintain a </a:t>
                      </a:r>
                      <a:r>
                        <a:rPr lang="en-US" sz="2800" dirty="0" err="1"/>
                        <a:t>wishlist</a:t>
                      </a:r>
                      <a:r>
                        <a:rPr lang="en-US" sz="2800" dirty="0"/>
                        <a:t> (or </a:t>
                      </a:r>
                      <a:r>
                        <a:rPr lang="en-US" sz="2800" dirty="0" err="1"/>
                        <a:t>wishtree</a:t>
                      </a:r>
                      <a:r>
                        <a:rPr lang="en-US" sz="2800" dirty="0"/>
                        <a:t>) of functions you will need to write.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Parallelogram 3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does this relate to the Iterative Design Recipe?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5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Design Worlds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999738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How to Design Universe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6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400" baseline="0" dirty="0"/>
                        <a:t>Information Analysis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What events should the world respond to?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What information changes in response to an event?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What information doesn't change in response to an event?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 From your information analysis, write out the constant definitions and data definitions.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3. From your list of events, write a </a:t>
                      </a:r>
                      <a:r>
                        <a:rPr lang="en-US" sz="2400" dirty="0" err="1"/>
                        <a:t>wishlist</a:t>
                      </a:r>
                      <a:r>
                        <a:rPr lang="en-US" sz="2400" dirty="0"/>
                        <a:t> of functions to be designed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4. Design the functions on your </a:t>
                      </a:r>
                      <a:r>
                        <a:rPr lang="en-US" sz="2400" dirty="0" err="1"/>
                        <a:t>wishlist</a:t>
                      </a:r>
                      <a:r>
                        <a:rPr lang="en-US" sz="2400" dirty="0"/>
                        <a:t> (use the design recipe!)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Parallelogram 5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an instance of the System Design Recipe (!)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5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Iterative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Adding a New Feature to an Existing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/>
                        <a:t>1. Perform</a:t>
                      </a:r>
                      <a:r>
                        <a:rPr lang="en-US" sz="3200" baseline="0" dirty="0"/>
                        <a:t> information analysis for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Modify data definitions</a:t>
                      </a:r>
                      <a:r>
                        <a:rPr lang="en-US" sz="3200" baseline="0" dirty="0"/>
                        <a:t> as needed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Update existing functions to work with</a:t>
                      </a:r>
                      <a:r>
                        <a:rPr lang="en-US" sz="3200" baseline="0" dirty="0"/>
                        <a:t> new data definitions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Write </a:t>
                      </a:r>
                      <a:r>
                        <a:rPr lang="en-US" sz="3200" dirty="0" err="1"/>
                        <a:t>wishlist</a:t>
                      </a:r>
                      <a:r>
                        <a:rPr lang="en-US" sz="3200" dirty="0"/>
                        <a:t> of functions for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Design new functions following the Design</a:t>
                      </a:r>
                      <a:r>
                        <a:rPr lang="en-US" sz="3200" baseline="0" dirty="0"/>
                        <a:t>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aseline="0" dirty="0"/>
                        <a:t>6. Repeat for the next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3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Recursion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Recursion</a:t>
                      </a:r>
                      <a:r>
                        <a:rPr lang="en-US" sz="3200" baseline="0" dirty="0"/>
                        <a:t> and Self-Reference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Represent arbitrary-sized information using a </a:t>
                      </a:r>
                      <a:r>
                        <a:rPr lang="en-US" sz="3200" i="1" dirty="0">
                          <a:solidFill>
                            <a:srgbClr val="FF0000"/>
                          </a:solidFill>
                        </a:rPr>
                        <a:t>self-referential</a:t>
                      </a:r>
                      <a:r>
                        <a:rPr lang="en-US" sz="3200" dirty="0"/>
                        <a:t> (or </a:t>
                      </a:r>
                      <a:r>
                        <a:rPr lang="en-US" sz="3200" i="1" dirty="0">
                          <a:solidFill>
                            <a:srgbClr val="FF0000"/>
                          </a:solidFill>
                        </a:rPr>
                        <a:t>recursive</a:t>
                      </a:r>
                      <a:r>
                        <a:rPr lang="en-US" sz="3200" dirty="0"/>
                        <a:t>) data definition.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Self-reference in the data definition leads to self-reference in the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Self-reference in the template leads to self-reference in the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516127"/>
              </p:ext>
            </p:extLst>
          </p:nvPr>
        </p:nvGraphicFramePr>
        <p:xfrm>
          <a:off x="457200" y="1600200"/>
          <a:ext cx="8229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Uses of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/>
                        <a:t>1. Clarify purpose statement for</a:t>
                      </a:r>
                      <a:r>
                        <a:rPr lang="en-US" sz="3200" baseline="0" dirty="0"/>
                        <a:t> 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Clarify purpose statement</a:t>
                      </a:r>
                      <a:r>
                        <a:rPr lang="en-US" sz="3200" baseline="0" dirty="0"/>
                        <a:t> for the reader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Document calling sequence, etc., for the user</a:t>
                      </a:r>
                      <a:r>
                        <a:rPr lang="en-US" sz="3200" baseline="0" dirty="0"/>
                        <a:t> (the person who will be calling this function)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Serve as basis for acceptance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5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 Review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17217"/>
              </p:ext>
            </p:extLst>
          </p:nvPr>
        </p:nvGraphicFramePr>
        <p:xfrm>
          <a:off x="457200" y="1295400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Program Review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/>
                        <a:t>1. Do all the tests pass?</a:t>
                      </a:r>
                      <a:endParaRPr lang="en-US" sz="3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Are the contracts accurate?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Are the</a:t>
                      </a:r>
                      <a:r>
                        <a:rPr lang="en-US" sz="3200" baseline="0" dirty="0"/>
                        <a:t> purpose statements clear and accurate?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Are there ugly pieces of code that should be broken</a:t>
                      </a:r>
                      <a:r>
                        <a:rPr lang="en-US" sz="3200" baseline="0" dirty="0"/>
                        <a:t> out into their own functions?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Are there pieces of code</a:t>
                      </a:r>
                      <a:r>
                        <a:rPr lang="en-US" sz="3200" baseline="0" dirty="0"/>
                        <a:t> that are duplicated (or almost duplicated) and should be made into independent functions?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files in the Examples folder.</a:t>
            </a:r>
          </a:p>
          <a:p>
            <a:r>
              <a:rPr lang="en-US" dirty="0"/>
              <a:t>Do the Guided Practices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Constants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Contexts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Data Representations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Method Implementations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Representations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Basics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Recursive Data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Data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 &amp; Classes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Stateful</a:t>
              </a:r>
              <a:r>
                <a:rPr lang="en-US" dirty="0"/>
                <a:t> Objects</a:t>
              </a:r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Course Map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Strategies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 simpler functions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a template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Divide into Cases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a more general function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Communicate via State</a:t>
              </a:r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 on </a:t>
              </a:r>
              <a:r>
                <a:rPr lang="en-US" dirty="0" err="1"/>
                <a:t>subproblem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ross 44"/>
          <p:cNvSpPr/>
          <p:nvPr/>
        </p:nvSpPr>
        <p:spPr>
          <a:xfrm rot="2835110">
            <a:off x="4419600" y="586263"/>
            <a:ext cx="2438400" cy="2438400"/>
          </a:xfrm>
          <a:prstGeom prst="plus">
            <a:avLst>
              <a:gd name="adj" fmla="val 38835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64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83415886"/>
              </p:ext>
            </p:extLst>
          </p:nvPr>
        </p:nvGraphicFramePr>
        <p:xfrm>
          <a:off x="1524000" y="1727994"/>
          <a:ext cx="60960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485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f1fd46d4d251733b15d0b52eec869d2ce3b6"/>
  <p:tag name="ISPRING_RESOURCE_PATHS_HASH_2" val="a2f0818122805d14367084407a2c3b90117e6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15824</TotalTime>
  <Words>1635</Words>
  <Application>Microsoft Office PowerPoint</Application>
  <PresentationFormat>On-screen Show (4:3)</PresentationFormat>
  <Paragraphs>303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Algerian</vt:lpstr>
      <vt:lpstr>Arial</vt:lpstr>
      <vt:lpstr>Calibri</vt:lpstr>
      <vt:lpstr>Consolas</vt:lpstr>
      <vt:lpstr>Helvetica Neue</vt:lpstr>
      <vt:lpstr>Office Theme</vt:lpstr>
      <vt:lpstr>Common Slides for CS 5010</vt:lpstr>
      <vt:lpstr>PowerPoint Presentation</vt:lpstr>
      <vt:lpstr>Introduction</vt:lpstr>
      <vt:lpstr>Learning Objectives</vt:lpstr>
      <vt:lpstr>Outline</vt:lpstr>
      <vt:lpstr>Summary</vt:lpstr>
      <vt:lpstr>Next Steps</vt:lpstr>
      <vt:lpstr>PowerPoint Presentation</vt:lpstr>
      <vt:lpstr>Course Map</vt:lpstr>
      <vt:lpstr>Default Boxes</vt:lpstr>
      <vt:lpstr>The Recipes</vt:lpstr>
      <vt:lpstr>It's not calculus</vt:lpstr>
      <vt:lpstr>PowerPoint Presentation</vt:lpstr>
      <vt:lpstr>PowerPoint Presentation</vt:lpstr>
      <vt:lpstr>Let's see where we are</vt:lpstr>
      <vt:lpstr>PowerPoint Presentation</vt:lpstr>
      <vt:lpstr>The Function Design Recipe</vt:lpstr>
      <vt:lpstr>The Data Design Recipe</vt:lpstr>
      <vt:lpstr>Kinds of Data</vt:lpstr>
      <vt:lpstr>Representations of Data in Racket</vt:lpstr>
      <vt:lpstr>Representations of Data</vt:lpstr>
      <vt:lpstr>Reviewing a Data Design</vt:lpstr>
      <vt:lpstr>Typical Program Design Strategies</vt:lpstr>
      <vt:lpstr>The Strategy Selection Recipe</vt:lpstr>
      <vt:lpstr>The template recipe</vt:lpstr>
      <vt:lpstr>The System Design Recipe</vt:lpstr>
      <vt:lpstr>How to Design Worlds</vt:lpstr>
      <vt:lpstr>The Iterative Design Recipe</vt:lpstr>
      <vt:lpstr>The Recursion Recipe</vt:lpstr>
      <vt:lpstr>Uses of Examples</vt:lpstr>
      <vt:lpstr>The Program Review Recipe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Badge Object</dc:title>
  <dc:creator>Mitchell Wand</dc:creator>
  <cp:lastModifiedBy>Mitchell Wand</cp:lastModifiedBy>
  <cp:revision>129</cp:revision>
  <dcterms:created xsi:type="dcterms:W3CDTF">2013-07-18T17:34:12Z</dcterms:created>
  <dcterms:modified xsi:type="dcterms:W3CDTF">2017-07-24T22:26:43Z</dcterms:modified>
</cp:coreProperties>
</file>