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30"/>
  </p:notesMasterIdLst>
  <p:handoutMasterIdLst>
    <p:handoutMasterId r:id="rId31"/>
  </p:handoutMasterIdLst>
  <p:sldIdLst>
    <p:sldId id="257" r:id="rId3"/>
    <p:sldId id="305" r:id="rId4"/>
    <p:sldId id="291" r:id="rId5"/>
    <p:sldId id="286" r:id="rId6"/>
    <p:sldId id="298" r:id="rId7"/>
    <p:sldId id="302" r:id="rId8"/>
    <p:sldId id="306" r:id="rId9"/>
    <p:sldId id="284" r:id="rId10"/>
    <p:sldId id="259" r:id="rId11"/>
    <p:sldId id="260" r:id="rId12"/>
    <p:sldId id="275" r:id="rId13"/>
    <p:sldId id="295" r:id="rId14"/>
    <p:sldId id="308" r:id="rId15"/>
    <p:sldId id="296" r:id="rId16"/>
    <p:sldId id="261" r:id="rId17"/>
    <p:sldId id="262" r:id="rId18"/>
    <p:sldId id="309" r:id="rId19"/>
    <p:sldId id="264" r:id="rId20"/>
    <p:sldId id="311" r:id="rId21"/>
    <p:sldId id="269" r:id="rId22"/>
    <p:sldId id="281" r:id="rId23"/>
    <p:sldId id="265" r:id="rId24"/>
    <p:sldId id="267" r:id="rId25"/>
    <p:sldId id="270" r:id="rId26"/>
    <p:sldId id="299" r:id="rId27"/>
    <p:sldId id="276" r:id="rId28"/>
    <p:sldId id="297" r:id="rId29"/>
  </p:sldIdLst>
  <p:sldSz cx="9144000" cy="6858000" type="screen4x3"/>
  <p:notesSz cx="6858000" cy="9296400"/>
  <p:embeddedFontLst>
    <p:embeddedFont>
      <p:font typeface="cmmi12" panose="020B0604020202020204"/>
      <p:regular r:id="rId32"/>
    </p:embeddedFont>
    <p:embeddedFont>
      <p:font typeface="Calibri" panose="020F0502020204030204" pitchFamily="34" charset="0"/>
      <p:regular r:id="rId33"/>
      <p:bold r:id="rId34"/>
      <p:italic r:id="rId35"/>
      <p:boldItalic r:id="rId36"/>
    </p:embeddedFont>
    <p:embeddedFont>
      <p:font typeface="Arial Unicode MS" panose="020B0604020202020204" charset="-128"/>
      <p:regular r:id="rId37"/>
    </p:embeddedFont>
    <p:embeddedFont>
      <p:font typeface="Cambria Math" panose="02040503050406030204" pitchFamily="18" charset="0"/>
      <p:regular r:id="rId38"/>
    </p:embeddedFont>
    <p:embeddedFont>
      <p:font typeface="CMR10" panose="020B0604020202020204"/>
      <p:regular r:id="rId39"/>
    </p:embeddedFont>
    <p:embeddedFont>
      <p:font typeface="Consolas" panose="020B0609020204030204" pitchFamily="49" charset="0"/>
      <p:regular r:id="rId40"/>
      <p:bold r:id="rId41"/>
      <p:italic r:id="rId42"/>
      <p:boldItalic r:id="rId43"/>
    </p:embeddedFont>
    <p:embeddedFont>
      <p:font typeface="CMMI10" panose="020B0604020202020204"/>
      <p:regular r:id="rId44"/>
    </p:embeddedFont>
    <p:embeddedFont>
      <p:font typeface="CMSY10ORIG" panose="020B0604020202020204"/>
      <p:regular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70" autoAdjust="0"/>
    <p:restoredTop sz="91020" autoAdjust="0"/>
  </p:normalViewPr>
  <p:slideViewPr>
    <p:cSldViewPr>
      <p:cViewPr varScale="1">
        <p:scale>
          <a:sx n="69" d="100"/>
          <a:sy n="69" d="100"/>
        </p:scale>
        <p:origin x="66" y="438"/>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7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7/24/2017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7/24/2017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941025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23</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26</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16</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34681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8154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7668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45487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48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200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1392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676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94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850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77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45876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15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25706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8548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960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7/24/2017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7/24/2017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0736969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12</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Description of the real-world information to be represented.</a:t>
            </a:r>
          </a:p>
          <a:p>
            <a:pPr marL="514350" indent="-514350">
              <a:buFont typeface="+mj-lt"/>
              <a:buAutoNum type="arabicPeriod"/>
            </a:pPr>
            <a:r>
              <a:rPr lang="en-US" dirty="0"/>
              <a:t>Structure Definitions: declarations of new data structures if any.</a:t>
            </a:r>
          </a:p>
          <a:p>
            <a:pPr marL="514350" indent="-514350">
              <a:buFont typeface="+mj-lt"/>
              <a:buAutoNum type="arabicPeriod"/>
            </a:pPr>
            <a:r>
              <a:rPr lang="en-US" dirty="0"/>
              <a:t>Constructor Template: a recipe for building values of this data type.</a:t>
            </a:r>
          </a:p>
          <a:p>
            <a:pPr marL="514350" indent="-514350">
              <a:buFont typeface="+mj-lt"/>
              <a:buAutoNum type="arabicPeriod"/>
            </a:pPr>
            <a:r>
              <a:rPr lang="en-US" dirty="0"/>
              <a:t>Interpretation: what each value of the type represents.</a:t>
            </a:r>
          </a:p>
          <a:p>
            <a:pPr marL="514350" indent="-514350">
              <a:buFont typeface="+mj-lt"/>
              <a:buAutoNum type="arabicPeriod"/>
            </a:pPr>
            <a:r>
              <a:rPr lang="en-US" dirty="0"/>
              <a:t>Observer Template: a template for functions that look at values of this data type.</a:t>
            </a:r>
          </a:p>
          <a:p>
            <a:pPr marL="514350" indent="-514350">
              <a:buFont typeface="+mj-lt"/>
              <a:buAutoNum type="arabicPeriod"/>
            </a:pPr>
            <a:r>
              <a:rPr lang="en-US" dirty="0"/>
              <a:t>Examples (if needed so reader will understand)</a:t>
            </a:r>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56765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a:p>
            <a:r>
              <a:rPr lang="en-US" dirty="0"/>
              <a:t>We’ll go through each of these steps in more detail in Lessons 1.3-1.5</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extLst>
      <p:ext uri="{BB962C8B-B14F-4D97-AF65-F5344CB8AC3E}">
        <p14:creationId xmlns:p14="http://schemas.microsoft.com/office/powerpoint/2010/main" val="27974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r>
              <a:rPr lang="en-US" sz="2400" dirty="0"/>
              <a:t>;; f2c: </a:t>
            </a:r>
            <a:r>
              <a:rPr lang="en-US" sz="2400" dirty="0" err="1"/>
              <a:t>FarenTemp</a:t>
            </a:r>
            <a:r>
              <a:rPr lang="en-US" sz="2400" dirty="0"/>
              <a:t> -&gt; </a:t>
            </a:r>
            <a:r>
              <a:rPr lang="en-US" sz="2400" dirty="0" err="1"/>
              <a:t>CelsiusTemp</a:t>
            </a:r>
            <a:r>
              <a:rPr lang="en-US" sz="2400" dirty="0"/>
              <a:t>         </a:t>
            </a:r>
          </a:p>
          <a:p>
            <a:r>
              <a:rPr lang="en-US" sz="2400" dirty="0"/>
              <a:t>;; GIVEN: a temperature in Fahrenheit, </a:t>
            </a:r>
          </a:p>
          <a:p>
            <a:r>
              <a:rPr lang="en-US" sz="2400" dirty="0"/>
              <a:t>;; RETURNS: the equivalent temperature in Celsius</a:t>
            </a:r>
          </a:p>
          <a:p>
            <a:endParaRPr lang="en-US" sz="2400" dirty="0"/>
          </a:p>
          <a:p>
            <a:r>
              <a:rPr lang="en-US" sz="2400" dirty="0"/>
              <a:t>;; f2mars : </a:t>
            </a:r>
            <a:r>
              <a:rPr lang="en-US" sz="2400" dirty="0" err="1"/>
              <a:t>FarenTemp</a:t>
            </a:r>
            <a:r>
              <a:rPr lang="en-US" sz="2400" dirty="0"/>
              <a:t> -&gt; </a:t>
            </a:r>
            <a:r>
              <a:rPr lang="en-US" sz="2400" dirty="0" err="1"/>
              <a:t>CelsiusTemp</a:t>
            </a:r>
            <a:endParaRPr lang="en-US" sz="2400" dirty="0"/>
          </a:p>
          <a:p>
            <a:r>
              <a:rPr lang="en-US" sz="2400" dirty="0"/>
              <a:t>;; GIVEN: Any temperature in Fahrenheit</a:t>
            </a:r>
          </a:p>
          <a:p>
            <a:r>
              <a:rPr lang="en-US" sz="2400" dirty="0"/>
              <a:t>;; RETURNS: The mean temperature on the surface</a:t>
            </a:r>
          </a:p>
          <a:p>
            <a:r>
              <a:rPr lang="en-US" sz="2400" dirty="0"/>
              <a:t>;;   of Mars, in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 (2)</a:t>
            </a:r>
          </a:p>
        </p:txBody>
      </p:sp>
      <p:sp>
        <p:nvSpPr>
          <p:cNvPr id="3" name="Content Placeholder 2"/>
          <p:cNvSpPr>
            <a:spLocks noGrp="1"/>
          </p:cNvSpPr>
          <p:nvPr>
            <p:ph idx="1"/>
          </p:nvPr>
        </p:nvSpPr>
        <p:spPr/>
        <p:txBody>
          <a:bodyPr>
            <a:normAutofit/>
          </a:bodyPr>
          <a:lstStyle/>
          <a:p>
            <a:pPr>
              <a:buNone/>
            </a:pPr>
            <a:r>
              <a:rPr lang="en-US" sz="2400" dirty="0"/>
              <a:t>scene-with-cat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
        <p:nvSpPr>
          <p:cNvPr id="5" name="TextBox 4"/>
          <p:cNvSpPr txBox="1"/>
          <p:nvPr/>
        </p:nvSpPr>
        <p:spPr>
          <a:xfrm>
            <a:off x="2057400" y="3581400"/>
            <a:ext cx="64008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cs typeface="Consolas" pitchFamily="49" charset="0"/>
              </a:rPr>
              <a:t>Of course there are no cats in our computer. What this means is:</a:t>
            </a:r>
          </a:p>
          <a:p>
            <a:r>
              <a:rPr lang="en-US" sz="2000" b="1" dirty="0">
                <a:latin typeface="Consolas" pitchFamily="49" charset="0"/>
                <a:cs typeface="Consolas" pitchFamily="49" charset="0"/>
              </a:rPr>
              <a:t>c</a:t>
            </a:r>
            <a:r>
              <a:rPr lang="en-US" sz="2000" dirty="0">
                <a:cs typeface="Consolas" pitchFamily="49" charset="0"/>
              </a:rPr>
              <a:t> is the representation of some cat,</a:t>
            </a:r>
          </a:p>
          <a:p>
            <a:r>
              <a:rPr lang="en-US" sz="2000" b="1" dirty="0">
                <a:latin typeface="Consolas" pitchFamily="49" charset="0"/>
                <a:cs typeface="Consolas" pitchFamily="49" charset="0"/>
              </a:rPr>
              <a:t>s</a:t>
            </a:r>
            <a:r>
              <a:rPr lang="en-US" sz="2000" dirty="0">
                <a:cs typeface="Consolas" pitchFamily="49" charset="0"/>
              </a:rPr>
              <a:t> is the representation of some scene,</a:t>
            </a:r>
          </a:p>
          <a:p>
            <a:r>
              <a:rPr lang="en-US" sz="2000" dirty="0">
                <a:cs typeface="Consolas" pitchFamily="49" charset="0"/>
              </a:rPr>
              <a:t>and the function returns a representation of a scene like the one </a:t>
            </a:r>
            <a:r>
              <a:rPr lang="en-US" sz="2000" b="1" dirty="0">
                <a:latin typeface="Consolas" pitchFamily="49" charset="0"/>
                <a:cs typeface="Consolas" pitchFamily="49" charset="0"/>
              </a:rPr>
              <a:t>s</a:t>
            </a:r>
            <a:r>
              <a:rPr lang="en-US" sz="2000" dirty="0">
                <a:cs typeface="Consolas" pitchFamily="49" charset="0"/>
              </a:rPr>
              <a:t> represents, except the new scene contains an image of the cat.</a:t>
            </a:r>
            <a:endParaRPr lang="en-US" sz="2000" dirty="0"/>
          </a:p>
        </p:txBody>
      </p:sp>
    </p:spTree>
    <p:extLst>
      <p:ext uri="{BB962C8B-B14F-4D97-AF65-F5344CB8AC3E}">
        <p14:creationId xmlns:p14="http://schemas.microsoft.com/office/powerpoint/2010/main" val="30689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 and Tests</a:t>
            </a:r>
          </a:p>
        </p:txBody>
      </p:sp>
      <p:sp>
        <p:nvSpPr>
          <p:cNvPr id="3" name="Content Placeholder 2"/>
          <p:cNvSpPr>
            <a:spLocks noGrp="1"/>
          </p:cNvSpPr>
          <p:nvPr>
            <p:ph idx="1"/>
          </p:nvPr>
        </p:nvSpPr>
        <p:spPr/>
        <p:txBody>
          <a:bodyPr/>
          <a:lstStyle/>
          <a:p>
            <a:r>
              <a:rPr lang="en-US" dirty="0">
                <a:cs typeface="Courier New" pitchFamily="49" charset="0"/>
              </a:rPr>
              <a:t>Examples: some sample arguments and results, to make clear to the reader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 (f2c 32) = 0</a:t>
            </a:r>
          </a:p>
          <a:p>
            <a:pPr marL="0" indent="0">
              <a:buNone/>
            </a:pPr>
            <a:r>
              <a:rPr lang="en-US" b="1" dirty="0">
                <a:latin typeface="Consolas" pitchFamily="49" charset="0"/>
                <a:cs typeface="Consolas" pitchFamily="49" charset="0"/>
              </a:rPr>
              <a:t>;; (f2c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fontScale="92500" lnSpcReduction="10000"/>
          </a:bodyPr>
          <a:lstStyle/>
          <a:p>
            <a:r>
              <a:rPr lang="en-US" dirty="0">
                <a:cs typeface="Consolas" pitchFamily="49" charset="0"/>
              </a:rPr>
              <a:t>Unlike examples, tests are meant to be executable. Your tests will live in the file with your code, so they will be run every time you load your file. </a:t>
            </a:r>
            <a:r>
              <a:rPr lang="en-US" dirty="0"/>
              <a:t>That way if you inadvertently break something, you’ll find out about it quickly.</a:t>
            </a:r>
          </a:p>
          <a:p>
            <a:r>
              <a:rPr lang="en-US" dirty="0"/>
              <a:t>Our testing framework is based on </a:t>
            </a:r>
            <a:r>
              <a:rPr lang="en-US" dirty="0" err="1"/>
              <a:t>rackunit</a:t>
            </a:r>
            <a:r>
              <a:rPr lang="en-US" dirty="0"/>
              <a:t> and allows the tests to appear anywhere in the file; they are executed at the end of the file.  You should try to put the tests near the function they test– see the example files.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Tree>
    <p:extLst>
      <p:ext uri="{BB962C8B-B14F-4D97-AF65-F5344CB8AC3E}">
        <p14:creationId xmlns:p14="http://schemas.microsoft.com/office/powerpoint/2010/main" val="29047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01</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Diagram 3"/>
          <p:cNvGraphicFramePr/>
          <p:nvPr>
            <p:extLst>
              <p:ext uri="{D42A27DB-BD31-4B8C-83A1-F6EECF244321}">
                <p14:modId xmlns:p14="http://schemas.microsoft.com/office/powerpoint/2010/main" val="978899263"/>
              </p:ext>
            </p:extLst>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61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p:txBody>
          <a:bodyPr wrap="square">
            <a:normAutofit/>
          </a:bodyPr>
          <a:lstStyle/>
          <a:p>
            <a:pPr>
              <a:buNone/>
            </a:pPr>
            <a:r>
              <a:rPr lang="en-US" sz="2400" dirty="0">
                <a:cs typeface="Consolas" pitchFamily="49" charset="0"/>
              </a:rPr>
              <a:t>Here are the tests we wrote for </a:t>
            </a:r>
            <a:r>
              <a:rPr lang="en-US" sz="2400" b="1" dirty="0">
                <a:cs typeface="Consolas" pitchFamily="49" charset="0"/>
              </a:rPr>
              <a:t>f2c</a:t>
            </a:r>
            <a:r>
              <a:rPr lang="en-US" sz="2400" dirty="0">
                <a:cs typeface="Consolas" pitchFamily="49" charset="0"/>
              </a:rPr>
              <a:t>.   Since we know that </a:t>
            </a:r>
            <a:r>
              <a:rPr lang="en-US" sz="2400" b="1" dirty="0">
                <a:cs typeface="Consolas" pitchFamily="49" charset="0"/>
              </a:rPr>
              <a:t>f2c</a:t>
            </a:r>
            <a:r>
              <a:rPr lang="en-US" sz="2400" dirty="0">
                <a:cs typeface="Consolas" pitchFamily="49" charset="0"/>
              </a:rPr>
              <a:t> must be a linear function, two tests suffice to guarantee that we got the constants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(begin-for-test</a:t>
            </a:r>
          </a:p>
          <a:p>
            <a:pPr>
              <a:buNone/>
            </a:pPr>
            <a:r>
              <a:rPr lang="en-US" sz="2400" b="1" dirty="0">
                <a:latin typeface="Consolas" pitchFamily="49" charset="0"/>
                <a:cs typeface="Consolas" pitchFamily="49" charset="0"/>
              </a:rPr>
              <a:t> (check-equal?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 (check-equal?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21</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1333500" y="5138105"/>
            <a:ext cx="3048000"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2825655876"/>
              </p:ext>
            </p:extLst>
          </p:nvPr>
        </p:nvGraphicFramePr>
        <p:xfrm>
          <a:off x="4724400" y="3852023"/>
          <a:ext cx="4305300" cy="23164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Transcribe formula</a:t>
                      </a:r>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used was “transcribe formula”</a:t>
            </a:r>
          </a:p>
          <a:p>
            <a:pPr lvl="1"/>
            <a:r>
              <a:rPr lang="en-US" dirty="0"/>
              <a:t>this is, we wrote down the mathematical function and transcribed into Racket.</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354213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You need to do them </a:t>
            </a:r>
            <a:r>
              <a:rPr lang="en-US" i="1" dirty="0">
                <a:solidFill>
                  <a:srgbClr val="FF0000"/>
                </a:solidFill>
              </a:rPr>
              <a:t>in order</a:t>
            </a:r>
            <a:r>
              <a:rPr lang="en-US" dirty="0"/>
              <a:t>.</a:t>
            </a:r>
          </a:p>
          <a:p>
            <a:pPr lvl="1"/>
            <a:r>
              <a:rPr lang="en-US" dirty="0"/>
              <a:t>The Design Recipe gives you a plan for attacking any programming problem</a:t>
            </a:r>
          </a:p>
          <a:p>
            <a:pPr lvl="1"/>
            <a:r>
              <a:rPr lang="en-US" dirty="0"/>
              <a:t>It is 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26</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 What kinds of error messages do you get?</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27</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Brief Explanation of the Recipe</a:t>
            </a:r>
          </a:p>
        </p:txBody>
      </p:sp>
      <p:sp>
        <p:nvSpPr>
          <p:cNvPr id="3" name="Content Placeholder 2"/>
          <p:cNvSpPr>
            <a:spLocks noGrp="1"/>
          </p:cNvSpPr>
          <p:nvPr>
            <p:ph idx="1"/>
          </p:nvPr>
        </p:nvSpPr>
        <p:spPr/>
        <p:txBody>
          <a:bodyPr>
            <a:normAutofit fontScale="70000" lnSpcReduction="20000"/>
          </a:bodyPr>
          <a:lstStyle/>
          <a:p>
            <a:r>
              <a:rPr lang="en-US" b="1" dirty="0"/>
              <a:t>Data Design</a:t>
            </a:r>
            <a:r>
              <a:rPr lang="en-US" dirty="0"/>
              <a:t>: what kind of data does your system deal with, and what does each possible value of the data mean?</a:t>
            </a:r>
          </a:p>
          <a:p>
            <a:r>
              <a:rPr lang="en-US" b="1" dirty="0"/>
              <a:t>Contract</a:t>
            </a:r>
            <a:r>
              <a:rPr lang="en-US" dirty="0"/>
              <a:t>: what kinds of values does your function take as its arguments, and </a:t>
            </a:r>
            <a:r>
              <a:rPr lang="en-US" dirty="0">
                <a:solidFill>
                  <a:srgbClr val="FF0000"/>
                </a:solidFill>
              </a:rPr>
              <a:t>what kind </a:t>
            </a:r>
            <a:r>
              <a:rPr lang="en-US" dirty="0"/>
              <a:t>of values does it return?</a:t>
            </a:r>
          </a:p>
          <a:p>
            <a:r>
              <a:rPr lang="en-US" b="1" dirty="0"/>
              <a:t>Purpose Statement</a:t>
            </a:r>
            <a:r>
              <a:rPr lang="en-US" dirty="0"/>
              <a:t>: given a particular input, </a:t>
            </a:r>
            <a:r>
              <a:rPr lang="en-US" dirty="0">
                <a:solidFill>
                  <a:srgbClr val="FF0000"/>
                </a:solidFill>
              </a:rPr>
              <a:t>which</a:t>
            </a:r>
            <a:r>
              <a:rPr lang="en-US" dirty="0"/>
              <a:t> value should the function return?</a:t>
            </a:r>
          </a:p>
          <a:p>
            <a:r>
              <a:rPr lang="en-US" b="1" dirty="0"/>
              <a:t>Examples/Tests</a:t>
            </a:r>
            <a:r>
              <a:rPr lang="en-US" dirty="0"/>
              <a:t>: what is a typical call of your function? How can somebody tell whether your function is returning a correct value?</a:t>
            </a:r>
          </a:p>
          <a:p>
            <a:r>
              <a:rPr lang="en-US" b="1" dirty="0"/>
              <a:t>Strategy</a:t>
            </a:r>
            <a:r>
              <a:rPr lang="en-US" dirty="0"/>
              <a:t>: </a:t>
            </a:r>
            <a:r>
              <a:rPr lang="en-US" dirty="0">
                <a:solidFill>
                  <a:srgbClr val="FF0000"/>
                </a:solidFill>
              </a:rPr>
              <a:t>how</a:t>
            </a:r>
            <a:r>
              <a:rPr lang="en-US" dirty="0"/>
              <a:t> does your function compute the desired value?  Describe the way it works in a tweet.</a:t>
            </a:r>
          </a:p>
          <a:p>
            <a:r>
              <a:rPr lang="en-US" b="1" dirty="0"/>
              <a:t>Function Definition</a:t>
            </a:r>
            <a:r>
              <a:rPr lang="en-US" dirty="0"/>
              <a:t>: the code of the function.</a:t>
            </a:r>
          </a:p>
          <a:p>
            <a:r>
              <a:rPr lang="en-US" b="1" dirty="0"/>
              <a:t>Program Review</a:t>
            </a:r>
            <a:r>
              <a:rPr lang="en-US" dirty="0"/>
              <a:t>: now that you have a working function, how can it or its explanation be improved to make it clearer to a reader?</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9909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3" name="Content Placeholder 2"/>
          <p:cNvSpPr>
            <a:spLocks noGrp="1"/>
          </p:cNvSpPr>
          <p:nvPr>
            <p:ph idx="1"/>
          </p:nvPr>
        </p:nvSpPr>
        <p:spPr/>
        <p:txBody>
          <a:bodyPr>
            <a:normAutofit fontScale="40000" lnSpcReduction="20000"/>
          </a:bodyPr>
          <a:lstStyle/>
          <a:p>
            <a:r>
              <a:rPr lang="en-US" dirty="0"/>
              <a:t>;; DATA DEFINITIONS:</a:t>
            </a:r>
          </a:p>
          <a:p>
            <a:r>
              <a:rPr lang="en-US" dirty="0"/>
              <a:t>;; A </a:t>
            </a:r>
            <a:r>
              <a:rPr lang="en-US" dirty="0" err="1"/>
              <a:t>FarenTemp</a:t>
            </a:r>
            <a:r>
              <a:rPr lang="en-US" dirty="0"/>
              <a:t>   is represented as a Real.</a:t>
            </a:r>
          </a:p>
          <a:p>
            <a:r>
              <a:rPr lang="en-US" dirty="0"/>
              <a:t>;; A </a:t>
            </a:r>
            <a:r>
              <a:rPr lang="en-US" dirty="0" err="1"/>
              <a:t>CelsiusTemp</a:t>
            </a:r>
            <a:r>
              <a:rPr lang="en-US" dirty="0"/>
              <a:t> is represented as a Real.</a:t>
            </a:r>
          </a:p>
          <a:p>
            <a:endParaRPr lang="en-US" dirty="0"/>
          </a:p>
          <a:p>
            <a:r>
              <a:rPr lang="en-US" dirty="0"/>
              <a:t>;; f2c: </a:t>
            </a:r>
            <a:r>
              <a:rPr lang="en-US" dirty="0" err="1"/>
              <a:t>FarenTemp</a:t>
            </a:r>
            <a:r>
              <a:rPr lang="en-US" dirty="0"/>
              <a:t> -&gt; </a:t>
            </a:r>
            <a:r>
              <a:rPr lang="en-US" dirty="0" err="1"/>
              <a:t>CelsiusTemp</a:t>
            </a:r>
            <a:r>
              <a:rPr lang="en-US" dirty="0"/>
              <a:t>         </a:t>
            </a:r>
          </a:p>
          <a:p>
            <a:r>
              <a:rPr lang="en-US" dirty="0"/>
              <a:t>;; GIVEN: a temperature in Fahrenheit, </a:t>
            </a:r>
          </a:p>
          <a:p>
            <a:r>
              <a:rPr lang="en-US" dirty="0"/>
              <a:t>;; RETURNS: the equivalent temperature in Celsius.</a:t>
            </a:r>
          </a:p>
          <a:p>
            <a:endParaRPr lang="en-US" dirty="0"/>
          </a:p>
          <a:p>
            <a:r>
              <a:rPr lang="en-US" dirty="0"/>
              <a:t>;; EXAMPLES:</a:t>
            </a:r>
          </a:p>
          <a:p>
            <a:r>
              <a:rPr lang="en-US" dirty="0"/>
              <a:t>;; (f2c 32) = 0</a:t>
            </a:r>
          </a:p>
          <a:p>
            <a:r>
              <a:rPr lang="en-US" dirty="0"/>
              <a:t>;; (f2c 212) = 100</a:t>
            </a:r>
          </a:p>
          <a:p>
            <a:r>
              <a:rPr lang="en-US" dirty="0"/>
              <a:t>;; DESIGN STRATEGY: Transcribe Formula</a:t>
            </a:r>
          </a:p>
          <a:p>
            <a:endParaRPr lang="en-US" dirty="0"/>
          </a:p>
          <a:p>
            <a:r>
              <a:rPr lang="en-US" dirty="0"/>
              <a:t>(define (f2c x)</a:t>
            </a:r>
          </a:p>
          <a:p>
            <a:r>
              <a:rPr lang="en-US" dirty="0"/>
              <a:t>  (+ (* 5/9 x) -160/9))</a:t>
            </a:r>
          </a:p>
          <a:p>
            <a:endParaRPr lang="en-US" dirty="0"/>
          </a:p>
          <a:p>
            <a:r>
              <a:rPr lang="en-US" dirty="0"/>
              <a:t>;; TESTS</a:t>
            </a:r>
          </a:p>
          <a:p>
            <a:r>
              <a:rPr lang="en-US" dirty="0"/>
              <a:t>(begin-for-test</a:t>
            </a:r>
          </a:p>
          <a:p>
            <a:r>
              <a:rPr lang="en-US" dirty="0"/>
              <a:t>  (check-equal? (f2c 32) 0 </a:t>
            </a:r>
          </a:p>
          <a:p>
            <a:r>
              <a:rPr lang="en-US" dirty="0"/>
              <a:t>    "32 Fahrenheit should be 0 Celsius")</a:t>
            </a:r>
          </a:p>
          <a:p>
            <a:r>
              <a:rPr lang="en-US" dirty="0"/>
              <a:t>  (check-equal? (f2c 212) 100 </a:t>
            </a:r>
          </a:p>
          <a:p>
            <a:r>
              <a:rPr lang="en-US" dirty="0"/>
              <a:t>    "212 Fahrenheit should be 100 Celsius"))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4953000" y="1536285"/>
            <a:ext cx="3581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6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Definitions: What real-world we are representing, and how they are represented.</a:t>
            </a:r>
          </a:p>
        </p:txBody>
      </p:sp>
      <p:sp>
        <p:nvSpPr>
          <p:cNvPr id="10" name="TextBox 9"/>
          <p:cNvSpPr txBox="1"/>
          <p:nvPr/>
        </p:nvSpPr>
        <p:spPr>
          <a:xfrm>
            <a:off x="4953000" y="2605908"/>
            <a:ext cx="3581400" cy="108267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Contract (or signature): what kinds of values the function takes as arguments, and what kind of value it returns</a:t>
            </a:r>
          </a:p>
        </p:txBody>
      </p:sp>
      <p:sp>
        <p:nvSpPr>
          <p:cNvPr id="13" name="TextBox 12"/>
          <p:cNvSpPr txBox="1"/>
          <p:nvPr/>
        </p:nvSpPr>
        <p:spPr>
          <a:xfrm>
            <a:off x="4953000" y="5120376"/>
            <a:ext cx="3581400" cy="6219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Design Strategy: Brief description of how the function gets the answer.</a:t>
            </a:r>
          </a:p>
        </p:txBody>
      </p:sp>
      <p:sp>
        <p:nvSpPr>
          <p:cNvPr id="14" name="TextBox 13"/>
          <p:cNvSpPr txBox="1"/>
          <p:nvPr/>
        </p:nvSpPr>
        <p:spPr>
          <a:xfrm>
            <a:off x="4953000" y="4711339"/>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Examples (for the reader)</a:t>
            </a:r>
          </a:p>
        </p:txBody>
      </p:sp>
      <p:sp>
        <p:nvSpPr>
          <p:cNvPr id="15" name="TextBox 14"/>
          <p:cNvSpPr txBox="1"/>
          <p:nvPr/>
        </p:nvSpPr>
        <p:spPr>
          <a:xfrm>
            <a:off x="4959096" y="3727572"/>
            <a:ext cx="3575304" cy="9055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Purpose Statement: given a particular input, what is the value that the function should return?</a:t>
            </a:r>
          </a:p>
        </p:txBody>
      </p:sp>
      <p:sp>
        <p:nvSpPr>
          <p:cNvPr id="17" name="TextBox 16"/>
          <p:cNvSpPr txBox="1"/>
          <p:nvPr/>
        </p:nvSpPr>
        <p:spPr>
          <a:xfrm>
            <a:off x="4953000" y="6214866"/>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Tests (executable)</a:t>
            </a:r>
          </a:p>
        </p:txBody>
      </p:sp>
      <p:sp>
        <p:nvSpPr>
          <p:cNvPr id="18" name="TextBox 17"/>
          <p:cNvSpPr txBox="1"/>
          <p:nvPr/>
        </p:nvSpPr>
        <p:spPr>
          <a:xfrm>
            <a:off x="4953000" y="5799733"/>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Function Definition</a:t>
            </a:r>
          </a:p>
        </p:txBody>
      </p:sp>
      <p:cxnSp>
        <p:nvCxnSpPr>
          <p:cNvPr id="20" name="Straight Arrow Connector 19"/>
          <p:cNvCxnSpPr>
            <a:stCxn id="7" idx="1"/>
          </p:cNvCxnSpPr>
          <p:nvPr/>
        </p:nvCxnSpPr>
        <p:spPr>
          <a:xfrm flipH="1" flipV="1">
            <a:off x="4419600" y="1981200"/>
            <a:ext cx="533400" cy="50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flipV="1">
            <a:off x="3581400" y="2526885"/>
            <a:ext cx="1371600" cy="62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1"/>
          </p:cNvCxnSpPr>
          <p:nvPr/>
        </p:nvCxnSpPr>
        <p:spPr>
          <a:xfrm flipH="1" flipV="1">
            <a:off x="3581400" y="3048000"/>
            <a:ext cx="1377696" cy="113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1"/>
          </p:cNvCxnSpPr>
          <p:nvPr/>
        </p:nvCxnSpPr>
        <p:spPr>
          <a:xfrm flipH="1" flipV="1">
            <a:off x="2286000" y="3585416"/>
            <a:ext cx="2667000" cy="130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1"/>
          </p:cNvCxnSpPr>
          <p:nvPr/>
        </p:nvCxnSpPr>
        <p:spPr>
          <a:xfrm flipH="1" flipV="1">
            <a:off x="2819400" y="3979995"/>
            <a:ext cx="2133600" cy="145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1"/>
          </p:cNvCxnSpPr>
          <p:nvPr/>
        </p:nvCxnSpPr>
        <p:spPr>
          <a:xfrm flipH="1" flipV="1">
            <a:off x="2743200" y="4471770"/>
            <a:ext cx="2209800" cy="150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1"/>
          </p:cNvCxnSpPr>
          <p:nvPr/>
        </p:nvCxnSpPr>
        <p:spPr>
          <a:xfrm flipH="1" flipV="1">
            <a:off x="3657600" y="5742300"/>
            <a:ext cx="1295400" cy="65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
        <p:nvSpPr>
          <p:cNvPr id="7" name="TextBox 6"/>
          <p:cNvSpPr txBox="1"/>
          <p:nvPr/>
        </p:nvSpPr>
        <p:spPr>
          <a:xfrm>
            <a:off x="2971800" y="5181600"/>
            <a:ext cx="5181600" cy="830997"/>
          </a:xfrm>
          <a:prstGeom prst="rect">
            <a:avLst/>
          </a:prstGeom>
          <a:noFill/>
          <a:ln>
            <a:solidFill>
              <a:schemeClr val="tx1"/>
            </a:solidFill>
          </a:ln>
        </p:spPr>
        <p:txBody>
          <a:bodyPr wrap="square" rtlCol="0">
            <a:spAutoFit/>
          </a:bodyPr>
          <a:lstStyle/>
          <a:p>
            <a:r>
              <a:rPr lang="en-US" sz="2400" i="1" dirty="0"/>
              <a:t>In the rest of this lesson, we will discuss each step in turn.</a:t>
            </a:r>
          </a:p>
        </p:txBody>
      </p:sp>
    </p:spTree>
    <p:extLst>
      <p:ext uri="{BB962C8B-B14F-4D97-AF65-F5344CB8AC3E}">
        <p14:creationId xmlns:p14="http://schemas.microsoft.com/office/powerpoint/2010/main" val="75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solidFill>
          <a:schemeClr val="accent1">
            <a:lumMod val="20000"/>
            <a:lumOff val="80000"/>
          </a:schemeClr>
        </a:solidFill>
        <a:ln>
          <a:noFill/>
        </a:ln>
      </a:spPr>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defPPr>
          <a:defRPr sz="1600" dirty="0" err="1"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3617</TotalTime>
  <Words>2027</Words>
  <Application>Microsoft Office PowerPoint</Application>
  <PresentationFormat>On-screen Show (4:3)</PresentationFormat>
  <Paragraphs>266</Paragraphs>
  <Slides>27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Courier New</vt:lpstr>
      <vt:lpstr>cmmi12</vt:lpstr>
      <vt:lpstr>Calibri</vt:lpstr>
      <vt:lpstr>Arial</vt:lpstr>
      <vt:lpstr>Arial Unicode MS</vt:lpstr>
      <vt:lpstr>Cambria Math</vt:lpstr>
      <vt:lpstr>CMR10</vt:lpstr>
      <vt:lpstr>Consolas</vt:lpstr>
      <vt:lpstr>CMMI10</vt:lpstr>
      <vt:lpstr>CMSY10ORIG</vt:lpstr>
      <vt:lpstr>Office Theme</vt:lpstr>
      <vt:lpstr>1_Office Theme</vt:lpstr>
      <vt:lpstr>The Function Design Recipe</vt:lpstr>
      <vt:lpstr>Module 01</vt:lpstr>
      <vt:lpstr>Learning Objectives</vt:lpstr>
      <vt:lpstr>The function design recipe</vt:lpstr>
      <vt:lpstr>The Function Design Recipe</vt:lpstr>
      <vt:lpstr>Brief Explanation of the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Examples of Contract and Purpose Statements (2)</vt:lpstr>
      <vt:lpstr>Step 3: Examples and Tests</vt:lpstr>
      <vt:lpstr>Tests</vt:lpstr>
      <vt:lpstr>Tests (2)</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102</cp:revision>
  <dcterms:created xsi:type="dcterms:W3CDTF">2010-05-28T16:33:38Z</dcterms:created>
  <dcterms:modified xsi:type="dcterms:W3CDTF">2017-07-24T22:26:33Z</dcterms:modified>
</cp:coreProperties>
</file>