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378" r:id="rId2"/>
    <p:sldId id="379" r:id="rId3"/>
    <p:sldId id="344" r:id="rId4"/>
    <p:sldId id="425" r:id="rId5"/>
    <p:sldId id="346" r:id="rId6"/>
    <p:sldId id="347" r:id="rId7"/>
    <p:sldId id="418" r:id="rId8"/>
    <p:sldId id="349" r:id="rId9"/>
    <p:sldId id="427" r:id="rId10"/>
    <p:sldId id="428" r:id="rId11"/>
    <p:sldId id="426" r:id="rId12"/>
    <p:sldId id="350" r:id="rId13"/>
    <p:sldId id="352" r:id="rId14"/>
    <p:sldId id="367" r:id="rId15"/>
    <p:sldId id="429" r:id="rId16"/>
    <p:sldId id="421" r:id="rId17"/>
    <p:sldId id="430" r:id="rId18"/>
    <p:sldId id="431" r:id="rId19"/>
    <p:sldId id="432" r:id="rId20"/>
    <p:sldId id="433" r:id="rId21"/>
    <p:sldId id="434" r:id="rId22"/>
    <p:sldId id="438" r:id="rId23"/>
    <p:sldId id="439" r:id="rId24"/>
    <p:sldId id="440" r:id="rId25"/>
    <p:sldId id="435" r:id="rId26"/>
    <p:sldId id="382" r:id="rId27"/>
    <p:sldId id="436" r:id="rId28"/>
    <p:sldId id="437" r:id="rId29"/>
    <p:sldId id="441" r:id="rId30"/>
    <p:sldId id="442" r:id="rId31"/>
    <p:sldId id="415" r:id="rId32"/>
    <p:sldId id="416" r:id="rId33"/>
    <p:sldId id="417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13D534DD-9107-4028-BDB7-75BDB8BA3ABC}">
          <p14:sldIdLst>
            <p14:sldId id="378"/>
            <p14:sldId id="379"/>
            <p14:sldId id="344"/>
            <p14:sldId id="425"/>
            <p14:sldId id="346"/>
            <p14:sldId id="347"/>
            <p14:sldId id="418"/>
            <p14:sldId id="349"/>
            <p14:sldId id="427"/>
            <p14:sldId id="428"/>
            <p14:sldId id="426"/>
            <p14:sldId id="350"/>
            <p14:sldId id="352"/>
            <p14:sldId id="367"/>
            <p14:sldId id="429"/>
            <p14:sldId id="421"/>
            <p14:sldId id="430"/>
            <p14:sldId id="431"/>
            <p14:sldId id="432"/>
            <p14:sldId id="433"/>
            <p14:sldId id="434"/>
            <p14:sldId id="438"/>
            <p14:sldId id="439"/>
            <p14:sldId id="440"/>
            <p14:sldId id="435"/>
            <p14:sldId id="382"/>
            <p14:sldId id="436"/>
            <p14:sldId id="437"/>
            <p14:sldId id="441"/>
            <p14:sldId id="442"/>
            <p14:sldId id="415"/>
            <p14:sldId id="416"/>
            <p14:sldId id="4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0725" autoAdjust="0"/>
  </p:normalViewPr>
  <p:slideViewPr>
    <p:cSldViewPr showGuides="1">
      <p:cViewPr varScale="1">
        <p:scale>
          <a:sx n="105" d="100"/>
          <a:sy n="105" d="100"/>
        </p:scale>
        <p:origin x="107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057DDA-BF5C-4879-9957-16E91151DE1E}" type="datetimeFigureOut">
              <a:rPr lang="en-US" smtClean="0"/>
              <a:pPr/>
              <a:t>7/24/2017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B2CBB0-62C7-44D8-B0B4-2BA0BA5415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050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B2CBB0-62C7-44D8-B0B4-2BA0BA54152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3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the data design recipe.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988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B2CBB0-62C7-44D8-B0B4-2BA0BA54152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22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B2CBB0-62C7-44D8-B0B4-2BA0BA541526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88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764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8B3A28-1884-497D-94C5-27227826CE2C}" type="datetime1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3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8262C03-9B91-44B2-B7D5-2A844E6680F8}" type="datetime1">
              <a:rPr lang="en-US" smtClean="0"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0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1DCD3A-F44B-4ECF-B365-54BE99BB4BEA}" type="datetime1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15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377941-97D9-4840-A51B-C8DAEDA2815C}" type="datetime1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30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7F5B1C-135C-4619-A2DE-25131AF5278A}" type="datetime1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94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9517BA8-26BA-4B7C-A41A-804B81F83A36}" type="datetime1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451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4FABC5-F62F-49DD-A24E-5C2CE15A3D87}" type="datetime1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28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10AAC56-4986-4B63-9F74-D47EE64ADD9E}" type="datetime1">
              <a:rPr lang="en-US" smtClean="0"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17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CC14660-E407-48B8-9CF0-DD79C3F69AD0}" type="datetime1">
              <a:rPr lang="en-US" smtClean="0"/>
              <a:t>7/24/2017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B0DE907-AEDA-4EE9-869A-B21DA6DC498D}" type="datetime1">
              <a:rPr lang="en-US" smtClean="0"/>
              <a:t>7/24/2017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66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C540BA-3DB2-4124-8990-4661E7113E01}" type="datetime1">
              <a:rPr lang="en-US" smtClean="0"/>
              <a:t>7/24/2017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783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F6EF63-9AC7-45BB-B551-A0640428FFFB}" type="datetime1">
              <a:rPr lang="en-US" smtClean="0"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76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14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7-how-7/4139229048/in/pool-1996770@N25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2.0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ln w="28575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The Data Design Recipe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 “</a:t>
            </a:r>
            <a:r>
              <a:rPr lang="en-US" dirty="0" err="1"/>
              <a:t>Bootcamp</a:t>
            </a:r>
            <a:r>
              <a:rPr lang="en-US" dirty="0"/>
              <a:t>”</a:t>
            </a:r>
          </a:p>
          <a:p>
            <a:r>
              <a:rPr lang="en-US" dirty="0"/>
              <a:t>Lesson 1.3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7" name="Picture 6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2012-2014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8219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example: a Rocket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;; An Altitude is represented as a Real, measured in meters</a:t>
            </a:r>
          </a:p>
          <a:p>
            <a:endParaRPr lang="en-US" dirty="0"/>
          </a:p>
          <a:p>
            <a:r>
              <a:rPr lang="en-US" dirty="0"/>
              <a:t>;; A Velocity is represented as a Real, measured in meters/sec</a:t>
            </a:r>
          </a:p>
          <a:p>
            <a:r>
              <a:rPr lang="en-US" dirty="0"/>
              <a:t>;;  upward</a:t>
            </a:r>
          </a:p>
          <a:p>
            <a:endParaRPr lang="en-US" dirty="0"/>
          </a:p>
          <a:p>
            <a:r>
              <a:rPr lang="en-US" dirty="0"/>
              <a:t>;; We have a single rocket, which is at some altitude and is</a:t>
            </a:r>
          </a:p>
          <a:p>
            <a:r>
              <a:rPr lang="en-US" dirty="0"/>
              <a:t>;; travelling vertically at some velocity.</a:t>
            </a:r>
          </a:p>
          <a:p>
            <a:endParaRPr lang="en-US" dirty="0"/>
          </a:p>
          <a:p>
            <a:r>
              <a:rPr lang="en-US" dirty="0"/>
              <a:t>;; REPRESENTATION:</a:t>
            </a:r>
          </a:p>
          <a:p>
            <a:r>
              <a:rPr lang="en-US" dirty="0"/>
              <a:t>;; A Rocket is represented as a struct (make-rocket altitude velocity)</a:t>
            </a:r>
          </a:p>
          <a:p>
            <a:r>
              <a:rPr lang="en-US" dirty="0"/>
              <a:t>;; with the following fields:</a:t>
            </a:r>
          </a:p>
          <a:p>
            <a:r>
              <a:rPr lang="en-US" dirty="0"/>
              <a:t>;; altitude : Altitude  is the rocket's altitude</a:t>
            </a:r>
          </a:p>
          <a:p>
            <a:r>
              <a:rPr lang="en-US" dirty="0"/>
              <a:t>;; velocity : Velocity  is the rocket's velocity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386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DDR Step 3.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Racket, we implement compound data as a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struct</a:t>
            </a:r>
          </a:p>
          <a:p>
            <a:r>
              <a:rPr lang="en-US" dirty="0">
                <a:cs typeface="Consolas" pitchFamily="49" charset="0"/>
              </a:rPr>
              <a:t>This is like a struct or record in other languages.</a:t>
            </a:r>
          </a:p>
          <a:p>
            <a:r>
              <a:rPr lang="en-US" dirty="0">
                <a:cs typeface="Consolas" pitchFamily="49" charset="0"/>
              </a:rPr>
              <a:t>In Racket, we define new kinds of structs or records with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define-struct</a:t>
            </a:r>
            <a:r>
              <a:rPr lang="en-US" dirty="0">
                <a:cs typeface="Consolas" pitchFamily="49" charset="0"/>
              </a:rPr>
              <a:t>.</a:t>
            </a:r>
          </a:p>
          <a:p>
            <a:r>
              <a:rPr lang="en-US" dirty="0">
                <a:cs typeface="Consolas" pitchFamily="49" charset="0"/>
              </a:rPr>
              <a:t>We saw these in Lesson 0.4.  Here’s a review: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71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Consolas" pitchFamily="49" charset="0"/>
              </a:rPr>
              <a:t>Example of a structure definition in Racket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1752600"/>
            <a:ext cx="8839200" cy="461665"/>
          </a:xfrm>
          <a:prstGeom prst="rect">
            <a:avLst/>
          </a:prstGeom>
          <a:noFill/>
          <a:ln>
            <a:noFill/>
            <a:tailEnd type="stealth" w="lg" len="lg"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(define-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book (author title on-hand price))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2743200"/>
            <a:ext cx="8229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Executing this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define-struct</a:t>
            </a:r>
            <a:r>
              <a:rPr lang="en-US" sz="2400" dirty="0"/>
              <a:t> defines the following functions:</a:t>
            </a:r>
          </a:p>
          <a:p>
            <a:endParaRPr lang="en-US" sz="2400" dirty="0"/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make-book</a:t>
            </a:r>
          </a:p>
          <a:p>
            <a:endParaRPr lang="en-US" sz="2400" dirty="0"/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book-author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book-title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book-on-hand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book-price</a:t>
            </a:r>
          </a:p>
          <a:p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book?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884406" y="3683576"/>
            <a:ext cx="5029200" cy="64633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 constructor– GIVEN 4 arguments, </a:t>
            </a:r>
            <a:r>
              <a:rPr lang="en-US" dirty="0">
                <a:solidFill>
                  <a:schemeClr val="tx1"/>
                </a:solidFill>
              </a:rPr>
              <a:t>RETURNS</a:t>
            </a:r>
            <a:r>
              <a:rPr lang="en-US" dirty="0"/>
              <a:t> a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book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with the given fields</a:t>
            </a: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 flipV="1">
            <a:off x="2362200" y="3733801"/>
            <a:ext cx="1522206" cy="272941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86200" y="4875888"/>
            <a:ext cx="5029200" cy="64633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Selectors: </a:t>
            </a:r>
            <a:r>
              <a:rPr lang="en-US" dirty="0"/>
              <a:t>GIVEN: a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book</a:t>
            </a:r>
            <a:r>
              <a:rPr lang="en-US" dirty="0"/>
              <a:t>, RETURNS: the value of the indicated field.</a:t>
            </a:r>
          </a:p>
        </p:txBody>
      </p:sp>
      <p:cxnSp>
        <p:nvCxnSpPr>
          <p:cNvPr id="12" name="Straight Arrow Connector 11"/>
          <p:cNvCxnSpPr>
            <a:stCxn id="9" idx="1"/>
            <a:endCxn id="22" idx="1"/>
          </p:cNvCxnSpPr>
          <p:nvPr/>
        </p:nvCxnSpPr>
        <p:spPr>
          <a:xfrm flipH="1" flipV="1">
            <a:off x="3060933" y="4992200"/>
            <a:ext cx="825267" cy="206854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886200" y="5791200"/>
            <a:ext cx="5029200" cy="64633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 Predicate: GIVEN: any value, RETURNS: true </a:t>
            </a:r>
            <a:r>
              <a:rPr lang="en-US" dirty="0" err="1"/>
              <a:t>iff</a:t>
            </a:r>
            <a:r>
              <a:rPr lang="en-US" dirty="0"/>
              <a:t> it is a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book</a:t>
            </a:r>
          </a:p>
        </p:txBody>
      </p:sp>
      <p:cxnSp>
        <p:nvCxnSpPr>
          <p:cNvPr id="23" name="Straight Arrow Connector 22"/>
          <p:cNvCxnSpPr>
            <a:stCxn id="21" idx="1"/>
          </p:cNvCxnSpPr>
          <p:nvPr/>
        </p:nvCxnSpPr>
        <p:spPr>
          <a:xfrm flipH="1">
            <a:off x="1828800" y="6114366"/>
            <a:ext cx="2057400" cy="134034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2" name="Right Brace 21"/>
          <p:cNvSpPr/>
          <p:nvPr/>
        </p:nvSpPr>
        <p:spPr>
          <a:xfrm>
            <a:off x="2832333" y="4375664"/>
            <a:ext cx="228600" cy="1263135"/>
          </a:xfrm>
          <a:prstGeom prst="rightBrace">
            <a:avLst>
              <a:gd name="adj1" fmla="val 45833"/>
              <a:gd name="adj2" fmla="val 48810"/>
            </a:avLst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21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DDR Step 4. Constructor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r>
              <a:rPr lang="en-US" dirty="0"/>
              <a:t>Tells how to construct a value of this type.</a:t>
            </a:r>
          </a:p>
          <a:p>
            <a:r>
              <a:rPr lang="en-US" dirty="0"/>
              <a:t>Example:</a:t>
            </a:r>
          </a:p>
          <a:p>
            <a:endParaRPr lang="en-US" dirty="0"/>
          </a:p>
          <a:p>
            <a:pPr marL="0" lvl="0" indent="0">
              <a:buNone/>
            </a:pPr>
            <a:r>
              <a:rPr lang="en-US" sz="2400" b="1" dirty="0">
                <a:solidFill>
                  <a:prstClr val="black"/>
                </a:solidFill>
                <a:latin typeface="Consolas" pitchFamily="49" charset="0"/>
              </a:rPr>
              <a:t>;; A Book is a </a:t>
            </a:r>
          </a:p>
          <a:p>
            <a:pPr marL="0" lvl="0" indent="0">
              <a:buNone/>
            </a:pPr>
            <a:r>
              <a:rPr lang="en-US" sz="2400" b="1" dirty="0">
                <a:solidFill>
                  <a:prstClr val="black"/>
                </a:solidFill>
                <a:latin typeface="Consolas" pitchFamily="49" charset="0"/>
              </a:rPr>
              <a:t>;;  (make-book String </a:t>
            </a:r>
            <a:r>
              <a:rPr lang="en-US" sz="2400" b="1" dirty="0" err="1">
                <a:solidFill>
                  <a:prstClr val="black"/>
                </a:solidFill>
                <a:latin typeface="Consolas" pitchFamily="49" charset="0"/>
              </a:rPr>
              <a:t>String</a:t>
            </a:r>
            <a:r>
              <a:rPr lang="en-US" sz="2400" b="1" dirty="0">
                <a:solidFill>
                  <a:prstClr val="black"/>
                </a:solidFill>
                <a:latin typeface="Consolas" pitchFamily="49" charset="0"/>
              </a:rPr>
              <a:t> </a:t>
            </a:r>
            <a:r>
              <a:rPr lang="en-US" sz="2400" b="1" dirty="0" err="1">
                <a:solidFill>
                  <a:prstClr val="black"/>
                </a:solidFill>
                <a:latin typeface="Consolas" pitchFamily="49" charset="0"/>
              </a:rPr>
              <a:t>NonNegInt</a:t>
            </a:r>
            <a:r>
              <a:rPr lang="en-US" sz="2400" b="1" dirty="0">
                <a:solidFill>
                  <a:prstClr val="black"/>
                </a:solidFill>
                <a:latin typeface="Consolas" pitchFamily="49" charset="0"/>
              </a:rPr>
              <a:t> </a:t>
            </a:r>
            <a:r>
              <a:rPr lang="en-US" sz="2400" b="1" dirty="0" err="1">
                <a:solidFill>
                  <a:prstClr val="black"/>
                </a:solidFill>
                <a:latin typeface="Consolas" pitchFamily="49" charset="0"/>
              </a:rPr>
              <a:t>NonNegInt</a:t>
            </a:r>
            <a:r>
              <a:rPr lang="en-US" sz="2400" b="1" dirty="0">
                <a:solidFill>
                  <a:prstClr val="black"/>
                </a:solidFill>
                <a:latin typeface="Consolas" pitchFamily="49" charset="0"/>
              </a:rPr>
              <a:t>)</a:t>
            </a:r>
          </a:p>
          <a:p>
            <a:pPr marL="0" lvl="0" indent="0">
              <a:buNone/>
            </a:pPr>
            <a:endParaRPr lang="en-US" sz="2400" b="1" dirty="0">
              <a:solidFill>
                <a:prstClr val="black"/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037040" y="4267200"/>
            <a:ext cx="5649760" cy="1754159"/>
            <a:chOff x="3061621" y="3352801"/>
            <a:chExt cx="5649760" cy="1754159"/>
          </a:xfrm>
        </p:grpSpPr>
        <p:sp>
          <p:nvSpPr>
            <p:cNvPr id="7" name="TextBox 6"/>
            <p:cNvSpPr txBox="1"/>
            <p:nvPr/>
          </p:nvSpPr>
          <p:spPr>
            <a:xfrm>
              <a:off x="3910780" y="4737628"/>
              <a:ext cx="2971800" cy="36933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The kind of data in each field</a:t>
              </a:r>
            </a:p>
          </p:txBody>
        </p:sp>
        <p:sp>
          <p:nvSpPr>
            <p:cNvPr id="8" name="Right Brace 7"/>
            <p:cNvSpPr/>
            <p:nvPr/>
          </p:nvSpPr>
          <p:spPr>
            <a:xfrm rot="5400000" flipV="1">
              <a:off x="5731576" y="682846"/>
              <a:ext cx="309849" cy="5649760"/>
            </a:xfrm>
            <a:prstGeom prst="rightBrace">
              <a:avLst>
                <a:gd name="adj1" fmla="val 32878"/>
                <a:gd name="adj2" fmla="val 49687"/>
              </a:avLst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Elbow Connector 24"/>
            <p:cNvCxnSpPr/>
            <p:nvPr/>
          </p:nvCxnSpPr>
          <p:spPr>
            <a:xfrm rot="5400000" flipH="1" flipV="1">
              <a:off x="5101362" y="3907574"/>
              <a:ext cx="1074977" cy="495299"/>
            </a:xfrm>
            <a:prstGeom prst="curvedConnector3">
              <a:avLst>
                <a:gd name="adj1" fmla="val 50000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6278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a ring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Sometimes this format isn't enough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733800" y="1905000"/>
            <a:ext cx="3713205" cy="3657600"/>
            <a:chOff x="2417805" y="1600200"/>
            <a:chExt cx="4267200" cy="4267200"/>
          </a:xfrm>
        </p:grpSpPr>
        <p:grpSp>
          <p:nvGrpSpPr>
            <p:cNvPr id="13" name="Group 12"/>
            <p:cNvGrpSpPr/>
            <p:nvPr/>
          </p:nvGrpSpPr>
          <p:grpSpPr>
            <a:xfrm>
              <a:off x="2417805" y="1600200"/>
              <a:ext cx="4267200" cy="4267200"/>
              <a:chOff x="1181100" y="1752600"/>
              <a:chExt cx="4267200" cy="4267200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1181100" y="1752600"/>
                <a:ext cx="4267200" cy="42672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2133600" y="2705100"/>
                <a:ext cx="2362200" cy="23622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inner</a:t>
                </a:r>
              </a:p>
            </p:txBody>
          </p:sp>
        </p:grpSp>
        <p:cxnSp>
          <p:nvCxnSpPr>
            <p:cNvPr id="14" name="Straight Arrow Connector 13"/>
            <p:cNvCxnSpPr>
              <a:endCxn id="19" idx="7"/>
            </p:cNvCxnSpPr>
            <p:nvPr/>
          </p:nvCxnSpPr>
          <p:spPr>
            <a:xfrm flipV="1">
              <a:off x="4551405" y="2898636"/>
              <a:ext cx="835164" cy="83516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endCxn id="18" idx="5"/>
            </p:cNvCxnSpPr>
            <p:nvPr/>
          </p:nvCxnSpPr>
          <p:spPr>
            <a:xfrm>
              <a:off x="4572000" y="3733800"/>
              <a:ext cx="1488088" cy="1508683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711517" y="2989249"/>
              <a:ext cx="13020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inner radius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689973" y="4303475"/>
              <a:ext cx="1323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outer radius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09600" y="2438400"/>
            <a:ext cx="289560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This only makes sense if inner &lt; outer 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3312351"/>
            <a:ext cx="289560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We need to document this, so anybody who builds a ring will know that he or she has to satisfy this condition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2640" y="5069729"/>
            <a:ext cx="3810000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This condition is called a </a:t>
            </a:r>
            <a:r>
              <a:rPr lang="en-US" i="1" dirty="0">
                <a:solidFill>
                  <a:srgbClr val="FF0000"/>
                </a:solidFill>
              </a:rPr>
              <a:t>precondition</a:t>
            </a:r>
            <a:r>
              <a:rPr lang="en-US" dirty="0"/>
              <a:t> or an </a:t>
            </a:r>
            <a:r>
              <a:rPr lang="en-US" i="1" dirty="0">
                <a:solidFill>
                  <a:srgbClr val="FF0000"/>
                </a:solidFill>
              </a:rPr>
              <a:t>invariant</a:t>
            </a:r>
            <a:r>
              <a:rPr lang="en-US" dirty="0"/>
              <a:t>. Remember those words! Conditions like this will come up over and over again as we go along.</a:t>
            </a:r>
          </a:p>
        </p:txBody>
      </p:sp>
      <p:sp>
        <p:nvSpPr>
          <p:cNvPr id="8" name="Freeform: Shape 7"/>
          <p:cNvSpPr/>
          <p:nvPr/>
        </p:nvSpPr>
        <p:spPr>
          <a:xfrm>
            <a:off x="2066464" y="3063240"/>
            <a:ext cx="576152" cy="1984248"/>
          </a:xfrm>
          <a:custGeom>
            <a:avLst/>
            <a:gdLst>
              <a:gd name="connsiteX0" fmla="*/ 576152 w 576152"/>
              <a:gd name="connsiteY0" fmla="*/ 1984248 h 1984248"/>
              <a:gd name="connsiteX1" fmla="*/ 80 w 576152"/>
              <a:gd name="connsiteY1" fmla="*/ 1042416 h 1984248"/>
              <a:gd name="connsiteX2" fmla="*/ 530432 w 576152"/>
              <a:gd name="connsiteY2" fmla="*/ 493776 h 1984248"/>
              <a:gd name="connsiteX3" fmla="*/ 9224 w 576152"/>
              <a:gd name="connsiteY3" fmla="*/ 0 h 1984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152" h="1984248">
                <a:moveTo>
                  <a:pt x="576152" y="1984248"/>
                </a:moveTo>
                <a:cubicBezTo>
                  <a:pt x="291926" y="1637538"/>
                  <a:pt x="7700" y="1290828"/>
                  <a:pt x="80" y="1042416"/>
                </a:cubicBezTo>
                <a:cubicBezTo>
                  <a:pt x="-7540" y="794004"/>
                  <a:pt x="528908" y="667512"/>
                  <a:pt x="530432" y="493776"/>
                </a:cubicBezTo>
                <a:cubicBezTo>
                  <a:pt x="531956" y="320040"/>
                  <a:pt x="270590" y="160020"/>
                  <a:pt x="9224" y="0"/>
                </a:cubicBezTo>
              </a:path>
            </a:pathLst>
          </a:custGeom>
          <a:noFill/>
          <a:ln w="22225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2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 document this in the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;; REPRESENTATION</a:t>
            </a:r>
          </a:p>
          <a:p>
            <a:r>
              <a:rPr lang="en-US" dirty="0"/>
              <a:t>;; A Ring is represented as a struct</a:t>
            </a:r>
          </a:p>
          <a:p>
            <a:r>
              <a:rPr lang="en-US" dirty="0"/>
              <a:t>;;  (make-ring inner outer)</a:t>
            </a:r>
          </a:p>
          <a:p>
            <a:r>
              <a:rPr lang="en-US" dirty="0"/>
              <a:t>;; with the following fields:</a:t>
            </a:r>
          </a:p>
          <a:p>
            <a:r>
              <a:rPr lang="en-US" dirty="0"/>
              <a:t>;; inner : </a:t>
            </a:r>
            <a:r>
              <a:rPr lang="en-US" dirty="0" err="1"/>
              <a:t>PosReal</a:t>
            </a:r>
            <a:r>
              <a:rPr lang="en-US" dirty="0"/>
              <a:t>  is the ring's inner radius</a:t>
            </a:r>
          </a:p>
          <a:p>
            <a:r>
              <a:rPr lang="en-US" dirty="0"/>
              <a:t>;; outer : </a:t>
            </a:r>
            <a:r>
              <a:rPr lang="en-US" dirty="0" err="1"/>
              <a:t>PosReal</a:t>
            </a:r>
            <a:r>
              <a:rPr lang="en-US" dirty="0"/>
              <a:t>  is the ring's outer radius</a:t>
            </a:r>
          </a:p>
          <a:p>
            <a:r>
              <a:rPr lang="en-US" dirty="0"/>
              <a:t>;; WHERE (&lt; inner outer) is true</a:t>
            </a:r>
          </a:p>
          <a:p>
            <a:endParaRPr lang="en-US" dirty="0"/>
          </a:p>
          <a:p>
            <a:r>
              <a:rPr lang="en-US" dirty="0"/>
              <a:t>;; IMPLEMENTATION</a:t>
            </a:r>
          </a:p>
          <a:p>
            <a:r>
              <a:rPr lang="en-US" dirty="0"/>
              <a:t>(define-struct ring (inner outer))</a:t>
            </a:r>
          </a:p>
          <a:p>
            <a:endParaRPr lang="en-US" dirty="0"/>
          </a:p>
          <a:p>
            <a:r>
              <a:rPr lang="en-US" dirty="0"/>
              <a:t>;; CONSTRUCTOR TEMPLATE:</a:t>
            </a:r>
          </a:p>
          <a:p>
            <a:r>
              <a:rPr lang="en-US" dirty="0"/>
              <a:t>;; (make-ring </a:t>
            </a:r>
            <a:r>
              <a:rPr lang="en-US" dirty="0" err="1"/>
              <a:t>PosReal</a:t>
            </a:r>
            <a:r>
              <a:rPr lang="en-US" dirty="0"/>
              <a:t> </a:t>
            </a:r>
            <a:r>
              <a:rPr lang="en-US" dirty="0" err="1"/>
              <a:t>PosReal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821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DDR Step 5: Observer Template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observer template (or just the template, for short) gives a skeleton for functions that examine or use the data.</a:t>
            </a:r>
          </a:p>
          <a:p>
            <a:r>
              <a:rPr lang="en-US" dirty="0"/>
              <a:t>For compound data, this is easy: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533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Observer template for compound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;; OBSERVER TEMPLATE</a:t>
            </a:r>
          </a:p>
          <a:p>
            <a:r>
              <a:rPr lang="en-US" sz="2000" dirty="0"/>
              <a:t>;; book-</a:t>
            </a:r>
            <a:r>
              <a:rPr lang="en-US" sz="2000" dirty="0" err="1"/>
              <a:t>fn</a:t>
            </a:r>
            <a:r>
              <a:rPr lang="en-US" sz="2000" dirty="0"/>
              <a:t> : Book -&gt; ??</a:t>
            </a:r>
          </a:p>
          <a:p>
            <a:r>
              <a:rPr lang="en-US" sz="2000" dirty="0"/>
              <a:t>(define (book-</a:t>
            </a:r>
            <a:r>
              <a:rPr lang="en-US" sz="2000" dirty="0" err="1"/>
              <a:t>fn</a:t>
            </a:r>
            <a:r>
              <a:rPr lang="en-US" sz="2000" dirty="0"/>
              <a:t> b)</a:t>
            </a:r>
          </a:p>
          <a:p>
            <a:r>
              <a:rPr lang="en-US" sz="2000" dirty="0"/>
              <a:t>  (...</a:t>
            </a:r>
          </a:p>
          <a:p>
            <a:r>
              <a:rPr lang="en-US" sz="2000" dirty="0"/>
              <a:t>    (book-author b)</a:t>
            </a:r>
          </a:p>
          <a:p>
            <a:r>
              <a:rPr lang="en-US" sz="2000" dirty="0"/>
              <a:t>    (book-title b)</a:t>
            </a:r>
          </a:p>
          <a:p>
            <a:r>
              <a:rPr lang="en-US" sz="2000" dirty="0"/>
              <a:t>    (book-on-hand b)</a:t>
            </a:r>
          </a:p>
          <a:p>
            <a:r>
              <a:rPr lang="en-US" sz="2000" dirty="0"/>
              <a:t>    (book-price b)))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384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/>
              <a:t>;; A Book in a bookstore</a:t>
            </a:r>
          </a:p>
          <a:p>
            <a:endParaRPr lang="en-US" dirty="0"/>
          </a:p>
          <a:p>
            <a:r>
              <a:rPr lang="en-US" dirty="0"/>
              <a:t>;; REPRESENTATION:</a:t>
            </a:r>
          </a:p>
          <a:p>
            <a:r>
              <a:rPr lang="en-US" dirty="0"/>
              <a:t>;; a Book is represented as a struct (make-book author title on-hand price)</a:t>
            </a:r>
          </a:p>
          <a:p>
            <a:r>
              <a:rPr lang="en-US" dirty="0"/>
              <a:t>;; with the following fields:</a:t>
            </a:r>
          </a:p>
          <a:p>
            <a:r>
              <a:rPr lang="en-US" dirty="0"/>
              <a:t>;; author : String     is the author's name</a:t>
            </a:r>
          </a:p>
          <a:p>
            <a:r>
              <a:rPr lang="en-US" dirty="0"/>
              <a:t>;; title  : String     is the title of the book</a:t>
            </a:r>
          </a:p>
          <a:p>
            <a:r>
              <a:rPr lang="en-US" dirty="0"/>
              <a:t>;; on-hand : </a:t>
            </a:r>
            <a:r>
              <a:rPr lang="en-US" dirty="0" err="1"/>
              <a:t>NonNegInt</a:t>
            </a:r>
            <a:r>
              <a:rPr lang="en-US" dirty="0"/>
              <a:t> is the number of copies on hand</a:t>
            </a:r>
          </a:p>
          <a:p>
            <a:r>
              <a:rPr lang="en-US" dirty="0"/>
              <a:t>;; price   : </a:t>
            </a:r>
            <a:r>
              <a:rPr lang="en-US" dirty="0" err="1"/>
              <a:t>NonNegInt</a:t>
            </a:r>
            <a:r>
              <a:rPr lang="en-US" dirty="0"/>
              <a:t> is the price of the book in USD*100</a:t>
            </a:r>
          </a:p>
          <a:p>
            <a:r>
              <a:rPr lang="en-US" dirty="0"/>
              <a:t>;;                            (e.g. $7.95 =&gt; 795)</a:t>
            </a:r>
          </a:p>
          <a:p>
            <a:endParaRPr lang="en-US" dirty="0"/>
          </a:p>
          <a:p>
            <a:r>
              <a:rPr lang="en-US" dirty="0"/>
              <a:t>;; IMPLEMENTATION</a:t>
            </a:r>
          </a:p>
          <a:p>
            <a:r>
              <a:rPr lang="en-US" dirty="0"/>
              <a:t>(define-struct book (author title on-hand price))</a:t>
            </a:r>
          </a:p>
          <a:p>
            <a:endParaRPr lang="en-US" dirty="0"/>
          </a:p>
          <a:p>
            <a:r>
              <a:rPr lang="en-US" dirty="0"/>
              <a:t>;; CONSTRUCTOR TEMPLATE</a:t>
            </a:r>
          </a:p>
          <a:p>
            <a:r>
              <a:rPr lang="en-US" dirty="0"/>
              <a:t>;; (make-book String </a:t>
            </a:r>
            <a:r>
              <a:rPr lang="en-US" dirty="0" err="1"/>
              <a:t>String</a:t>
            </a:r>
            <a:r>
              <a:rPr lang="en-US" dirty="0"/>
              <a:t> </a:t>
            </a:r>
            <a:r>
              <a:rPr lang="en-US" dirty="0" err="1"/>
              <a:t>NonNegInt</a:t>
            </a:r>
            <a:r>
              <a:rPr lang="en-US" dirty="0"/>
              <a:t> </a:t>
            </a:r>
            <a:r>
              <a:rPr lang="en-US" dirty="0" err="1"/>
              <a:t>NonNegInt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;; OBSERVER TEMPLATE</a:t>
            </a:r>
          </a:p>
          <a:p>
            <a:r>
              <a:rPr lang="en-US" dirty="0"/>
              <a:t>;; book-</a:t>
            </a:r>
            <a:r>
              <a:rPr lang="en-US" dirty="0" err="1"/>
              <a:t>fn</a:t>
            </a:r>
            <a:r>
              <a:rPr lang="en-US" dirty="0"/>
              <a:t> : Book -&gt; ??</a:t>
            </a:r>
          </a:p>
          <a:p>
            <a:r>
              <a:rPr lang="en-US" dirty="0"/>
              <a:t>(define (book-</a:t>
            </a:r>
            <a:r>
              <a:rPr lang="en-US" dirty="0" err="1"/>
              <a:t>fn</a:t>
            </a:r>
            <a:r>
              <a:rPr lang="en-US" dirty="0"/>
              <a:t> b)</a:t>
            </a:r>
          </a:p>
          <a:p>
            <a:r>
              <a:rPr lang="en-US" dirty="0"/>
              <a:t>  (...</a:t>
            </a:r>
          </a:p>
          <a:p>
            <a:r>
              <a:rPr lang="en-US" dirty="0"/>
              <a:t>    (book-author b)</a:t>
            </a:r>
          </a:p>
          <a:p>
            <a:r>
              <a:rPr lang="en-US" dirty="0"/>
              <a:t>    (book-title b)</a:t>
            </a:r>
          </a:p>
          <a:p>
            <a:r>
              <a:rPr lang="en-US" dirty="0"/>
              <a:t>    (book-on-hand b)</a:t>
            </a:r>
          </a:p>
          <a:p>
            <a:r>
              <a:rPr lang="en-US" dirty="0"/>
              <a:t>    (book-price b)))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843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DDR for scalar data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scalar information, we need representation and interpretation</a:t>
            </a:r>
          </a:p>
          <a:p>
            <a:r>
              <a:rPr lang="en-US" dirty="0"/>
              <a:t>No need for implementation or constructor/observer templates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254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Learning Objectives for this Lesson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the time you finish this lesson, you should be able to:</a:t>
            </a:r>
          </a:p>
          <a:p>
            <a:pPr lvl="1"/>
            <a:r>
              <a:rPr lang="en-US" dirty="0"/>
              <a:t>list the steps in the data design recipe</a:t>
            </a:r>
          </a:p>
          <a:p>
            <a:pPr lvl="1"/>
            <a:r>
              <a:rPr lang="en-US" dirty="0"/>
              <a:t>list the pieces of a data definition</a:t>
            </a:r>
          </a:p>
          <a:p>
            <a:pPr lvl="1"/>
            <a:r>
              <a:rPr lang="en-US" dirty="0"/>
              <a:t>explain what define-</a:t>
            </a:r>
            <a:r>
              <a:rPr lang="en-US" dirty="0" err="1"/>
              <a:t>struct</a:t>
            </a:r>
            <a:r>
              <a:rPr lang="en-US" dirty="0"/>
              <a:t> does</a:t>
            </a:r>
          </a:p>
          <a:p>
            <a:pPr lvl="1"/>
            <a:r>
              <a:rPr lang="en-US" dirty="0"/>
              <a:t>write a constructor template and interpretation for simple data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745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/>
          <p:cNvSpPr/>
          <p:nvPr/>
        </p:nvSpPr>
        <p:spPr>
          <a:xfrm>
            <a:off x="1524000" y="4904798"/>
            <a:ext cx="3352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Examples of data definitions for scalar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868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;; An Altitude is represented as a Real, </a:t>
            </a:r>
          </a:p>
          <a:p>
            <a:r>
              <a:rPr lang="en-US" dirty="0"/>
              <a:t>;;    measured in meters</a:t>
            </a:r>
          </a:p>
          <a:p>
            <a:endParaRPr lang="en-US" dirty="0"/>
          </a:p>
          <a:p>
            <a:r>
              <a:rPr lang="en-US" dirty="0"/>
              <a:t>;; A Velocity is represented as a Real, measured in</a:t>
            </a:r>
          </a:p>
          <a:p>
            <a:r>
              <a:rPr lang="en-US" dirty="0"/>
              <a:t>;;   meters/sec upward</a:t>
            </a:r>
          </a:p>
          <a:p>
            <a:endParaRPr lang="en-US" dirty="0"/>
          </a:p>
          <a:p>
            <a:r>
              <a:rPr lang="en-US" dirty="0"/>
              <a:t>;; A </a:t>
            </a:r>
            <a:r>
              <a:rPr lang="en-US" dirty="0" err="1"/>
              <a:t>BookPrice</a:t>
            </a:r>
            <a:r>
              <a:rPr lang="en-US" dirty="0"/>
              <a:t> is represented as a </a:t>
            </a:r>
            <a:r>
              <a:rPr lang="en-US" dirty="0" err="1"/>
              <a:t>NonNegInt</a:t>
            </a:r>
            <a:r>
              <a:rPr lang="en-US" dirty="0"/>
              <a:t>,</a:t>
            </a:r>
          </a:p>
          <a:p>
            <a:r>
              <a:rPr lang="en-US" dirty="0"/>
              <a:t>;;   in USD*100 (e.g. $7.95 =&gt; 795)</a:t>
            </a:r>
          </a:p>
          <a:p>
            <a:endParaRPr lang="en-US" dirty="0"/>
          </a:p>
          <a:p>
            <a:r>
              <a:rPr lang="en-US" dirty="0"/>
              <a:t>;; A Vineyard is represented as a String </a:t>
            </a:r>
          </a:p>
          <a:p>
            <a:r>
              <a:rPr lang="en-US" dirty="0"/>
              <a:t>;;      (any string will do)</a:t>
            </a:r>
          </a:p>
          <a:p>
            <a:r>
              <a:rPr lang="en-US" dirty="0"/>
              <a:t>;; A Vintage  is represented as a </a:t>
            </a:r>
            <a:r>
              <a:rPr lang="en-US" dirty="0" err="1"/>
              <a:t>PosInt</a:t>
            </a:r>
            <a:r>
              <a:rPr lang="en-US" dirty="0"/>
              <a:t> in [1800,2100]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57800" y="1981200"/>
            <a:ext cx="287194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interpretation specifies units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91000" y="2936121"/>
            <a:ext cx="437812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interpretation specifies units and orientation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19800" y="4038600"/>
            <a:ext cx="287194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interpretation specifies units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4152" y="5864959"/>
            <a:ext cx="7089648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When you say “String”, that always means that any string is a legal value!!</a:t>
            </a:r>
          </a:p>
          <a:p>
            <a:r>
              <a:rPr lang="en-US" dirty="0"/>
              <a:t>Any time your data definition says “String”, you should always write “Any string will do”.</a:t>
            </a:r>
          </a:p>
        </p:txBody>
      </p:sp>
      <p:cxnSp>
        <p:nvCxnSpPr>
          <p:cNvPr id="11" name="Straight Arrow Connector 10"/>
          <p:cNvCxnSpPr>
            <a:stCxn id="8" idx="0"/>
          </p:cNvCxnSpPr>
          <p:nvPr/>
        </p:nvCxnSpPr>
        <p:spPr>
          <a:xfrm flipH="1" flipV="1">
            <a:off x="3276600" y="5410200"/>
            <a:ext cx="722376" cy="454759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231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DDR for itemization data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;; A Size is represented as one of the following integers:</a:t>
            </a:r>
          </a:p>
          <a:p>
            <a:r>
              <a:rPr lang="en-US" dirty="0"/>
              <a:t>;; -- 8, 12, 16, 20, 30</a:t>
            </a:r>
          </a:p>
          <a:p>
            <a:r>
              <a:rPr lang="en-US" dirty="0"/>
              <a:t>;; INTERP: a cup size, in fluid ounces</a:t>
            </a:r>
          </a:p>
          <a:p>
            <a:endParaRPr lang="en-US" dirty="0"/>
          </a:p>
          <a:p>
            <a:r>
              <a:rPr lang="en-US" dirty="0"/>
              <a:t>;; NOTE: it would be wrong to say "the cup", since there is no cup</a:t>
            </a:r>
          </a:p>
          <a:p>
            <a:r>
              <a:rPr lang="en-US" dirty="0"/>
              <a:t>;; here.  Look at the definition of </a:t>
            </a:r>
            <a:r>
              <a:rPr lang="en-US" dirty="0" err="1"/>
              <a:t>CoffeeOrder</a:t>
            </a:r>
            <a:r>
              <a:rPr lang="en-US" dirty="0"/>
              <a:t> below</a:t>
            </a:r>
          </a:p>
          <a:p>
            <a:endParaRPr lang="en-US" dirty="0"/>
          </a:p>
          <a:p>
            <a:r>
              <a:rPr lang="en-US" dirty="0"/>
              <a:t>;; NOTE: Constructor template is not necessary for itemization data</a:t>
            </a:r>
          </a:p>
          <a:p>
            <a:endParaRPr lang="en-US" dirty="0"/>
          </a:p>
          <a:p>
            <a:r>
              <a:rPr lang="en-US" dirty="0"/>
              <a:t>;; OBSERVER TEMPLATE:</a:t>
            </a:r>
          </a:p>
          <a:p>
            <a:endParaRPr lang="en-US" dirty="0"/>
          </a:p>
          <a:p>
            <a:r>
              <a:rPr lang="en-US" dirty="0"/>
              <a:t>;; size-</a:t>
            </a:r>
            <a:r>
              <a:rPr lang="en-US" dirty="0" err="1"/>
              <a:t>fn</a:t>
            </a:r>
            <a:r>
              <a:rPr lang="en-US" dirty="0"/>
              <a:t> : Size -&gt; ?</a:t>
            </a:r>
          </a:p>
          <a:p>
            <a:r>
              <a:rPr lang="en-US" dirty="0"/>
              <a:t>(define (size-</a:t>
            </a:r>
            <a:r>
              <a:rPr lang="en-US" dirty="0" err="1"/>
              <a:t>fn</a:t>
            </a:r>
            <a:r>
              <a:rPr lang="en-US" dirty="0"/>
              <a:t> s)</a:t>
            </a:r>
          </a:p>
          <a:p>
            <a:r>
              <a:rPr lang="en-US" dirty="0"/>
              <a:t>  (cond</a:t>
            </a:r>
          </a:p>
          <a:p>
            <a:r>
              <a:rPr lang="en-US" dirty="0"/>
              <a:t>    [(= s 8)  ...]</a:t>
            </a:r>
          </a:p>
          <a:p>
            <a:r>
              <a:rPr lang="en-US" dirty="0"/>
              <a:t>    [(= s 12) ...]</a:t>
            </a:r>
          </a:p>
          <a:p>
            <a:r>
              <a:rPr lang="en-US" dirty="0"/>
              <a:t>    [(= s 16) ...]</a:t>
            </a:r>
          </a:p>
          <a:p>
            <a:r>
              <a:rPr lang="en-US" dirty="0"/>
              <a:t>    [(= s 20) ...]</a:t>
            </a:r>
          </a:p>
          <a:p>
            <a:r>
              <a:rPr lang="en-US" dirty="0"/>
              <a:t>    [(= s 30) ...]))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00400" y="4343400"/>
            <a:ext cx="495300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observer template consists of a cond with as many clauses as there are cases.  The predicates in the cond select each case.</a:t>
            </a:r>
          </a:p>
        </p:txBody>
      </p:sp>
    </p:spTree>
    <p:extLst>
      <p:ext uri="{BB962C8B-B14F-4D97-AF65-F5344CB8AC3E}">
        <p14:creationId xmlns:p14="http://schemas.microsoft.com/office/powerpoint/2010/main" val="3524206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we need an interpretation?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NO: common sense is good enough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14600" y="2438400"/>
            <a:ext cx="3886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A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TLState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is one of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-- "red"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-- "yellow"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-- "green"</a:t>
            </a:r>
          </a:p>
        </p:txBody>
      </p:sp>
    </p:spTree>
    <p:extLst>
      <p:ext uri="{BB962C8B-B14F-4D97-AF65-F5344CB8AC3E}">
        <p14:creationId xmlns:p14="http://schemas.microsoft.com/office/powerpoint/2010/main" val="21112706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we need an interpretation?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YES: the reader is unlikely to guess that 217 denotes green, 126 denotes yellow, and 43 denotes 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14600" y="2438400"/>
            <a:ext cx="3886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A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TLState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is one of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-- 217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-- 126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-- 43</a:t>
            </a:r>
          </a:p>
        </p:txBody>
      </p:sp>
    </p:spTree>
    <p:extLst>
      <p:ext uri="{BB962C8B-B14F-4D97-AF65-F5344CB8AC3E}">
        <p14:creationId xmlns:p14="http://schemas.microsoft.com/office/powerpoint/2010/main" val="37190874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Remember: Not all integers are created equal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604"/>
          <a:stretch/>
        </p:blipFill>
        <p:spPr>
          <a:xfrm>
            <a:off x="1179088" y="1600201"/>
            <a:ext cx="6785823" cy="32766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71987" y="4953000"/>
            <a:ext cx="4592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hlinkClick r:id="rId3"/>
              </a:rPr>
              <a:t>https://www.flickr.com/photos/7-how-7/4139229048/in/pool-1996770@N25/</a:t>
            </a:r>
            <a:r>
              <a:rPr lang="en-US" sz="900" dirty="0"/>
              <a:t> licensed under</a:t>
            </a:r>
          </a:p>
          <a:p>
            <a:r>
              <a:rPr lang="en-US" sz="900" dirty="0">
                <a:hlinkClick r:id="rId4"/>
              </a:rPr>
              <a:t>Creative Commons License</a:t>
            </a:r>
            <a:endParaRPr lang="en-US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912275" y="5710019"/>
            <a:ext cx="70526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interpretation tells you the meaning of each number.  It also tells you</a:t>
            </a:r>
          </a:p>
          <a:p>
            <a:r>
              <a:rPr lang="en-US" dirty="0"/>
              <a:t>that you shouldn't be adding these integers!</a:t>
            </a:r>
          </a:p>
        </p:txBody>
      </p:sp>
    </p:spTree>
    <p:extLst>
      <p:ext uri="{BB962C8B-B14F-4D97-AF65-F5344CB8AC3E}">
        <p14:creationId xmlns:p14="http://schemas.microsoft.com/office/powerpoint/2010/main" val="9121455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DDR for mixed data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Mixed data can be:</a:t>
            </a:r>
          </a:p>
          <a:p>
            <a:pPr lvl="1"/>
            <a:r>
              <a:rPr lang="en-US" dirty="0"/>
              <a:t>compound data where one or more fields are themselves compound or itemization data</a:t>
            </a:r>
          </a:p>
          <a:p>
            <a:pPr lvl="1"/>
            <a:r>
              <a:rPr lang="en-US" dirty="0"/>
              <a:t>itemization data where one of more fields are themselves compound or itemization data</a:t>
            </a:r>
          </a:p>
          <a:p>
            <a:r>
              <a:rPr lang="en-US" dirty="0"/>
              <a:t>We build the data definition for mixed data out of the definitions of the pieces.</a:t>
            </a:r>
          </a:p>
          <a:p>
            <a:r>
              <a:rPr lang="en-US" dirty="0"/>
              <a:t>Let’s do some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2131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Remember our example of mixed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In a wine bar, an order may be one of three things: a cup of coffee, a glass of wine, or a cup of tea. </a:t>
            </a:r>
          </a:p>
          <a:p>
            <a:pPr lvl="1"/>
            <a:r>
              <a:rPr lang="en-US" dirty="0"/>
              <a:t>For the coffee, we need to specify the size (small, medium, or large) and type (this is a fancy bar, so it carries many types of coffee).  Also whether or not it should be served with milk.</a:t>
            </a:r>
          </a:p>
          <a:p>
            <a:pPr lvl="1"/>
            <a:r>
              <a:rPr lang="en-US" dirty="0"/>
              <a:t>For the wine, we need to specify which vineyard and which year.  </a:t>
            </a:r>
          </a:p>
          <a:p>
            <a:pPr lvl="1"/>
            <a:r>
              <a:rPr lang="en-US" dirty="0"/>
              <a:t>For tea, we need the size of the cup and the type of tea (this is a fancy bar, so it carries many types of tea).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387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;; Preliminaries:</a:t>
            </a:r>
          </a:p>
          <a:p>
            <a:endParaRPr lang="en-US" sz="1800" dirty="0"/>
          </a:p>
          <a:p>
            <a:r>
              <a:rPr lang="en-US" sz="1800" dirty="0"/>
              <a:t>;; A Size is represented as ...</a:t>
            </a:r>
          </a:p>
          <a:p>
            <a:endParaRPr lang="en-US" sz="1800" dirty="0"/>
          </a:p>
          <a:p>
            <a:r>
              <a:rPr lang="en-US" sz="1800" dirty="0"/>
              <a:t>;; A </a:t>
            </a:r>
            <a:r>
              <a:rPr lang="en-US" sz="1800" dirty="0" err="1"/>
              <a:t>CoffeeType</a:t>
            </a:r>
            <a:r>
              <a:rPr lang="en-US" sz="1800" dirty="0"/>
              <a:t> is represented as a string </a:t>
            </a:r>
          </a:p>
          <a:p>
            <a:r>
              <a:rPr lang="en-US" sz="1800" dirty="0"/>
              <a:t>;;    (any string will do)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Mixed Data Example #1: </a:t>
            </a:r>
            <a:r>
              <a:rPr lang="en-US" dirty="0" err="1"/>
              <a:t>CoffeeOrder</a:t>
            </a:r>
            <a:r>
              <a:rPr lang="en-US" dirty="0"/>
              <a:t> (1)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943600" y="2784900"/>
            <a:ext cx="3112008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Any time you write </a:t>
            </a:r>
            <a:r>
              <a:rPr lang="en-US" b="1" dirty="0"/>
              <a:t>String</a:t>
            </a:r>
            <a:r>
              <a:rPr lang="en-US" dirty="0"/>
              <a:t>, you MUST write "any string will do".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4105364"/>
            <a:ext cx="510540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 a more detailed representation, we might specify </a:t>
            </a:r>
            <a:r>
              <a:rPr lang="en-US" b="1" dirty="0" err="1"/>
              <a:t>CoffeeType</a:t>
            </a:r>
            <a:r>
              <a:rPr lang="en-US" dirty="0"/>
              <a:t> further.	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886200" y="3505200"/>
            <a:ext cx="2057400" cy="0"/>
          </a:xfrm>
          <a:prstGeom prst="straightConnector1">
            <a:avLst/>
          </a:prstGeom>
          <a:ln w="158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2720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CoffeeOrder</a:t>
            </a:r>
            <a:r>
              <a:rPr lang="en-US" dirty="0"/>
              <a:t>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200" dirty="0"/>
              <a:t>;; Definition of </a:t>
            </a:r>
            <a:r>
              <a:rPr lang="en-US" sz="1200" dirty="0" err="1"/>
              <a:t>CoffeeOrder</a:t>
            </a:r>
            <a:r>
              <a:rPr lang="en-US" sz="1200" dirty="0"/>
              <a:t>:</a:t>
            </a:r>
          </a:p>
          <a:p>
            <a:pPr>
              <a:spcBef>
                <a:spcPts val="0"/>
              </a:spcBef>
            </a:pPr>
            <a:endParaRPr lang="en-US" sz="1200" dirty="0"/>
          </a:p>
          <a:p>
            <a:pPr>
              <a:spcBef>
                <a:spcPts val="0"/>
              </a:spcBef>
            </a:pPr>
            <a:r>
              <a:rPr lang="en-US" sz="1200" dirty="0"/>
              <a:t>;; REPRESENTATION: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;; A </a:t>
            </a:r>
            <a:r>
              <a:rPr lang="en-US" sz="1200" dirty="0" err="1"/>
              <a:t>CoffeeOrder</a:t>
            </a:r>
            <a:r>
              <a:rPr lang="en-US" sz="1200" dirty="0"/>
              <a:t> is represented as a struct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;;  (make-coffee-order size type milk)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;; with the following fields: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;; INTERP: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;;   size : Size           is the size of cup desired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;;   type : </a:t>
            </a:r>
            <a:r>
              <a:rPr lang="en-US" sz="1200" dirty="0" err="1"/>
              <a:t>CoffeeType</a:t>
            </a:r>
            <a:r>
              <a:rPr lang="en-US" sz="1200" dirty="0"/>
              <a:t>     is the kind of coffee order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;;   milk : </a:t>
            </a:r>
            <a:r>
              <a:rPr lang="en-US" sz="1200" dirty="0" err="1"/>
              <a:t>MilkType</a:t>
            </a:r>
            <a:r>
              <a:rPr lang="en-US" sz="1200" dirty="0"/>
              <a:t>       is the kind of milk ordered</a:t>
            </a:r>
          </a:p>
          <a:p>
            <a:pPr>
              <a:spcBef>
                <a:spcPts val="0"/>
              </a:spcBef>
            </a:pPr>
            <a:endParaRPr lang="en-US" sz="1200" dirty="0"/>
          </a:p>
          <a:p>
            <a:pPr>
              <a:spcBef>
                <a:spcPts val="0"/>
              </a:spcBef>
            </a:pPr>
            <a:r>
              <a:rPr lang="en-US" sz="1200" dirty="0"/>
              <a:t>;; IMPLEMENTATION: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(define-struct coffee-order (size type milk))</a:t>
            </a:r>
          </a:p>
          <a:p>
            <a:pPr>
              <a:spcBef>
                <a:spcPts val="0"/>
              </a:spcBef>
            </a:pPr>
            <a:endParaRPr lang="en-US" sz="1200" dirty="0"/>
          </a:p>
          <a:p>
            <a:pPr>
              <a:spcBef>
                <a:spcPts val="0"/>
              </a:spcBef>
            </a:pPr>
            <a:r>
              <a:rPr lang="en-US" sz="1200" dirty="0"/>
              <a:t>;; CONSTRUCTOR TEMPLATE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;; (make-coffee-order Size </a:t>
            </a:r>
            <a:r>
              <a:rPr lang="en-US" sz="1200" dirty="0" err="1"/>
              <a:t>CoffeeType</a:t>
            </a:r>
            <a:r>
              <a:rPr lang="en-US" sz="1200" dirty="0"/>
              <a:t> </a:t>
            </a:r>
            <a:r>
              <a:rPr lang="en-US" sz="1200" dirty="0" err="1"/>
              <a:t>MilkType</a:t>
            </a:r>
            <a:r>
              <a:rPr lang="en-US" sz="1200" dirty="0"/>
              <a:t>)</a:t>
            </a:r>
          </a:p>
          <a:p>
            <a:pPr>
              <a:spcBef>
                <a:spcPts val="0"/>
              </a:spcBef>
            </a:pPr>
            <a:endParaRPr lang="en-US" sz="1200" dirty="0"/>
          </a:p>
          <a:p>
            <a:pPr>
              <a:spcBef>
                <a:spcPts val="0"/>
              </a:spcBef>
            </a:pPr>
            <a:r>
              <a:rPr lang="en-US" sz="1200" dirty="0"/>
              <a:t>;; OBSERVER TEMPLATE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;; coffee-order-</a:t>
            </a:r>
            <a:r>
              <a:rPr lang="en-US" sz="1200" dirty="0" err="1"/>
              <a:t>fn</a:t>
            </a:r>
            <a:r>
              <a:rPr lang="en-US" sz="1200" dirty="0"/>
              <a:t> : </a:t>
            </a:r>
            <a:r>
              <a:rPr lang="en-US" sz="1200" dirty="0" err="1"/>
              <a:t>CoffeeOrder</a:t>
            </a:r>
            <a:r>
              <a:rPr lang="en-US" sz="1200" dirty="0"/>
              <a:t> -&gt; ??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(define (coffee-order-</a:t>
            </a:r>
            <a:r>
              <a:rPr lang="en-US" sz="1200" dirty="0" err="1"/>
              <a:t>fn</a:t>
            </a:r>
            <a:r>
              <a:rPr lang="en-US" sz="1200" dirty="0"/>
              <a:t> co)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(...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(coffee-order-size co)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(coffee-order-type co)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(coffee-order-milk co)))</a:t>
            </a:r>
          </a:p>
          <a:p>
            <a:pPr>
              <a:spcBef>
                <a:spcPts val="0"/>
              </a:spcBef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4608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BarOrder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 dirty="0"/>
              <a:t>;; A </a:t>
            </a:r>
            <a:r>
              <a:rPr lang="en-US" sz="1200" dirty="0" err="1"/>
              <a:t>WineOrder</a:t>
            </a:r>
            <a:r>
              <a:rPr lang="en-US" sz="1200" dirty="0"/>
              <a:t> is represented as a ...</a:t>
            </a:r>
          </a:p>
          <a:p>
            <a:r>
              <a:rPr lang="en-US" sz="1200" dirty="0"/>
              <a:t>;; A </a:t>
            </a:r>
            <a:r>
              <a:rPr lang="en-US" sz="1200" dirty="0" err="1"/>
              <a:t>TeaOrder</a:t>
            </a:r>
            <a:r>
              <a:rPr lang="en-US" sz="1200" dirty="0"/>
              <a:t> is represented as a ...</a:t>
            </a:r>
          </a:p>
          <a:p>
            <a:endParaRPr lang="en-US" sz="1200" dirty="0"/>
          </a:p>
          <a:p>
            <a:r>
              <a:rPr lang="en-US" sz="1200" dirty="0"/>
              <a:t>;; A </a:t>
            </a:r>
            <a:r>
              <a:rPr lang="en-US" sz="1200" dirty="0" err="1"/>
              <a:t>BarOrder</a:t>
            </a:r>
            <a:r>
              <a:rPr lang="en-US" sz="1200" dirty="0"/>
              <a:t> is represented as one of</a:t>
            </a:r>
          </a:p>
          <a:p>
            <a:r>
              <a:rPr lang="en-US" sz="1200" dirty="0"/>
              <a:t>;; -- a </a:t>
            </a:r>
            <a:r>
              <a:rPr lang="en-US" sz="1200" dirty="0" err="1"/>
              <a:t>CoffeeOrder</a:t>
            </a:r>
            <a:endParaRPr lang="en-US" sz="1200" dirty="0"/>
          </a:p>
          <a:p>
            <a:r>
              <a:rPr lang="en-US" sz="1200" dirty="0"/>
              <a:t>;; -- a </a:t>
            </a:r>
            <a:r>
              <a:rPr lang="en-US" sz="1200" dirty="0" err="1"/>
              <a:t>WineOrder</a:t>
            </a:r>
            <a:endParaRPr lang="en-US" sz="1200" dirty="0"/>
          </a:p>
          <a:p>
            <a:r>
              <a:rPr lang="en-US" sz="1200" dirty="0"/>
              <a:t>;; -- a </a:t>
            </a:r>
            <a:r>
              <a:rPr lang="en-US" sz="1200" dirty="0" err="1"/>
              <a:t>TeaOrder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;; CONSTRUCTOR TEMPLATE:</a:t>
            </a:r>
          </a:p>
          <a:p>
            <a:r>
              <a:rPr lang="en-US" sz="1200" dirty="0"/>
              <a:t>;; use the constructor templates for </a:t>
            </a:r>
            <a:r>
              <a:rPr lang="en-US" sz="1200" dirty="0" err="1"/>
              <a:t>CoffeeOrder</a:t>
            </a:r>
            <a:r>
              <a:rPr lang="en-US" sz="1200" dirty="0"/>
              <a:t>, </a:t>
            </a:r>
            <a:r>
              <a:rPr lang="en-US" sz="1200" dirty="0" err="1"/>
              <a:t>WineOrder</a:t>
            </a:r>
            <a:r>
              <a:rPr lang="en-US" sz="1200" dirty="0"/>
              <a:t>, or </a:t>
            </a:r>
            <a:r>
              <a:rPr lang="en-US" sz="1200" dirty="0" err="1"/>
              <a:t>TeaOrder</a:t>
            </a:r>
            <a:r>
              <a:rPr lang="en-US" sz="1200" dirty="0"/>
              <a:t>.</a:t>
            </a:r>
          </a:p>
          <a:p>
            <a:endParaRPr lang="en-US" sz="1200" dirty="0"/>
          </a:p>
          <a:p>
            <a:r>
              <a:rPr lang="en-US" sz="1200" dirty="0"/>
              <a:t>;; OBSERVER TEMPLATE:</a:t>
            </a:r>
          </a:p>
          <a:p>
            <a:r>
              <a:rPr lang="en-US" sz="1200" dirty="0"/>
              <a:t>;; </a:t>
            </a:r>
            <a:r>
              <a:rPr lang="en-US" sz="1200" dirty="0" err="1"/>
              <a:t>bo-fn</a:t>
            </a:r>
            <a:r>
              <a:rPr lang="en-US" sz="1200" dirty="0"/>
              <a:t> : </a:t>
            </a:r>
            <a:r>
              <a:rPr lang="en-US" sz="1200" dirty="0" err="1"/>
              <a:t>BarOrder</a:t>
            </a:r>
            <a:r>
              <a:rPr lang="en-US" sz="1200" dirty="0"/>
              <a:t> -&gt; ??</a:t>
            </a:r>
          </a:p>
          <a:p>
            <a:r>
              <a:rPr lang="en-US" sz="1200" dirty="0"/>
              <a:t>;; STRATEGY: Cases on order : </a:t>
            </a:r>
            <a:r>
              <a:rPr lang="en-US" sz="1200" dirty="0" err="1"/>
              <a:t>BarOrder</a:t>
            </a:r>
            <a:endParaRPr lang="en-US" sz="1200" dirty="0"/>
          </a:p>
          <a:p>
            <a:r>
              <a:rPr lang="en-US" sz="1200" dirty="0"/>
              <a:t>(define (</a:t>
            </a:r>
            <a:r>
              <a:rPr lang="en-US" sz="1200" dirty="0" err="1"/>
              <a:t>bo-fn</a:t>
            </a:r>
            <a:r>
              <a:rPr lang="en-US" sz="1200" dirty="0"/>
              <a:t> order)</a:t>
            </a:r>
          </a:p>
          <a:p>
            <a:r>
              <a:rPr lang="en-US" sz="1200" dirty="0"/>
              <a:t>  (cond</a:t>
            </a:r>
          </a:p>
          <a:p>
            <a:r>
              <a:rPr lang="en-US" sz="1200" dirty="0"/>
              <a:t>    [(coffee-order? order) ...]</a:t>
            </a:r>
          </a:p>
          <a:p>
            <a:r>
              <a:rPr lang="en-US" sz="1200" dirty="0"/>
              <a:t>    [(wine-order?   order) ...]</a:t>
            </a:r>
          </a:p>
          <a:p>
            <a:r>
              <a:rPr lang="en-US" sz="1200" dirty="0"/>
              <a:t>    [(tea-order?    order) ...]))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671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702892"/>
              </p:ext>
            </p:extLst>
          </p:nvPr>
        </p:nvGraphicFramePr>
        <p:xfrm>
          <a:off x="486032" y="624840"/>
          <a:ext cx="8229600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The</a:t>
                      </a:r>
                      <a:r>
                        <a:rPr lang="en-US" sz="3200" baseline="0" dirty="0"/>
                        <a:t> Data</a:t>
                      </a:r>
                      <a:r>
                        <a:rPr lang="en-US" sz="3200" dirty="0"/>
                        <a:t> Design Recipe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1. Information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</a:t>
                      </a:r>
                      <a:r>
                        <a:rPr lang="en-US" sz="3200" baseline="0" dirty="0"/>
                        <a:t> Representation and Interpretation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3. Implementation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4. Constructor Template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5. Observer</a:t>
                      </a:r>
                      <a:r>
                        <a:rPr lang="en-US" sz="3200" baseline="0" dirty="0"/>
                        <a:t> Template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6. 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7. Review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729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the </a:t>
            </a:r>
            <a:r>
              <a:rPr lang="en-US" dirty="0" err="1"/>
              <a:t>BarOrder</a:t>
            </a:r>
            <a:r>
              <a:rPr lang="en-US" dirty="0"/>
              <a:t> Observer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;; In the ... you can put a function on the order, or you</a:t>
            </a:r>
          </a:p>
          <a:p>
            <a:r>
              <a:rPr lang="en-US" dirty="0"/>
              <a:t>;; can expand the observer template for the compound</a:t>
            </a:r>
          </a:p>
          <a:p>
            <a:r>
              <a:rPr lang="en-US" dirty="0"/>
              <a:t>;; data, </a:t>
            </a:r>
            <a:r>
              <a:rPr lang="en-US" dirty="0" err="1"/>
              <a:t>eg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(define (my-</a:t>
            </a:r>
            <a:r>
              <a:rPr lang="en-US" dirty="0" err="1"/>
              <a:t>bo</a:t>
            </a:r>
            <a:r>
              <a:rPr lang="en-US" dirty="0"/>
              <a:t>-</a:t>
            </a:r>
            <a:r>
              <a:rPr lang="en-US" dirty="0" err="1"/>
              <a:t>fn</a:t>
            </a:r>
            <a:r>
              <a:rPr lang="en-US" dirty="0"/>
              <a:t> order)</a:t>
            </a:r>
          </a:p>
          <a:p>
            <a:r>
              <a:rPr lang="en-US" dirty="0"/>
              <a:t>  (cond</a:t>
            </a:r>
          </a:p>
          <a:p>
            <a:r>
              <a:rPr lang="en-US" dirty="0"/>
              <a:t>    [(coffee-order? order) (some-function</a:t>
            </a:r>
          </a:p>
          <a:p>
            <a:r>
              <a:rPr lang="en-US" dirty="0"/>
              <a:t>                             (coffee-order-size order)</a:t>
            </a:r>
          </a:p>
          <a:p>
            <a:r>
              <a:rPr lang="en-US" dirty="0"/>
              <a:t>                             (coffee-order-type order)</a:t>
            </a:r>
          </a:p>
          <a:p>
            <a:r>
              <a:rPr lang="en-US" dirty="0"/>
              <a:t>                             (coffee-order-milk order))]</a:t>
            </a:r>
          </a:p>
          <a:p>
            <a:r>
              <a:rPr lang="en-US" dirty="0"/>
              <a:t>    [(wine-order?   order) (some-other-function order)]</a:t>
            </a:r>
          </a:p>
          <a:p>
            <a:r>
              <a:rPr lang="en-US" dirty="0"/>
              <a:t>    [(tea-order?    order) (yet-another-function order)]))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9911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DDR Step 7: Review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Nothing is done until you review it!</a:t>
            </a:r>
          </a:p>
          <a:p>
            <a:r>
              <a:rPr lang="en-US" dirty="0"/>
              <a:t>Before you move on, look at your data definition and ask the following questions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5667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Reviewing a Data Design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Reviewing a Data Design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1. Is the interpretation clear and unambiguous?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 Can you represent all the information you need for your program?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3. Do</a:t>
                      </a:r>
                      <a:r>
                        <a:rPr lang="en-US" sz="3200" baseline="0" dirty="0"/>
                        <a:t> you </a:t>
                      </a:r>
                      <a:r>
                        <a:rPr lang="en-US" sz="3200" i="1" baseline="0" dirty="0"/>
                        <a:t>need</a:t>
                      </a:r>
                      <a:r>
                        <a:rPr lang="en-US" sz="3200" baseline="0" dirty="0"/>
                        <a:t> all of the data in your representation?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4.</a:t>
                      </a:r>
                      <a:r>
                        <a:rPr lang="en-US" sz="3200" baseline="0" dirty="0"/>
                        <a:t> Does every combination of values make sense? If not, document the meaningful combinations with a WHERE clause.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806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</a:t>
            </a:r>
            <a:r>
              <a:rPr lang="en-US" dirty="0"/>
              <a:t>you have questions about this lesson, ask them on the Discussion Board</a:t>
            </a:r>
          </a:p>
          <a:p>
            <a:r>
              <a:rPr lang="en-US" dirty="0"/>
              <a:t>Go on to the next lesson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835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Brief Explanation of the Data Design Recipe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958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200" b="1" dirty="0"/>
              <a:t>Information Analysis</a:t>
            </a:r>
            <a:r>
              <a:rPr lang="en-US" sz="2200" dirty="0"/>
              <a:t>: What kind of information needs to be represented in your program?  What kind of information is it?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b="1" dirty="0"/>
              <a:t>Representation and Interpretation</a:t>
            </a:r>
            <a:r>
              <a:rPr lang="en-US" sz="2200" dirty="0"/>
              <a:t>: how is the information represented as data?  What is the meaning of each possible value of the data?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b="1" dirty="0"/>
              <a:t>Implementation</a:t>
            </a:r>
            <a:r>
              <a:rPr lang="en-US" sz="2200" dirty="0"/>
              <a:t>: definitions of needed structs.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b="1" dirty="0"/>
              <a:t>Constructor</a:t>
            </a:r>
            <a:r>
              <a:rPr lang="en-US" sz="2200" dirty="0"/>
              <a:t> </a:t>
            </a:r>
            <a:r>
              <a:rPr lang="en-US" sz="2200" b="1" dirty="0"/>
              <a:t>template</a:t>
            </a:r>
            <a:r>
              <a:rPr lang="en-US" sz="2200" dirty="0"/>
              <a:t>: tells how to construct a value of this type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b="1" dirty="0"/>
              <a:t>Observer template</a:t>
            </a:r>
            <a:r>
              <a:rPr lang="en-US" sz="2200" dirty="0"/>
              <a:t>: tells how to inspect a value of this type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b="1" dirty="0"/>
              <a:t>Examples</a:t>
            </a:r>
            <a:r>
              <a:rPr lang="en-US" sz="2200" dirty="0"/>
              <a:t>: samples to make clear to the reader what is intended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b="1" dirty="0"/>
              <a:t>Review</a:t>
            </a:r>
            <a:r>
              <a:rPr lang="en-US" sz="2200" dirty="0"/>
              <a:t>: How can your design be improved?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94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DDR Step 1. What information needs to be represented?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general, you are representing information about one of many objects in the world</a:t>
            </a:r>
          </a:p>
          <a:p>
            <a:r>
              <a:rPr lang="en-US" dirty="0"/>
              <a:t>Your goal is represent enough information about that object to distinguish it from all the other similar objects</a:t>
            </a:r>
          </a:p>
          <a:p>
            <a:r>
              <a:rPr lang="en-US" dirty="0"/>
              <a:t>You may need to represent more information as well, depending on the application.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835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representing a car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What cars are we trying to represent? How does one car in the set differ from the others? What information about that car do I need to know?</a:t>
            </a:r>
          </a:p>
          <a:p>
            <a:r>
              <a:rPr lang="en-US" dirty="0"/>
              <a:t>In a traffic simulation, I might only need to keep track of each car's position and velocity.</a:t>
            </a:r>
          </a:p>
          <a:p>
            <a:r>
              <a:rPr lang="en-US" dirty="0"/>
              <a:t>For TV coverage of an auto race, I might need to keep track of enough information to distinguish it from all the others in the race.  </a:t>
            </a:r>
          </a:p>
          <a:p>
            <a:pPr lvl="1"/>
            <a:r>
              <a:rPr lang="en-US" dirty="0"/>
              <a:t>The car’s number would be enough, but I might want to display the name of the driver as well.</a:t>
            </a:r>
          </a:p>
          <a:p>
            <a:r>
              <a:rPr lang="en-US" dirty="0"/>
              <a:t>For an auto dealer, I might need to keep track of enough information to distinguish this car from all the others in the world.</a:t>
            </a:r>
          </a:p>
          <a:p>
            <a:pPr lvl="1"/>
            <a:r>
              <a:rPr lang="en-US" dirty="0"/>
              <a:t>The VIN (“Vehicle Identification Number”) would be enough, but I might want to have its model, color, etc. available for display.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39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of DDR Step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At the end of step 1, you should know what kind of data you need (scalar, compound, mixed, etc.)</a:t>
            </a:r>
          </a:p>
          <a:p>
            <a:r>
              <a:rPr lang="en-US" dirty="0"/>
              <a:t>Where you go from here depends on the kind of data.</a:t>
            </a:r>
          </a:p>
          <a:p>
            <a:r>
              <a:rPr lang="en-US" dirty="0"/>
              <a:t>In the lesson, we’ll see how to execute the Data Design Recipe for compound data.</a:t>
            </a:r>
          </a:p>
          <a:p>
            <a:r>
              <a:rPr lang="en-US" dirty="0"/>
              <a:t>Then we’ll go back and see how it works for the other kinds of data.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66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DDR Step 2. Representation and </a:t>
            </a:r>
            <a:r>
              <a:rPr lang="en-US" dirty="0" err="1"/>
              <a:t>Interpetation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Racket, we represent compound data as a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struct</a:t>
            </a:r>
          </a:p>
          <a:p>
            <a:pPr lvl="1"/>
            <a:r>
              <a:rPr lang="en-US" dirty="0">
                <a:cs typeface="Consolas" pitchFamily="49" charset="0"/>
              </a:rPr>
              <a:t>This is like a struct or record in other languages.</a:t>
            </a:r>
          </a:p>
          <a:p>
            <a:r>
              <a:rPr lang="en-US" dirty="0"/>
              <a:t>For the interpretation, we need to give an interpretation to each of the fields.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52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0"/>
              </a:spcBef>
            </a:pPr>
            <a:r>
              <a:rPr lang="en-US" dirty="0"/>
              <a:t>;; A Book in a bookstore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;; REPRESENTATION:</a:t>
            </a:r>
          </a:p>
          <a:p>
            <a:pPr>
              <a:spcBef>
                <a:spcPts val="0"/>
              </a:spcBef>
            </a:pPr>
            <a:r>
              <a:rPr lang="en-US" dirty="0"/>
              <a:t>;; a Book is represented as a struct </a:t>
            </a:r>
          </a:p>
          <a:p>
            <a:pPr>
              <a:spcBef>
                <a:spcPts val="0"/>
              </a:spcBef>
            </a:pPr>
            <a:r>
              <a:rPr lang="en-US" dirty="0"/>
              <a:t>;;    (make-book author title on-hand price)</a:t>
            </a:r>
          </a:p>
          <a:p>
            <a:pPr>
              <a:spcBef>
                <a:spcPts val="0"/>
              </a:spcBef>
            </a:pPr>
            <a:r>
              <a:rPr lang="en-US" dirty="0"/>
              <a:t>;; with the following fields:</a:t>
            </a:r>
          </a:p>
          <a:p>
            <a:pPr>
              <a:spcBef>
                <a:spcPts val="0"/>
              </a:spcBef>
            </a:pPr>
            <a:r>
              <a:rPr lang="en-US" dirty="0"/>
              <a:t>;; author : String     is the author's name</a:t>
            </a:r>
          </a:p>
          <a:p>
            <a:pPr>
              <a:spcBef>
                <a:spcPts val="0"/>
              </a:spcBef>
            </a:pPr>
            <a:r>
              <a:rPr lang="en-US" dirty="0"/>
              <a:t>;; title  : String     is the title of the book</a:t>
            </a:r>
          </a:p>
          <a:p>
            <a:pPr>
              <a:spcBef>
                <a:spcPts val="0"/>
              </a:spcBef>
            </a:pPr>
            <a:r>
              <a:rPr lang="en-US" dirty="0"/>
              <a:t>;; on-hand : </a:t>
            </a:r>
            <a:r>
              <a:rPr lang="en-US" dirty="0" err="1"/>
              <a:t>NonNegInt</a:t>
            </a:r>
            <a:r>
              <a:rPr lang="en-US" dirty="0"/>
              <a:t> is the number of copies</a:t>
            </a:r>
          </a:p>
          <a:p>
            <a:pPr>
              <a:spcBef>
                <a:spcPts val="0"/>
              </a:spcBef>
            </a:pPr>
            <a:r>
              <a:rPr lang="en-US" dirty="0"/>
              <a:t>;;                     on hand</a:t>
            </a:r>
          </a:p>
          <a:p>
            <a:pPr>
              <a:spcBef>
                <a:spcPts val="0"/>
              </a:spcBef>
            </a:pPr>
            <a:r>
              <a:rPr lang="en-US" dirty="0"/>
              <a:t>;; price   : </a:t>
            </a:r>
            <a:r>
              <a:rPr lang="en-US" dirty="0" err="1"/>
              <a:t>NonNegInt</a:t>
            </a:r>
            <a:r>
              <a:rPr lang="en-US" dirty="0"/>
              <a:t> is the price of the book</a:t>
            </a:r>
          </a:p>
          <a:p>
            <a:pPr>
              <a:spcBef>
                <a:spcPts val="0"/>
              </a:spcBef>
            </a:pPr>
            <a:r>
              <a:rPr lang="en-US" dirty="0"/>
              <a:t>;;                     in USD*100</a:t>
            </a:r>
          </a:p>
          <a:p>
            <a:pPr>
              <a:spcBef>
                <a:spcPts val="0"/>
              </a:spcBef>
            </a:pPr>
            <a:r>
              <a:rPr lang="en-US" dirty="0"/>
              <a:t>;;                     (e.g. $7.95 =&gt; 795)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104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solidFill>
          <a:schemeClr val="accent1">
            <a:lumMod val="20000"/>
            <a:lumOff val="80000"/>
          </a:schemeClr>
        </a:solidFill>
      </a:spPr>
      <a:bodyPr wrap="square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8097</TotalTime>
  <Words>2419</Words>
  <Application>Microsoft Office PowerPoint</Application>
  <PresentationFormat>On-screen Show (4:3)</PresentationFormat>
  <Paragraphs>358</Paragraphs>
  <Slides>33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Consolas</vt:lpstr>
      <vt:lpstr>Courier New</vt:lpstr>
      <vt:lpstr>Helvetica Neue</vt:lpstr>
      <vt:lpstr>Office Theme</vt:lpstr>
      <vt:lpstr>The Data Design Recipe</vt:lpstr>
      <vt:lpstr>Learning Objectives for this Lesson</vt:lpstr>
      <vt:lpstr>PowerPoint Presentation</vt:lpstr>
      <vt:lpstr>Brief Explanation of the Data Design Recipe</vt:lpstr>
      <vt:lpstr>DDR Step 1. What information needs to be represented?</vt:lpstr>
      <vt:lpstr>Example: representing a car</vt:lpstr>
      <vt:lpstr>Output of DDR Step 1</vt:lpstr>
      <vt:lpstr>DDR Step 2. Representation and Interpetation</vt:lpstr>
      <vt:lpstr>Example:</vt:lpstr>
      <vt:lpstr>Another example: a Rocket</vt:lpstr>
      <vt:lpstr>DDR Step 3. Implementation</vt:lpstr>
      <vt:lpstr>Example of a structure definition in Racket</vt:lpstr>
      <vt:lpstr>DDR Step 4. Constructor Template</vt:lpstr>
      <vt:lpstr>Sometimes this format isn't enough</vt:lpstr>
      <vt:lpstr>We document this in the representation</vt:lpstr>
      <vt:lpstr>DDR Step 5: Observer Template</vt:lpstr>
      <vt:lpstr>Observer template for compound data</vt:lpstr>
      <vt:lpstr>Putting it all together</vt:lpstr>
      <vt:lpstr>The DDR for scalar data</vt:lpstr>
      <vt:lpstr>Examples of data definitions for scalar information</vt:lpstr>
      <vt:lpstr>The DDR for itemization data</vt:lpstr>
      <vt:lpstr>Another example</vt:lpstr>
      <vt:lpstr>Another example</vt:lpstr>
      <vt:lpstr> Remember: Not all integers are created equal</vt:lpstr>
      <vt:lpstr>The DDR for mixed data</vt:lpstr>
      <vt:lpstr>Remember our example of mixed data</vt:lpstr>
      <vt:lpstr>Mixed Data Example #1: CoffeeOrder (1)</vt:lpstr>
      <vt:lpstr>CoffeeOrder (2)</vt:lpstr>
      <vt:lpstr>BarOrder</vt:lpstr>
      <vt:lpstr>Using the BarOrder Observer Template</vt:lpstr>
      <vt:lpstr>DDR Step 7: Review</vt:lpstr>
      <vt:lpstr>Reviewing a Data Design</vt:lpstr>
      <vt:lpstr>Next Steps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Representing Information as Data</dc:title>
  <dc:creator>wand</dc:creator>
  <cp:lastModifiedBy>Mitchell Wand</cp:lastModifiedBy>
  <cp:revision>121</cp:revision>
  <dcterms:created xsi:type="dcterms:W3CDTF">2012-08-30T22:09:15Z</dcterms:created>
  <dcterms:modified xsi:type="dcterms:W3CDTF">2017-07-24T22:25:02Z</dcterms:modified>
</cp:coreProperties>
</file>