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6" r:id="rId2"/>
  </p:sldMasterIdLst>
  <p:notesMasterIdLst>
    <p:notesMasterId r:id="rId19"/>
  </p:notesMasterIdLst>
  <p:sldIdLst>
    <p:sldId id="256" r:id="rId3"/>
    <p:sldId id="267" r:id="rId4"/>
    <p:sldId id="268" r:id="rId5"/>
    <p:sldId id="276" r:id="rId6"/>
    <p:sldId id="367" r:id="rId7"/>
    <p:sldId id="368" r:id="rId8"/>
    <p:sldId id="448" r:id="rId9"/>
    <p:sldId id="369" r:id="rId10"/>
    <p:sldId id="370" r:id="rId11"/>
    <p:sldId id="451" r:id="rId12"/>
    <p:sldId id="371" r:id="rId13"/>
    <p:sldId id="373" r:id="rId14"/>
    <p:sldId id="375" r:id="rId15"/>
    <p:sldId id="376" r:id="rId16"/>
    <p:sldId id="377" r:id="rId17"/>
    <p:sldId id="378" r:id="rId18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6" userDrawn="1">
          <p15:clr>
            <a:srgbClr val="A4A3A4"/>
          </p15:clr>
        </p15:guide>
        <p15:guide id="2" pos="20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8" autoAdjust="0"/>
    <p:restoredTop sz="89932" autoAdjust="0"/>
  </p:normalViewPr>
  <p:slideViewPr>
    <p:cSldViewPr>
      <p:cViewPr varScale="1">
        <p:scale>
          <a:sx n="74" d="100"/>
          <a:sy n="74" d="100"/>
        </p:scale>
        <p:origin x="738" y="60"/>
      </p:cViewPr>
      <p:guideLst>
        <p:guide orient="horz" pos="1776"/>
        <p:guide pos="20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50D25-69DA-4251-A3B1-10895C6A89D6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AFC9F-E170-410D-8256-49CC570C9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64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AFC9F-E170-410D-8256-49CC570C96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07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2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 we'll do some examples of functions on binary trees.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78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just fill in the answer to each question.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5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</a:t>
            </a:r>
            <a:r>
              <a:rPr lang="en-US" baseline="0" dirty="0"/>
              <a:t> </a:t>
            </a:r>
            <a:r>
              <a:rPr lang="en-US" b="1" baseline="0" dirty="0"/>
              <a:t>leaf-min</a:t>
            </a:r>
            <a:r>
              <a:rPr lang="en-US" baseline="0" dirty="0"/>
              <a:t> is similar.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E1DFD8-B619-4FFF-B366-BDCC98D081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56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28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666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0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70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6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93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9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8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9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19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99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329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880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97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49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53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02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9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8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im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/4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</a:t>
            </a:r>
            <a:r>
              <a:rPr lang="en-US" dirty="0" err="1"/>
              <a:t>Bootcamp</a:t>
            </a:r>
            <a:r>
              <a:rPr lang="en-US" dirty="0"/>
              <a:t>”</a:t>
            </a:r>
          </a:p>
          <a:p>
            <a:r>
              <a:rPr lang="en-US" dirty="0"/>
              <a:t>Lesson 5.1</a:t>
            </a:r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8" name="Picture 7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2012-2017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4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4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584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54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Remember: The Shape of the Program Follows the Shape of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4B19-8EED-495A-99FA-12E5518CCC5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295400" y="4648200"/>
            <a:ext cx="2209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Hierarchy (a </a:t>
            </a:r>
            <a:r>
              <a:rPr lang="en-US" b="1" dirty="0" err="1"/>
              <a:t>BinTree</a:t>
            </a:r>
            <a:r>
              <a:rPr lang="en-US" dirty="0"/>
              <a:t> is either leaf data or has two components which are </a:t>
            </a:r>
            <a:r>
              <a:rPr lang="en-US" b="1" dirty="0" err="1"/>
              <a:t>BinTrees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5225315" y="4966078"/>
            <a:ext cx="20574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Call Tree (</a:t>
            </a:r>
            <a:r>
              <a:rPr lang="en-US" b="1" dirty="0"/>
              <a:t>tree-</a:t>
            </a:r>
            <a:r>
              <a:rPr lang="en-US" b="1" dirty="0" err="1"/>
              <a:t>fn</a:t>
            </a:r>
            <a:r>
              <a:rPr lang="en-US" b="1" dirty="0"/>
              <a:t> </a:t>
            </a:r>
            <a:r>
              <a:rPr lang="en-US" dirty="0"/>
              <a:t>either calls a function on the leaf data, or it</a:t>
            </a:r>
            <a:r>
              <a:rPr lang="en-US" b="1" dirty="0"/>
              <a:t> </a:t>
            </a:r>
            <a:r>
              <a:rPr lang="en-US" dirty="0"/>
              <a:t>calls itself twice.)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3964" y="1880025"/>
            <a:ext cx="3776069" cy="2628696"/>
            <a:chOff x="633964" y="1880025"/>
            <a:chExt cx="3776069" cy="2628696"/>
          </a:xfrm>
        </p:grpSpPr>
        <p:sp>
          <p:nvSpPr>
            <p:cNvPr id="9" name="Arc 8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562183" y="2628660"/>
              <a:ext cx="1847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is-component-of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BinTree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</a:t>
              </a:r>
            </a:p>
          </p:txBody>
        </p:sp>
        <p:cxnSp>
          <p:nvCxnSpPr>
            <p:cNvPr id="12" name="Straight Arrow Connector 11"/>
            <p:cNvCxnSpPr>
              <a:stCxn id="26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Arc 4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764486" y="1880025"/>
            <a:ext cx="3475342" cy="2628696"/>
            <a:chOff x="633964" y="1880025"/>
            <a:chExt cx="3475342" cy="2628696"/>
          </a:xfrm>
        </p:grpSpPr>
        <p:sp>
          <p:nvSpPr>
            <p:cNvPr id="35" name="Arc 34"/>
            <p:cNvSpPr/>
            <p:nvPr/>
          </p:nvSpPr>
          <p:spPr>
            <a:xfrm rot="8189719">
              <a:off x="2154808" y="1880025"/>
              <a:ext cx="1954498" cy="1878750"/>
            </a:xfrm>
            <a:prstGeom prst="arc">
              <a:avLst>
                <a:gd name="adj1" fmla="val 4110541"/>
                <a:gd name="adj2" fmla="val 1237007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49455" y="2588376"/>
              <a:ext cx="590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calls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357865" y="2421200"/>
              <a:ext cx="11430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tree-</a:t>
              </a:r>
              <a:r>
                <a:rPr lang="en-US" dirty="0" err="1"/>
                <a:t>fn</a:t>
              </a:r>
              <a:endParaRPr lang="en-US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33964" y="3746721"/>
              <a:ext cx="1231267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leaf data function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>
            <a:xfrm flipV="1">
              <a:off x="1249598" y="3199126"/>
              <a:ext cx="444184" cy="5475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 rot="7864736">
              <a:off x="1467090" y="2588357"/>
              <a:ext cx="914400" cy="914400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/>
            <p:cNvSpPr/>
            <p:nvPr/>
          </p:nvSpPr>
          <p:spPr>
            <a:xfrm rot="8092935">
              <a:off x="2327214" y="2041014"/>
              <a:ext cx="1625114" cy="1562132"/>
            </a:xfrm>
            <a:prstGeom prst="arc">
              <a:avLst>
                <a:gd name="adj1" fmla="val 4507461"/>
                <a:gd name="adj2" fmla="val 1128072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372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template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Tree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 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/>
          <p:cNvSpPr/>
          <p:nvPr/>
        </p:nvSpPr>
        <p:spPr>
          <a:xfrm>
            <a:off x="5924282" y="4906904"/>
            <a:ext cx="3124200" cy="14494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 here are the template questions.  When we write a function using the template, we fill in the template with the answers to these questions.</a:t>
            </a:r>
          </a:p>
        </p:txBody>
      </p:sp>
    </p:spTree>
    <p:extLst>
      <p:ext uri="{BB962C8B-B14F-4D97-AF65-F5344CB8AC3E}">
        <p14:creationId xmlns:p14="http://schemas.microsoft.com/office/powerpoint/2010/main" val="14179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leaf-sum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leaf-sum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44592" y="3733799"/>
            <a:ext cx="5089408" cy="2438401"/>
            <a:chOff x="244592" y="3733799"/>
            <a:chExt cx="5089408" cy="2438401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44592" y="3733799"/>
              <a:ext cx="2193808" cy="2296819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  <a:gd name="connsiteX0" fmla="*/ 1426164 w 2193808"/>
                <a:gd name="connsiteY0" fmla="*/ 1978378 h 2296819"/>
                <a:gd name="connsiteX1" fmla="*/ 127941 w 2193808"/>
                <a:gd name="connsiteY1" fmla="*/ 1967089 h 2296819"/>
                <a:gd name="connsiteX2" fmla="*/ 2193808 w 2193808"/>
                <a:gd name="connsiteY2" fmla="*/ 0 h 229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93808" h="2296819">
                  <a:moveTo>
                    <a:pt x="1426164" y="1978378"/>
                  </a:moveTo>
                  <a:cubicBezTo>
                    <a:pt x="698971" y="2132659"/>
                    <a:pt x="0" y="2296819"/>
                    <a:pt x="127941" y="1967089"/>
                  </a:cubicBezTo>
                  <a:cubicBezTo>
                    <a:pt x="255882" y="1637359"/>
                    <a:pt x="1154289" y="793985"/>
                    <a:pt x="2193808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244592" y="169756"/>
            <a:ext cx="2590800" cy="1302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Let’s see how the template questions help us define some functions that observe binary trees.</a:t>
            </a:r>
          </a:p>
        </p:txBody>
      </p:sp>
    </p:spTree>
    <p:extLst>
      <p:ext uri="{BB962C8B-B14F-4D97-AF65-F5344CB8AC3E}">
        <p14:creationId xmlns:p14="http://schemas.microsoft.com/office/powerpoint/2010/main" val="101819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max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leaf-max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4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leaf-min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: Tree -&gt; Number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(leaf-datum t)]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min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leaf-min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8"/>
          <p:cNvGrpSpPr/>
          <p:nvPr/>
        </p:nvGrpSpPr>
        <p:grpSpPr>
          <a:xfrm>
            <a:off x="3793067" y="1066800"/>
            <a:ext cx="4360333" cy="1936044"/>
            <a:chOff x="3793067" y="1066800"/>
            <a:chExt cx="4360333" cy="1936044"/>
          </a:xfrm>
        </p:grpSpPr>
        <p:sp>
          <p:nvSpPr>
            <p:cNvPr id="7" name="Rectangle 6"/>
            <p:cNvSpPr/>
            <p:nvPr/>
          </p:nvSpPr>
          <p:spPr>
            <a:xfrm>
              <a:off x="5943600" y="1066800"/>
              <a:ext cx="22098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What’s the answer for a leaf?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3793067" y="1275644"/>
              <a:ext cx="2133600" cy="1727200"/>
            </a:xfrm>
            <a:custGeom>
              <a:avLst/>
              <a:gdLst>
                <a:gd name="connsiteX0" fmla="*/ 2133600 w 2133600"/>
                <a:gd name="connsiteY0" fmla="*/ 237067 h 1727200"/>
                <a:gd name="connsiteX1" fmla="*/ 1004711 w 2133600"/>
                <a:gd name="connsiteY1" fmla="*/ 248356 h 1727200"/>
                <a:gd name="connsiteX2" fmla="*/ 0 w 2133600"/>
                <a:gd name="connsiteY2" fmla="*/ 172720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0" h="1727200">
                  <a:moveTo>
                    <a:pt x="2133600" y="237067"/>
                  </a:moveTo>
                  <a:cubicBezTo>
                    <a:pt x="1746955" y="118533"/>
                    <a:pt x="1360311" y="0"/>
                    <a:pt x="1004711" y="248356"/>
                  </a:cubicBezTo>
                  <a:cubicBezTo>
                    <a:pt x="649111" y="496712"/>
                    <a:pt x="156163" y="1493896"/>
                    <a:pt x="0" y="172720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216370" y="3793067"/>
            <a:ext cx="5117630" cy="2379133"/>
            <a:chOff x="216370" y="3793067"/>
            <a:chExt cx="5117630" cy="2379133"/>
          </a:xfrm>
        </p:grpSpPr>
        <p:sp>
          <p:nvSpPr>
            <p:cNvPr id="10" name="Rectangle 9"/>
            <p:cNvSpPr/>
            <p:nvPr/>
          </p:nvSpPr>
          <p:spPr>
            <a:xfrm>
              <a:off x="1676400" y="5257800"/>
              <a:ext cx="3657600" cy="9144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If you knew the answers for the 2 sons, how could you find the answer for the whole tree?</a:t>
              </a:r>
            </a:p>
          </p:txBody>
        </p:sp>
        <p:sp>
          <p:nvSpPr>
            <p:cNvPr id="16" name="Freeform 15"/>
            <p:cNvSpPr/>
            <p:nvPr/>
          </p:nvSpPr>
          <p:spPr>
            <a:xfrm>
              <a:off x="216370" y="3793067"/>
              <a:ext cx="2391363" cy="2227674"/>
            </a:xfrm>
            <a:custGeom>
              <a:avLst/>
              <a:gdLst>
                <a:gd name="connsiteX0" fmla="*/ 1454386 w 2391363"/>
                <a:gd name="connsiteY0" fmla="*/ 1919111 h 2227674"/>
                <a:gd name="connsiteX1" fmla="*/ 156163 w 2391363"/>
                <a:gd name="connsiteY1" fmla="*/ 1907822 h 2227674"/>
                <a:gd name="connsiteX2" fmla="*/ 2391363 w 2391363"/>
                <a:gd name="connsiteY2" fmla="*/ 0 h 222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1363" h="2227674">
                  <a:moveTo>
                    <a:pt x="1454386" y="1919111"/>
                  </a:moveTo>
                  <a:cubicBezTo>
                    <a:pt x="727193" y="2073392"/>
                    <a:pt x="0" y="2227674"/>
                    <a:pt x="156163" y="1907822"/>
                  </a:cubicBezTo>
                  <a:cubicBezTo>
                    <a:pt x="312326" y="1587970"/>
                    <a:pt x="1351844" y="793985"/>
                    <a:pt x="2391363" y="0"/>
                  </a:cubicBezTo>
                </a:path>
              </a:pathLst>
            </a:cu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16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now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a template for tree-structured information</a:t>
            </a:r>
          </a:p>
          <a:p>
            <a:pPr lvl="1"/>
            <a:r>
              <a:rPr lang="en-US" dirty="0"/>
              <a:t>Write functions that manipulate that data, using the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8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the file 05-1-trees.rkt in the Examples folder.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Guided Practice 5.1</a:t>
            </a:r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module we will learn about two related topics:</a:t>
            </a:r>
          </a:p>
          <a:p>
            <a:pPr lvl="1"/>
            <a:r>
              <a:rPr lang="en-US" dirty="0"/>
              <a:t>branching structures, such as trees</a:t>
            </a:r>
          </a:p>
          <a:p>
            <a:pPr lvl="1"/>
            <a:r>
              <a:rPr lang="en-US" dirty="0"/>
              <a:t>mutually recursive data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2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Needs updating</a:t>
            </a:r>
          </a:p>
        </p:txBody>
      </p:sp>
    </p:spTree>
    <p:extLst>
      <p:ext uri="{BB962C8B-B14F-4D97-AF65-F5344CB8AC3E}">
        <p14:creationId xmlns:p14="http://schemas.microsoft.com/office/powerpoint/2010/main" val="23375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Lesson 6.1 begins by considering alternative representations for sequence information</a:t>
            </a:r>
          </a:p>
          <a:p>
            <a:pPr lvl="1"/>
            <a:r>
              <a:rPr lang="en-US" dirty="0"/>
              <a:t>This is a warm-up for Lessons 6.2-6.3 </a:t>
            </a:r>
          </a:p>
          <a:p>
            <a:r>
              <a:rPr lang="en-US" dirty="0"/>
              <a:t>Lessons 6.2 and 6.3 show how to represent information that has a naturally branching structure, such as trees</a:t>
            </a:r>
          </a:p>
          <a:p>
            <a:r>
              <a:rPr lang="en-US" dirty="0"/>
              <a:t>Lesson 6.4 introduces mutually-recursive data definitions</a:t>
            </a:r>
          </a:p>
          <a:p>
            <a:r>
              <a:rPr lang="en-US" dirty="0"/>
              <a:t>Lesson 6.5 applies these ideas to S-expressions</a:t>
            </a:r>
          </a:p>
          <a:p>
            <a:pPr lvl="1"/>
            <a:r>
              <a:rPr lang="en-US" dirty="0"/>
              <a:t>S-expressions are nested lists</a:t>
            </a:r>
          </a:p>
          <a:p>
            <a:pPr lvl="1"/>
            <a:r>
              <a:rPr lang="en-US" dirty="0"/>
              <a:t>These are the basis for XML and JSON</a:t>
            </a:r>
          </a:p>
          <a:p>
            <a:r>
              <a:rPr lang="en-US" dirty="0"/>
              <a:t>Lesson 6.6 combines all these ideas into a case study</a:t>
            </a:r>
          </a:p>
          <a:p>
            <a:r>
              <a:rPr lang="en-US" dirty="0"/>
              <a:t>Lesson 6.7 shows how to write halting measures for tree-like structures.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3</a:t>
            </a:fld>
            <a:endParaRPr lang="en-US"/>
          </a:p>
        </p:txBody>
      </p:sp>
      <p:sp>
        <p:nvSpPr>
          <p:cNvPr id="5" name="Cross 4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6400800" y="1757787"/>
            <a:ext cx="1828800" cy="5334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Generalization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400800" y="256447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Constants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400800" y="3371153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Expressions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0800" y="4177836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Contexts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400800" y="4984519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Data Representations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6400800" y="5791200"/>
            <a:ext cx="18288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 Method Implementations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914400" y="951104"/>
            <a:ext cx="1828800" cy="5373496"/>
            <a:chOff x="476250" y="951104"/>
            <a:chExt cx="1828800" cy="5373496"/>
          </a:xfrm>
        </p:grpSpPr>
        <p:sp>
          <p:nvSpPr>
            <p:cNvPr id="22" name="Rounded Rectangle 21"/>
            <p:cNvSpPr/>
            <p:nvPr/>
          </p:nvSpPr>
          <p:spPr>
            <a:xfrm>
              <a:off x="476250" y="256447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Mixed Data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76250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 Representations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6250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Basics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76250" y="3371153"/>
              <a:ext cx="1828800" cy="533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Recursive Data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76250" y="417783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Functional Data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76250" y="4984519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Objects &amp; Classes</a:t>
              </a:r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76250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Stateful</a:t>
              </a:r>
              <a:r>
                <a:rPr lang="en-US" dirty="0"/>
                <a:t> Objects</a:t>
              </a:r>
            </a:p>
          </p:txBody>
        </p:sp>
        <p:cxnSp>
          <p:nvCxnSpPr>
            <p:cNvPr id="58" name="Straight Arrow Connector 57"/>
            <p:cNvCxnSpPr>
              <a:stCxn id="12" idx="2"/>
              <a:endCxn id="22" idx="0"/>
            </p:cNvCxnSpPr>
            <p:nvPr/>
          </p:nvCxnSpPr>
          <p:spPr>
            <a:xfrm>
              <a:off x="1390650" y="2291187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22" idx="2"/>
              <a:endCxn id="27" idx="0"/>
            </p:cNvCxnSpPr>
            <p:nvPr/>
          </p:nvCxnSpPr>
          <p:spPr>
            <a:xfrm>
              <a:off x="1390650" y="3097870"/>
              <a:ext cx="0" cy="273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657600" y="951104"/>
            <a:ext cx="1828800" cy="5373496"/>
            <a:chOff x="2598691" y="951104"/>
            <a:chExt cx="1828800" cy="5373496"/>
          </a:xfrm>
        </p:grpSpPr>
        <p:sp>
          <p:nvSpPr>
            <p:cNvPr id="6" name="Rounded Rectangle 5"/>
            <p:cNvSpPr/>
            <p:nvPr/>
          </p:nvSpPr>
          <p:spPr>
            <a:xfrm>
              <a:off x="2598691" y="951104"/>
              <a:ext cx="1828800" cy="533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 Strategies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598691" y="1757787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Combine simpler functions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98691" y="276614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a template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598691" y="3774493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Divide into Cases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98691" y="4782846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 a more general function</a:t>
              </a:r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98691" y="5791200"/>
              <a:ext cx="1828800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Communicate via State</a:t>
              </a:r>
            </a:p>
          </p:txBody>
        </p:sp>
        <p:cxnSp>
          <p:nvCxnSpPr>
            <p:cNvPr id="70" name="Straight Arrow Connector 69"/>
            <p:cNvCxnSpPr>
              <a:stCxn id="13" idx="2"/>
              <a:endCxn id="23" idx="0"/>
            </p:cNvCxnSpPr>
            <p:nvPr/>
          </p:nvCxnSpPr>
          <p:spPr>
            <a:xfrm>
              <a:off x="3513091" y="2291187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3" idx="2"/>
              <a:endCxn id="28" idx="0"/>
            </p:cNvCxnSpPr>
            <p:nvPr/>
          </p:nvCxnSpPr>
          <p:spPr>
            <a:xfrm>
              <a:off x="3513091" y="3299540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8" idx="2"/>
              <a:endCxn id="38" idx="0"/>
            </p:cNvCxnSpPr>
            <p:nvPr/>
          </p:nvCxnSpPr>
          <p:spPr>
            <a:xfrm>
              <a:off x="3513091" y="4307893"/>
              <a:ext cx="0" cy="474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38" idx="2"/>
              <a:endCxn id="48" idx="0"/>
            </p:cNvCxnSpPr>
            <p:nvPr/>
          </p:nvCxnSpPr>
          <p:spPr>
            <a:xfrm>
              <a:off x="3513091" y="5316246"/>
              <a:ext cx="0" cy="474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Straight Arrow Connector 87"/>
          <p:cNvCxnSpPr>
            <a:stCxn id="7" idx="2"/>
            <a:endCxn id="14" idx="0"/>
          </p:cNvCxnSpPr>
          <p:nvPr/>
        </p:nvCxnSpPr>
        <p:spPr>
          <a:xfrm>
            <a:off x="7315200" y="2291187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4" idx="2"/>
            <a:endCxn id="29" idx="0"/>
          </p:cNvCxnSpPr>
          <p:nvPr/>
        </p:nvCxnSpPr>
        <p:spPr>
          <a:xfrm>
            <a:off x="7315200" y="3097870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29" idx="2"/>
            <a:endCxn id="34" idx="0"/>
          </p:cNvCxnSpPr>
          <p:nvPr/>
        </p:nvCxnSpPr>
        <p:spPr>
          <a:xfrm>
            <a:off x="73152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34" idx="2"/>
            <a:endCxn id="39" idx="0"/>
          </p:cNvCxnSpPr>
          <p:nvPr/>
        </p:nvCxnSpPr>
        <p:spPr>
          <a:xfrm>
            <a:off x="73152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39" idx="2"/>
            <a:endCxn id="44" idx="0"/>
          </p:cNvCxnSpPr>
          <p:nvPr/>
        </p:nvCxnSpPr>
        <p:spPr>
          <a:xfrm>
            <a:off x="73152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ounded Rectangle 102"/>
          <p:cNvSpPr/>
          <p:nvPr/>
        </p:nvSpPr>
        <p:spPr>
          <a:xfrm>
            <a:off x="5791200" y="417704"/>
            <a:ext cx="3048000" cy="10668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Module 06</a:t>
            </a:r>
            <a:endParaRPr lang="en-US" sz="4400" dirty="0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/>
          <p:cNvCxnSpPr>
            <a:stCxn id="27" idx="2"/>
            <a:endCxn id="37" idx="0"/>
          </p:cNvCxnSpPr>
          <p:nvPr/>
        </p:nvCxnSpPr>
        <p:spPr>
          <a:xfrm>
            <a:off x="1828800" y="3904553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37" idx="2"/>
            <a:endCxn id="42" idx="0"/>
          </p:cNvCxnSpPr>
          <p:nvPr/>
        </p:nvCxnSpPr>
        <p:spPr>
          <a:xfrm>
            <a:off x="1828800" y="4711236"/>
            <a:ext cx="0" cy="27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42" idx="2"/>
            <a:endCxn id="47" idx="0"/>
          </p:cNvCxnSpPr>
          <p:nvPr/>
        </p:nvCxnSpPr>
        <p:spPr>
          <a:xfrm>
            <a:off x="1828800" y="5517919"/>
            <a:ext cx="0" cy="273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38" idx="3"/>
            <a:endCxn id="7" idx="1"/>
          </p:cNvCxnSpPr>
          <p:nvPr/>
        </p:nvCxnSpPr>
        <p:spPr>
          <a:xfrm flipV="1">
            <a:off x="5486400" y="2024487"/>
            <a:ext cx="914400" cy="30250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  <p:sp>
        <p:nvSpPr>
          <p:cNvPr id="40" name="Cross 39"/>
          <p:cNvSpPr/>
          <p:nvPr/>
        </p:nvSpPr>
        <p:spPr>
          <a:xfrm>
            <a:off x="3581400" y="2514600"/>
            <a:ext cx="3352800" cy="2971800"/>
          </a:xfrm>
          <a:prstGeom prst="plus">
            <a:avLst>
              <a:gd name="adj" fmla="val 35000"/>
            </a:avLst>
          </a:prstGeom>
          <a:solidFill>
            <a:srgbClr val="FFFF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87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Introduction/Outline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examples of information have a natural structure which is not a sequence, but is rather a tree, which you should have learned about in your data structures course.</a:t>
            </a:r>
          </a:p>
          <a:p>
            <a:r>
              <a:rPr lang="en-US" dirty="0"/>
              <a:t>In this lesson, we'll study how to apply the Design Recipe to trees.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the end of this lesson you should be able to:</a:t>
            </a:r>
          </a:p>
          <a:p>
            <a:pPr lvl="1"/>
            <a:r>
              <a:rPr lang="en-US" dirty="0"/>
              <a:t>Write a data definition for tree-structured information</a:t>
            </a:r>
          </a:p>
          <a:p>
            <a:pPr lvl="1"/>
            <a:r>
              <a:rPr lang="en-US" dirty="0"/>
              <a:t>Write functions that manipulate that data, using the observer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3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Trees: Data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A Binary Tree is represented as a </a:t>
            </a:r>
            <a:r>
              <a:rPr lang="en-US" dirty="0" err="1"/>
              <a:t>BinTree</a:t>
            </a:r>
            <a:r>
              <a:rPr lang="en-US" dirty="0"/>
              <a:t>, which is either:</a:t>
            </a:r>
          </a:p>
          <a:p>
            <a:r>
              <a:rPr lang="en-US" dirty="0"/>
              <a:t>;; (make-leaf datum)</a:t>
            </a:r>
          </a:p>
          <a:p>
            <a:r>
              <a:rPr lang="en-US" dirty="0"/>
              <a:t>;; (make-node 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;; INTERPRETATON:</a:t>
            </a:r>
          </a:p>
          <a:p>
            <a:r>
              <a:rPr lang="en-US" dirty="0"/>
              <a:t>;; datum      : Real       some real data</a:t>
            </a:r>
          </a:p>
          <a:p>
            <a:r>
              <a:rPr lang="en-US" dirty="0"/>
              <a:t>;; </a:t>
            </a:r>
            <a:r>
              <a:rPr lang="en-US" dirty="0" err="1"/>
              <a:t>lson</a:t>
            </a:r>
            <a:r>
              <a:rPr lang="en-US" dirty="0"/>
              <a:t>, </a:t>
            </a:r>
            <a:r>
              <a:rPr lang="en-US" dirty="0" err="1"/>
              <a:t>rson</a:t>
            </a:r>
            <a:r>
              <a:rPr lang="en-US" dirty="0"/>
              <a:t> : </a:t>
            </a:r>
            <a:r>
              <a:rPr lang="en-US" dirty="0" err="1"/>
              <a:t>BinTree</a:t>
            </a:r>
            <a:r>
              <a:rPr lang="en-US" dirty="0"/>
              <a:t>    the left and right sons of this node</a:t>
            </a:r>
          </a:p>
          <a:p>
            <a:endParaRPr lang="en-US" dirty="0"/>
          </a:p>
          <a:p>
            <a:r>
              <a:rPr lang="en-US" dirty="0"/>
              <a:t>;; IMPLEMENTATION:</a:t>
            </a:r>
          </a:p>
          <a:p>
            <a:r>
              <a:rPr lang="en-US" dirty="0"/>
              <a:t>(define-struct leaf (datum))</a:t>
            </a:r>
          </a:p>
          <a:p>
            <a:r>
              <a:rPr lang="en-US" dirty="0"/>
              <a:t>(define-struct node (</a:t>
            </a:r>
            <a:r>
              <a:rPr lang="en-US" dirty="0" err="1"/>
              <a:t>lson</a:t>
            </a:r>
            <a:r>
              <a:rPr lang="en-US" dirty="0"/>
              <a:t> </a:t>
            </a:r>
            <a:r>
              <a:rPr lang="en-US" dirty="0" err="1"/>
              <a:t>rson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;; CONSTRUCTOR TEMPLATES:</a:t>
            </a:r>
          </a:p>
          <a:p>
            <a:r>
              <a:rPr lang="en-US" dirty="0"/>
              <a:t>;; -- (make-leaf Number)</a:t>
            </a:r>
          </a:p>
          <a:p>
            <a:r>
              <a:rPr lang="en-US" dirty="0"/>
              <a:t>;; -- (make-node </a:t>
            </a:r>
            <a:r>
              <a:rPr lang="en-US" dirty="0" err="1"/>
              <a:t>BinTree</a:t>
            </a:r>
            <a:r>
              <a:rPr lang="en-US" dirty="0"/>
              <a:t> </a:t>
            </a:r>
            <a:r>
              <a:rPr lang="en-US" dirty="0" err="1"/>
              <a:t>BinTree</a:t>
            </a:r>
            <a:r>
              <a:rPr lang="en-US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57800" y="5756831"/>
            <a:ext cx="358444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Observer Template to follow...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5257800" y="3879510"/>
            <a:ext cx="3584448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There are many ways to define binary trees. We choose this one because it is clear and simple. </a:t>
            </a:r>
          </a:p>
        </p:txBody>
      </p:sp>
    </p:spTree>
    <p:extLst>
      <p:ext uri="{BB962C8B-B14F-4D97-AF65-F5344CB8AC3E}">
        <p14:creationId xmlns:p14="http://schemas.microsoft.com/office/powerpoint/2010/main" val="3968064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definition is self-referential (recursive)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A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is either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(make-leaf Number)</a:t>
            </a:r>
          </a:p>
          <a:p>
            <a:pPr>
              <a:buNone/>
            </a:pPr>
            <a:r>
              <a:rPr lang="en-US" b="1" dirty="0">
                <a:latin typeface="Consolas" pitchFamily="49" charset="0"/>
                <a:cs typeface="Consolas" pitchFamily="49" charset="0"/>
              </a:rPr>
              <a:t>;; -- (make-node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BinTree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8</a:t>
            </a:fld>
            <a:endParaRPr lang="en-US"/>
          </a:p>
        </p:txBody>
      </p:sp>
      <p:sp>
        <p:nvSpPr>
          <p:cNvPr id="4" name="Bent Arrow 3"/>
          <p:cNvSpPr/>
          <p:nvPr/>
        </p:nvSpPr>
        <p:spPr>
          <a:xfrm flipH="1">
            <a:off x="3505200" y="1582942"/>
            <a:ext cx="2133600" cy="1249680"/>
          </a:xfrm>
          <a:prstGeom prst="bent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Bent Arrow 6"/>
          <p:cNvSpPr/>
          <p:nvPr/>
        </p:nvSpPr>
        <p:spPr>
          <a:xfrm flipH="1">
            <a:off x="5638800" y="1550285"/>
            <a:ext cx="1752600" cy="1249680"/>
          </a:xfrm>
          <a:prstGeom prst="bentArrow">
            <a:avLst>
              <a:gd name="adj1" fmla="val 22845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tree-fn : 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BinTree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-&gt; ???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(define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(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cond</a:t>
            </a:r>
            <a:endParaRPr lang="en-US" sz="24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[(leaf? t) (... (leaf-datum t))]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[else (...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lson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</a:t>
            </a:r>
          </a:p>
          <a:p>
            <a:pPr>
              <a:buNone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            (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tree-fn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(node-</a:t>
            </a:r>
            <a:r>
              <a:rPr lang="en-US" sz="2400" b="1" dirty="0" err="1">
                <a:latin typeface="Consolas" pitchFamily="49" charset="0"/>
                <a:cs typeface="Consolas" pitchFamily="49" charset="0"/>
              </a:rPr>
              <a:t>rson</a:t>
            </a:r>
            <a:r>
              <a:rPr lang="en-US" sz="2400" b="1" dirty="0">
                <a:latin typeface="Consolas" pitchFamily="49" charset="0"/>
                <a:cs typeface="Consolas" pitchFamily="49" charset="0"/>
              </a:rPr>
              <a:t> t)))]))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4534E-1B22-4A44-850A-B3E8E9EE687A}" type="slidenum">
              <a:rPr lang="en-US" smtClean="0"/>
              <a:t>9</a:t>
            </a:fld>
            <a:endParaRPr lang="en-US"/>
          </a:p>
        </p:txBody>
      </p:sp>
      <p:sp>
        <p:nvSpPr>
          <p:cNvPr id="4" name="Up Arrow 3"/>
          <p:cNvSpPr/>
          <p:nvPr/>
        </p:nvSpPr>
        <p:spPr>
          <a:xfrm>
            <a:off x="2819400" y="2514600"/>
            <a:ext cx="484632" cy="1359408"/>
          </a:xfrm>
          <a:prstGeom prst="upArrow">
            <a:avLst/>
          </a:prstGeom>
          <a:solidFill>
            <a:srgbClr val="4F81BD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Up Arrow 4"/>
          <p:cNvSpPr/>
          <p:nvPr/>
        </p:nvSpPr>
        <p:spPr>
          <a:xfrm>
            <a:off x="3276600" y="2514600"/>
            <a:ext cx="484632" cy="1740408"/>
          </a:xfrm>
          <a:prstGeom prst="upArrow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61232" y="4724400"/>
            <a:ext cx="5154168" cy="1676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Self-reference in the data definition leads to self-reference in the template;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Self-reference in the template leads to self-reference in the code.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1066800"/>
            <a:ext cx="35052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Here's the template for this data definition.  Observe that we have two self-references in the template, corresponding to the two self-references in the data definition.</a:t>
            </a:r>
          </a:p>
        </p:txBody>
      </p:sp>
    </p:spTree>
    <p:extLst>
      <p:ext uri="{BB962C8B-B14F-4D97-AF65-F5344CB8AC3E}">
        <p14:creationId xmlns:p14="http://schemas.microsoft.com/office/powerpoint/2010/main" val="33927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4943e11653bfe799f564f7ca772caa6e14ec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</TotalTime>
  <Words>1008</Words>
  <Application>Microsoft Office PowerPoint</Application>
  <PresentationFormat>On-screen Show (4:3)</PresentationFormat>
  <Paragraphs>165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Helvetica Neue</vt:lpstr>
      <vt:lpstr>1_Office Theme</vt:lpstr>
      <vt:lpstr>2_Office Theme</vt:lpstr>
      <vt:lpstr>Trees</vt:lpstr>
      <vt:lpstr>Module Introduction</vt:lpstr>
      <vt:lpstr>Module Outline</vt:lpstr>
      <vt:lpstr>PowerPoint Presentation</vt:lpstr>
      <vt:lpstr>Introduction/Outline</vt:lpstr>
      <vt:lpstr>Learning Objectives</vt:lpstr>
      <vt:lpstr>Binary Trees: Data Definition</vt:lpstr>
      <vt:lpstr>This definition is self-referential (recursive)</vt:lpstr>
      <vt:lpstr>Observer Template</vt:lpstr>
      <vt:lpstr>Remember: The Shape of the Program Follows the Shape of the Data</vt:lpstr>
      <vt:lpstr>The template questions</vt:lpstr>
      <vt:lpstr>leaf-sum</vt:lpstr>
      <vt:lpstr>leaf-max</vt:lpstr>
      <vt:lpstr>leaf-min</vt:lpstr>
      <vt:lpstr>Summary</vt:lpstr>
      <vt:lpstr>Next Steps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 vs. Structures</dc:title>
  <dc:creator>Mitch</dc:creator>
  <cp:lastModifiedBy>Mitchell Wand</cp:lastModifiedBy>
  <cp:revision>61</cp:revision>
  <dcterms:created xsi:type="dcterms:W3CDTF">2012-09-27T03:54:02Z</dcterms:created>
  <dcterms:modified xsi:type="dcterms:W3CDTF">2017-08-09T17:07:55Z</dcterms:modified>
</cp:coreProperties>
</file>