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</p:sldMasterIdLst>
  <p:notesMasterIdLst>
    <p:notesMasterId r:id="rId28"/>
  </p:notesMasterIdLst>
  <p:sldIdLst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4" r:id="rId14"/>
    <p:sldId id="325" r:id="rId15"/>
    <p:sldId id="452" r:id="rId16"/>
    <p:sldId id="326" r:id="rId17"/>
    <p:sldId id="327" r:id="rId18"/>
    <p:sldId id="328" r:id="rId19"/>
    <p:sldId id="337" r:id="rId20"/>
    <p:sldId id="332" r:id="rId21"/>
    <p:sldId id="333" r:id="rId22"/>
    <p:sldId id="334" r:id="rId23"/>
    <p:sldId id="335" r:id="rId24"/>
    <p:sldId id="336" r:id="rId25"/>
    <p:sldId id="338" r:id="rId26"/>
    <p:sldId id="339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sts of Lists" id="{BCC428C0-8DEA-4477-92FF-FFAF809E85A2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452"/>
            <p14:sldId id="326"/>
            <p14:sldId id="327"/>
            <p14:sldId id="328"/>
            <p14:sldId id="337"/>
            <p14:sldId id="332"/>
            <p14:sldId id="333"/>
            <p14:sldId id="334"/>
            <p14:sldId id="335"/>
            <p14:sldId id="336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89932" autoAdjust="0"/>
  </p:normalViewPr>
  <p:slideViewPr>
    <p:cSldViewPr>
      <p:cViewPr varScale="1">
        <p:scale>
          <a:sx n="74" d="100"/>
          <a:sy n="74" d="100"/>
        </p:scale>
        <p:origin x="396" y="60"/>
      </p:cViewPr>
      <p:guideLst>
        <p:guide orient="horz" pos="2160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same examples, in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1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2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9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4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ccc.org/2011/akari/akari.c" TargetMode="External"/><Relationship Id="rId2" Type="http://schemas.openxmlformats.org/officeDocument/2006/relationships/hyperlink" Target="http://en.wikipedia.org/wiki/John_McCarthy_(computer_scientist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esson%204.1%20List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Lesson%204.1%20Lists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of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5.3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95403" y="2971800"/>
            <a:ext cx="5125409" cy="1757065"/>
            <a:chOff x="1295403" y="2209800"/>
            <a:chExt cx="5125409" cy="1757065"/>
          </a:xfrm>
        </p:grpSpPr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544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1295403" y="2209800"/>
              <a:ext cx="1222376" cy="304800"/>
              <a:chOff x="1392" y="1536"/>
              <a:chExt cx="480" cy="192"/>
            </a:xfrm>
          </p:grpSpPr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22098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16002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1295403" y="2895600"/>
              <a:ext cx="1222376" cy="304800"/>
              <a:chOff x="1392" y="1536"/>
              <a:chExt cx="480" cy="192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8"/>
            <p:cNvGrpSpPr>
              <a:grpSpLocks/>
            </p:cNvGrpSpPr>
            <p:nvPr/>
          </p:nvGrpSpPr>
          <p:grpSpPr bwMode="auto">
            <a:xfrm>
              <a:off x="3006728" y="2895600"/>
              <a:ext cx="1222376" cy="304800"/>
              <a:chOff x="1392" y="1536"/>
              <a:chExt cx="480" cy="192"/>
            </a:xfrm>
          </p:grpSpPr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151063" y="30480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3617913" y="28956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539875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251200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1315773" y="35052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6539" y="35052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43" name="Group 74"/>
            <p:cNvGrpSpPr/>
            <p:nvPr/>
          </p:nvGrpSpPr>
          <p:grpSpPr>
            <a:xfrm>
              <a:off x="4876803" y="2209800"/>
              <a:ext cx="1222376" cy="304800"/>
              <a:chOff x="5029203" y="2514600"/>
              <a:chExt cx="1222376" cy="304800"/>
            </a:xfrm>
          </p:grpSpPr>
          <p:grpSp>
            <p:nvGrpSpPr>
              <p:cNvPr id="45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47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51816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20812" y="4043065"/>
            <a:ext cx="2133600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is a slightly more complicated example.  Observe that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this list is another list. 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the string 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 err="1">
                <a:solidFill>
                  <a:schemeClr val="tx1"/>
                </a:solidFill>
              </a:rPr>
              <a:t>alice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07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3" y="3733800"/>
            <a:ext cx="8077196" cy="2442865"/>
            <a:chOff x="304803" y="990600"/>
            <a:chExt cx="8077196" cy="2442865"/>
          </a:xfrm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1676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057403" y="1676400"/>
              <a:ext cx="1222376" cy="304800"/>
              <a:chOff x="1392" y="1536"/>
              <a:chExt cx="480" cy="192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971800" y="18288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622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057403" y="2362200"/>
              <a:ext cx="1222376" cy="304800"/>
              <a:chOff x="1392" y="1536"/>
              <a:chExt cx="480" cy="192"/>
            </a:xfrm>
          </p:grpSpPr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768728" y="2362200"/>
              <a:ext cx="1222376" cy="304800"/>
              <a:chOff x="1392" y="1536"/>
              <a:chExt cx="480" cy="192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13063" y="25146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79913" y="23622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1875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01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77773" y="29718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758539" y="29718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17" name="Group 74"/>
            <p:cNvGrpSpPr/>
            <p:nvPr/>
          </p:nvGrpSpPr>
          <p:grpSpPr>
            <a:xfrm>
              <a:off x="5334003" y="1676400"/>
              <a:ext cx="1222376" cy="304800"/>
              <a:chOff x="5029203" y="2514600"/>
              <a:chExt cx="1222376" cy="304800"/>
            </a:xfrm>
          </p:grpSpPr>
          <p:grpSp>
            <p:nvGrpSpPr>
              <p:cNvPr id="37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9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56388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304803" y="990600"/>
              <a:ext cx="1222376" cy="304800"/>
              <a:chOff x="1392" y="1536"/>
              <a:chExt cx="480" cy="192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2057403" y="990600"/>
              <a:ext cx="1222376" cy="304800"/>
              <a:chOff x="1392" y="1536"/>
              <a:chExt cx="480" cy="192"/>
            </a:xfrm>
          </p:grpSpPr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3"/>
            <p:cNvGrpSpPr/>
            <p:nvPr/>
          </p:nvGrpSpPr>
          <p:grpSpPr>
            <a:xfrm>
              <a:off x="6858003" y="990600"/>
              <a:ext cx="1222376" cy="304800"/>
              <a:chOff x="5029203" y="2514600"/>
              <a:chExt cx="1222376" cy="304800"/>
            </a:xfrm>
          </p:grpSpPr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605102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23622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Straight Arrow Connector 24"/>
            <p:cNvCxnSpPr>
              <a:endCxn id="33" idx="1"/>
            </p:cNvCxnSpPr>
            <p:nvPr/>
          </p:nvCxnSpPr>
          <p:spPr>
            <a:xfrm>
              <a:off x="1219200" y="1143000"/>
              <a:ext cx="838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31" idx="1"/>
            </p:cNvCxnSpPr>
            <p:nvPr/>
          </p:nvCxnSpPr>
          <p:spPr>
            <a:xfrm>
              <a:off x="2971800" y="1143000"/>
              <a:ext cx="388620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67056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dave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1628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096000" y="5562600"/>
            <a:ext cx="25908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Here is a still more complicated example.</a:t>
            </a:r>
          </a:p>
        </p:txBody>
      </p:sp>
    </p:spTree>
    <p:extLst>
      <p:ext uri="{BB962C8B-B14F-4D97-AF65-F5344CB8AC3E}">
        <p14:creationId xmlns:p14="http://schemas.microsoft.com/office/powerpoint/2010/main" val="422054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Observer Template: functions come in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;; </a:t>
            </a:r>
            <a:r>
              <a:rPr lang="en-US" dirty="0" err="1"/>
              <a:t>sexp-fn</a:t>
            </a:r>
            <a:r>
              <a:rPr lang="en-US" dirty="0"/>
              <a:t> : </a:t>
            </a:r>
            <a:r>
              <a:rPr lang="en-US" dirty="0" err="1"/>
              <a:t>Sexp</a:t>
            </a:r>
            <a:r>
              <a:rPr lang="en-US" dirty="0"/>
              <a:t> -&gt; ??</a:t>
            </a:r>
          </a:p>
          <a:p>
            <a:pPr>
              <a:buNone/>
            </a:pPr>
            <a:r>
              <a:rPr lang="en-US" dirty="0"/>
              <a:t>;; </a:t>
            </a:r>
            <a:r>
              <a:rPr lang="en-US" dirty="0" err="1"/>
              <a:t>slist-fn</a:t>
            </a:r>
            <a:r>
              <a:rPr lang="en-US" dirty="0"/>
              <a:t> : </a:t>
            </a:r>
            <a:r>
              <a:rPr lang="en-US" dirty="0" err="1"/>
              <a:t>SexpList</a:t>
            </a:r>
            <a:r>
              <a:rPr lang="en-US" dirty="0"/>
              <a:t> -&gt; ??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(define (</a:t>
            </a:r>
            <a:r>
              <a:rPr lang="en-US" dirty="0" err="1"/>
              <a:t>sexp-fn</a:t>
            </a:r>
            <a:r>
              <a:rPr lang="en-US" dirty="0"/>
              <a:t> s)</a:t>
            </a:r>
          </a:p>
          <a:p>
            <a:pPr>
              <a:buNone/>
            </a:pPr>
            <a:r>
              <a:rPr lang="en-US" dirty="0"/>
              <a:t>  (cond</a:t>
            </a:r>
          </a:p>
          <a:p>
            <a:pPr>
              <a:buNone/>
            </a:pPr>
            <a:r>
              <a:rPr lang="en-US" dirty="0"/>
              <a:t>    [(string? s) ...]</a:t>
            </a:r>
          </a:p>
          <a:p>
            <a:pPr>
              <a:buNone/>
            </a:pPr>
            <a:r>
              <a:rPr lang="en-US" dirty="0"/>
              <a:t>    [else (... (</a:t>
            </a:r>
            <a:r>
              <a:rPr lang="en-US" dirty="0" err="1"/>
              <a:t>slist-fn</a:t>
            </a:r>
            <a:r>
              <a:rPr lang="en-US" dirty="0"/>
              <a:t> s))]))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(define (</a:t>
            </a:r>
            <a:r>
              <a:rPr lang="en-US" dirty="0" err="1"/>
              <a:t>slist-fn</a:t>
            </a:r>
            <a:r>
              <a:rPr lang="en-US" dirty="0"/>
              <a:t> </a:t>
            </a:r>
            <a:r>
              <a:rPr lang="en-US" dirty="0" err="1"/>
              <a:t>sexps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(cond</a:t>
            </a:r>
          </a:p>
          <a:p>
            <a:pPr>
              <a:buNone/>
            </a:pPr>
            <a:r>
              <a:rPr lang="en-US" dirty="0"/>
              <a:t>    [(empty? </a:t>
            </a:r>
            <a:r>
              <a:rPr lang="en-US" dirty="0" err="1"/>
              <a:t>sexps</a:t>
            </a:r>
            <a:r>
              <a:rPr lang="en-US" dirty="0"/>
              <a:t>) ...]</a:t>
            </a:r>
          </a:p>
          <a:p>
            <a:pPr>
              <a:buNone/>
            </a:pPr>
            <a:r>
              <a:rPr lang="en-US" dirty="0"/>
              <a:t>    [else (... (</a:t>
            </a:r>
            <a:r>
              <a:rPr lang="en-US" dirty="0" err="1"/>
              <a:t>sexp-fn</a:t>
            </a:r>
            <a:r>
              <a:rPr lang="en-US" dirty="0"/>
              <a:t>  (first </a:t>
            </a:r>
            <a:r>
              <a:rPr lang="en-US" dirty="0" err="1"/>
              <a:t>sexps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               (</a:t>
            </a:r>
            <a:r>
              <a:rPr lang="en-US" dirty="0" err="1"/>
              <a:t>slist-fn</a:t>
            </a:r>
            <a:r>
              <a:rPr lang="en-US" dirty="0"/>
              <a:t> (rest </a:t>
            </a:r>
            <a:r>
              <a:rPr lang="en-US" dirty="0" err="1"/>
              <a:t>sexps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1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5400" y="1697549"/>
            <a:ext cx="7124700" cy="4500265"/>
            <a:chOff x="1905000" y="1600200"/>
            <a:chExt cx="7124700" cy="4500265"/>
          </a:xfrm>
        </p:grpSpPr>
        <p:grpSp>
          <p:nvGrpSpPr>
            <p:cNvPr id="11" name="Group 10"/>
            <p:cNvGrpSpPr/>
            <p:nvPr/>
          </p:nvGrpSpPr>
          <p:grpSpPr>
            <a:xfrm>
              <a:off x="1905000" y="1600200"/>
              <a:ext cx="5029200" cy="4500265"/>
              <a:chOff x="1905000" y="1600200"/>
              <a:chExt cx="5029200" cy="4500265"/>
            </a:xfrm>
          </p:grpSpPr>
          <p:sp>
            <p:nvSpPr>
              <p:cNvPr id="14" name="Curved Down Arrow 3"/>
              <p:cNvSpPr/>
              <p:nvPr/>
            </p:nvSpPr>
            <p:spPr>
              <a:xfrm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alpha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urved Down Arrow 4"/>
              <p:cNvSpPr/>
              <p:nvPr/>
            </p:nvSpPr>
            <p:spPr>
              <a:xfrm flipH="1" flipV="1">
                <a:off x="1905000" y="3962400"/>
                <a:ext cx="4876800" cy="1600200"/>
              </a:xfrm>
              <a:prstGeom prst="curved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48000" y="2209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contain 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76600" y="5638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contain</a:t>
                </a:r>
              </a:p>
            </p:txBody>
          </p:sp>
        </p:grpSp>
        <p:sp>
          <p:nvSpPr>
            <p:cNvPr id="12" name="Arrow: Curved Up 11"/>
            <p:cNvSpPr/>
            <p:nvPr/>
          </p:nvSpPr>
          <p:spPr>
            <a:xfrm rot="16045273">
              <a:off x="7866624" y="3213045"/>
              <a:ext cx="460166" cy="731520"/>
            </a:xfrm>
            <a:prstGeom prst="curved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29500" y="386773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may contain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66800" y="3420458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Sexp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3331092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SexpList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5105400"/>
            <a:ext cx="1828800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Shape of the Data</a:t>
            </a:r>
          </a:p>
        </p:txBody>
      </p:sp>
    </p:spTree>
    <p:extLst>
      <p:ext uri="{BB962C8B-B14F-4D97-AF65-F5344CB8AC3E}">
        <p14:creationId xmlns:p14="http://schemas.microsoft.com/office/powerpoint/2010/main" val="44346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5400" y="1697549"/>
            <a:ext cx="7124700" cy="4500265"/>
            <a:chOff x="1905000" y="1600200"/>
            <a:chExt cx="7124700" cy="4500265"/>
          </a:xfrm>
        </p:grpSpPr>
        <p:grpSp>
          <p:nvGrpSpPr>
            <p:cNvPr id="11" name="Group 10"/>
            <p:cNvGrpSpPr/>
            <p:nvPr/>
          </p:nvGrpSpPr>
          <p:grpSpPr>
            <a:xfrm>
              <a:off x="1905000" y="1600200"/>
              <a:ext cx="5029200" cy="4500265"/>
              <a:chOff x="1905000" y="1600200"/>
              <a:chExt cx="5029200" cy="4500265"/>
            </a:xfrm>
          </p:grpSpPr>
          <p:sp>
            <p:nvSpPr>
              <p:cNvPr id="14" name="Curved Down Arrow 3"/>
              <p:cNvSpPr/>
              <p:nvPr/>
            </p:nvSpPr>
            <p:spPr>
              <a:xfrm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alpha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urved Down Arrow 4"/>
              <p:cNvSpPr/>
              <p:nvPr/>
            </p:nvSpPr>
            <p:spPr>
              <a:xfrm flipH="1" flipV="1">
                <a:off x="1905000" y="3962400"/>
                <a:ext cx="4876800" cy="1600200"/>
              </a:xfrm>
              <a:prstGeom prst="curved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48000" y="2209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call 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76600" y="5638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call</a:t>
                </a:r>
              </a:p>
            </p:txBody>
          </p:sp>
        </p:grpSp>
        <p:sp>
          <p:nvSpPr>
            <p:cNvPr id="12" name="Arrow: Curved Up 11"/>
            <p:cNvSpPr/>
            <p:nvPr/>
          </p:nvSpPr>
          <p:spPr>
            <a:xfrm rot="16045273">
              <a:off x="7866624" y="3213045"/>
              <a:ext cx="460166" cy="731520"/>
            </a:xfrm>
            <a:prstGeom prst="curved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29500" y="3867730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may call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48519" y="343156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sexp-fn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3331092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slist-fn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53200" y="5105400"/>
            <a:ext cx="2133600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Shape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50298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function, one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deals with exactly one data definition.</a:t>
            </a:r>
          </a:p>
          <a:p>
            <a:r>
              <a:rPr lang="en-US" dirty="0"/>
              <a:t>So functions will come in pairs</a:t>
            </a:r>
          </a:p>
          <a:p>
            <a:r>
              <a:rPr lang="en-US" dirty="0"/>
              <a:t>Write  contracts and purpose statements together, </a:t>
            </a:r>
            <a:r>
              <a:rPr lang="en-US" b="1" dirty="0"/>
              <a:t>or</a:t>
            </a:r>
          </a:p>
          <a:p>
            <a:r>
              <a:rPr lang="en-US" dirty="0"/>
              <a:t>Write one, and the other one will appear as a </a:t>
            </a:r>
            <a:r>
              <a:rPr lang="en-US" dirty="0" err="1"/>
              <a:t>wishlist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occurs-in?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list of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419600"/>
            <a:ext cx="32004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an example of a pair of related functions: </a:t>
            </a:r>
            <a:r>
              <a:rPr lang="en-US" b="1" dirty="0">
                <a:solidFill>
                  <a:schemeClr val="tx1"/>
                </a:solidFill>
              </a:rPr>
              <a:t>occurs-in?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Sexp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occurs-in-</a:t>
            </a:r>
            <a:r>
              <a:rPr lang="en-US" b="1" dirty="0" err="1">
                <a:solidFill>
                  <a:schemeClr val="tx1"/>
                </a:solidFill>
              </a:rPr>
              <a:t>slist</a:t>
            </a:r>
            <a:r>
              <a:rPr lang="en-US" b="1" dirty="0">
                <a:solidFill>
                  <a:schemeClr val="tx1"/>
                </a:solidFill>
              </a:rPr>
              <a:t>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SexpList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46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"bob"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cathy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"eve")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number of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total number of characters in the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The S-expression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Can do this for things other than strings: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an X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XSexpList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b="1" dirty="0" err="1"/>
              <a:t>XSexp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[(X?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slist-fn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slist-fn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slist-fn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slist-fn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295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28641" y="2209800"/>
            <a:ext cx="4748570" cy="2743200"/>
            <a:chOff x="4228641" y="2209800"/>
            <a:chExt cx="4748570" cy="2743200"/>
          </a:xfrm>
        </p:grpSpPr>
        <p:sp>
          <p:nvSpPr>
            <p:cNvPr id="9" name="Rectangle 8"/>
            <p:cNvSpPr/>
            <p:nvPr/>
          </p:nvSpPr>
          <p:spPr>
            <a:xfrm>
              <a:off x="5319611" y="2209800"/>
              <a:ext cx="3657600" cy="160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(first </a:t>
              </a:r>
              <a:r>
                <a:rPr lang="en-US" b="1" dirty="0" err="1">
                  <a:solidFill>
                    <a:schemeClr val="tx1"/>
                  </a:solidFill>
                </a:rPr>
                <a:t>sexps</a:t>
              </a:r>
              <a:r>
                <a:rPr lang="en-US" b="1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chemeClr val="tx1"/>
                  </a:solidFill>
                </a:rPr>
                <a:t>is a </a:t>
              </a:r>
              <a:r>
                <a:rPr lang="en-US" b="1" dirty="0" err="1">
                  <a:solidFill>
                    <a:schemeClr val="tx1"/>
                  </a:solidFill>
                </a:rPr>
                <a:t>XSexp</a:t>
              </a:r>
              <a:r>
                <a:rPr lang="en-US" dirty="0">
                  <a:solidFill>
                    <a:schemeClr val="tx1"/>
                  </a:solidFill>
                </a:rPr>
                <a:t>.  This is mixed data, so our rule about the shape of the program following the shape of the data tells us that we should expect to wrap it in an </a:t>
              </a:r>
              <a:r>
                <a:rPr lang="en-US" b="1" dirty="0">
                  <a:solidFill>
                    <a:schemeClr val="tx1"/>
                  </a:solidFill>
                </a:rPr>
                <a:t>(</a:t>
              </a:r>
              <a:r>
                <a:rPr lang="en-US" b="1" dirty="0" err="1">
                  <a:solidFill>
                    <a:schemeClr val="tx1"/>
                  </a:solidFill>
                </a:rPr>
                <a:t>sexp-fn</a:t>
              </a:r>
              <a:r>
                <a:rPr lang="en-US" b="1" dirty="0">
                  <a:solidFill>
                    <a:schemeClr val="tx1"/>
                  </a:solidFill>
                </a:rPr>
                <a:t> ...) 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228641" y="3009900"/>
              <a:ext cx="1090970" cy="1943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Up Arrow 10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Sexps</a:t>
            </a:r>
            <a:r>
              <a:rPr lang="en-US" dirty="0"/>
              <a:t> with Sardines as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Sardine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SardineSexpList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98577" y="2590800"/>
            <a:ext cx="2514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example of the </a:t>
            </a:r>
            <a:r>
              <a:rPr lang="en-US" b="1" dirty="0" err="1">
                <a:solidFill>
                  <a:schemeClr val="tx1"/>
                </a:solidFill>
              </a:rPr>
              <a:t>XSexp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pattern.</a:t>
            </a:r>
          </a:p>
        </p:txBody>
      </p:sp>
    </p:spTree>
    <p:extLst>
      <p:ext uri="{BB962C8B-B14F-4D97-AF65-F5344CB8AC3E}">
        <p14:creationId xmlns:p14="http://schemas.microsoft.com/office/powerpoint/2010/main" val="43136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dirty="0" err="1"/>
              <a:t>SardineSexp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[(sardine?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-list-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-list-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-list-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-list-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25908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Lists occur all the time</a:t>
            </a:r>
          </a:p>
          <a:p>
            <a:r>
              <a:rPr lang="en-US" dirty="0"/>
              <a:t>Mutually recursive data definitions</a:t>
            </a:r>
          </a:p>
          <a:p>
            <a:r>
              <a:rPr lang="en-US" dirty="0"/>
              <a:t>Mutual recursion in the data definition leads to mutual recursion in the template</a:t>
            </a:r>
          </a:p>
          <a:p>
            <a:r>
              <a:rPr lang="en-US" dirty="0"/>
              <a:t>Mutual recursion in the template leads to mutual recursion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6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Give some reasons why S-expressions are important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05-3-sexps.rkt 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5.3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S-expressions (informally)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S-expression is something that is either a string or a list of S-expressions.</a:t>
            </a:r>
          </a:p>
          <a:p>
            <a:r>
              <a:rPr lang="en-US" dirty="0"/>
              <a:t>So if it's a list, it could  contain strings, or lists of strings, or lists of lists of strings, etc.</a:t>
            </a:r>
          </a:p>
          <a:p>
            <a:r>
              <a:rPr lang="en-US" dirty="0"/>
              <a:t>Think of it as a nested list, where there's no bound on how deep the nesting can get.</a:t>
            </a:r>
          </a:p>
          <a:p>
            <a:r>
              <a:rPr lang="en-US" dirty="0"/>
              <a:t>Another way of thinking of it is as a multi-way tree, except that the data is all at the leaves instead of in the interior nodes.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S-expression is a kind of nested list, that is, a list whose elements may be other lists.  Here is an informal history of S-expressions.  </a:t>
            </a:r>
          </a:p>
          <a:p>
            <a:r>
              <a:rPr lang="en-US" sz="2000" dirty="0"/>
              <a:t>S-expressions were invented by </a:t>
            </a:r>
            <a:r>
              <a:rPr lang="en-US" sz="2000" u="sng" dirty="0">
                <a:hlinkClick r:id="rId2"/>
              </a:rPr>
              <a:t>John McCarthy</a:t>
            </a:r>
            <a:r>
              <a:rPr lang="en-US" sz="2000" dirty="0"/>
              <a:t> (1927-2011) for the programming language Lisp in 1958.  McCarthy invented Lisp to solve problems in artificial intelligence.  </a:t>
            </a:r>
          </a:p>
          <a:p>
            <a:r>
              <a:rPr lang="en-US" sz="2000" dirty="0"/>
              <a:t>Lisp introduced lists, S-expressions, and parenthesized syntax.  The syntax of Lisp and its descendants, like Racket, is based on S-expressions.  </a:t>
            </a:r>
          </a:p>
          <a:p>
            <a:r>
              <a:rPr lang="en-US" sz="2000" dirty="0"/>
              <a:t>The use of S-expressions for syntax makes it easy to read and write programs:  all you have to do is balance parentheses.  This is much simpler than the syntax of other programming languages, which have semicolons and other rules that can make programs </a:t>
            </a:r>
            <a:r>
              <a:rPr lang="en-US" sz="2000" u="sng" dirty="0">
                <a:hlinkClick r:id="rId3"/>
              </a:rPr>
              <a:t>harder to read</a:t>
            </a:r>
            <a:r>
              <a:rPr lang="en-US" sz="2000" dirty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S-expressions are one of the great inventions of modern programming.  They were the original idea from which things like XML and JSON grew.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(list (list "ted"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0" y="1504188"/>
            <a:ext cx="3124200" cy="128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some examples of S-expressions, in </a:t>
            </a:r>
            <a:r>
              <a:rPr lang="en-US" b="1" dirty="0">
                <a:solidFill>
                  <a:schemeClr val="tx1"/>
                </a:solidFill>
              </a:rPr>
              <a:t>list</a:t>
            </a:r>
            <a:r>
              <a:rPr lang="en-US" dirty="0">
                <a:solidFill>
                  <a:schemeClr val="tx1"/>
                </a:solidFill>
              </a:rPr>
              <a:t> notation (See </a:t>
            </a:r>
            <a:r>
              <a:rPr lang="en-US" dirty="0">
                <a:solidFill>
                  <a:schemeClr val="tx1"/>
                </a:solidFill>
                <a:hlinkClick r:id="rId3" action="ppaction://hlinkpres?slideindex=1&amp;slidetitle="/>
              </a:rPr>
              <a:t>Lesson 4.1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91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(("ted"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504188"/>
            <a:ext cx="3276600" cy="1543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the same examples of S-expressions, in </a:t>
            </a:r>
            <a:r>
              <a:rPr lang="en-US" b="1" dirty="0">
                <a:solidFill>
                  <a:schemeClr val="tx1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 notation (See </a:t>
            </a:r>
            <a:r>
              <a:rPr lang="en-US" dirty="0">
                <a:solidFill>
                  <a:schemeClr val="tx1"/>
                </a:solidFill>
                <a:hlinkClick r:id="rId2" action="ppaction://hlinkpres?slideindex=1&amp;slidetitle="/>
              </a:rPr>
              <a:t>Lesson 4.1</a:t>
            </a:r>
            <a:r>
              <a:rPr lang="en-US" dirty="0">
                <a:solidFill>
                  <a:schemeClr val="tx1"/>
                </a:solidFill>
              </a:rPr>
              <a:t>).  We often use write notation because it is more compact.</a:t>
            </a:r>
          </a:p>
        </p:txBody>
      </p:sp>
    </p:spTree>
    <p:extLst>
      <p:ext uri="{BB962C8B-B14F-4D97-AF65-F5344CB8AC3E}">
        <p14:creationId xmlns:p14="http://schemas.microsoft.com/office/powerpoint/2010/main" val="96733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An </a:t>
            </a:r>
            <a:r>
              <a:rPr lang="en-US" dirty="0" err="1"/>
              <a:t>Sexp</a:t>
            </a:r>
            <a:r>
              <a:rPr lang="en-US" dirty="0"/>
              <a:t> is either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-- a String (any string will do), 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-- an </a:t>
            </a:r>
            <a:r>
              <a:rPr lang="en-US" dirty="0" err="1"/>
              <a:t>SexpList</a:t>
            </a: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An </a:t>
            </a:r>
            <a:r>
              <a:rPr lang="en-US" dirty="0" err="1"/>
              <a:t>SexpList</a:t>
            </a:r>
            <a:r>
              <a:rPr lang="en-US" dirty="0"/>
              <a:t> is either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-- empty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-- (cons </a:t>
            </a:r>
            <a:r>
              <a:rPr lang="en-US" dirty="0" err="1"/>
              <a:t>Sexp</a:t>
            </a:r>
            <a:r>
              <a:rPr lang="en-US" dirty="0"/>
              <a:t> </a:t>
            </a:r>
            <a:r>
              <a:rPr lang="en-US" dirty="0" err="1"/>
              <a:t>SexpList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SexpList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62100" y="1647825"/>
            <a:ext cx="7124700" cy="4500265"/>
            <a:chOff x="1905000" y="1600200"/>
            <a:chExt cx="7124700" cy="4500265"/>
          </a:xfrm>
        </p:grpSpPr>
        <p:grpSp>
          <p:nvGrpSpPr>
            <p:cNvPr id="9" name="Group 8"/>
            <p:cNvGrpSpPr/>
            <p:nvPr/>
          </p:nvGrpSpPr>
          <p:grpSpPr>
            <a:xfrm>
              <a:off x="1905000" y="1600200"/>
              <a:ext cx="5029200" cy="4500265"/>
              <a:chOff x="1905000" y="1600200"/>
              <a:chExt cx="5029200" cy="4500265"/>
            </a:xfrm>
          </p:grpSpPr>
          <p:sp>
            <p:nvSpPr>
              <p:cNvPr id="4" name="Curved Down Arrow 3"/>
              <p:cNvSpPr/>
              <p:nvPr/>
            </p:nvSpPr>
            <p:spPr>
              <a:xfrm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alpha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Curved Down Arrow 4"/>
              <p:cNvSpPr/>
              <p:nvPr/>
            </p:nvSpPr>
            <p:spPr>
              <a:xfrm flipH="1" flipV="1">
                <a:off x="1905000" y="3962400"/>
                <a:ext cx="4876800" cy="1600200"/>
              </a:xfrm>
              <a:prstGeom prst="curved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48000" y="2209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contain 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76600" y="5638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contain</a:t>
                </a:r>
              </a:p>
            </p:txBody>
          </p:sp>
        </p:grpSp>
        <p:sp>
          <p:nvSpPr>
            <p:cNvPr id="10" name="Arrow: Curved Up 9"/>
            <p:cNvSpPr/>
            <p:nvPr/>
          </p:nvSpPr>
          <p:spPr>
            <a:xfrm rot="16045273">
              <a:off x="7866624" y="3213045"/>
              <a:ext cx="460166" cy="731520"/>
            </a:xfrm>
            <a:prstGeom prst="curved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29500" y="386773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may contain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37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19500" y="4578351"/>
            <a:ext cx="2933700" cy="1071563"/>
            <a:chOff x="2493" y="1488"/>
            <a:chExt cx="1152" cy="67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501" y="1872"/>
              <a:ext cx="5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161" y="1872"/>
              <a:ext cx="4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226395" y="2270686"/>
            <a:ext cx="3581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list of S-expressions is implemented as a singly-linked list.  Here is an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44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1487</Words>
  <Application>Microsoft Office PowerPoint</Application>
  <PresentationFormat>On-screen Show (4:3)</PresentationFormat>
  <Paragraphs>259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Helvetica Neue</vt:lpstr>
      <vt:lpstr>1_Office Theme</vt:lpstr>
      <vt:lpstr>2_Office Theme</vt:lpstr>
      <vt:lpstr>Lists of Lists</vt:lpstr>
      <vt:lpstr>Learning Outcomes</vt:lpstr>
      <vt:lpstr>S-expressions (informally)</vt:lpstr>
      <vt:lpstr>Some History</vt:lpstr>
      <vt:lpstr>Examples</vt:lpstr>
      <vt:lpstr>Examples</vt:lpstr>
      <vt:lpstr>Data Definition</vt:lpstr>
      <vt:lpstr>This is mutual recursion</vt:lpstr>
      <vt:lpstr>Data Structures</vt:lpstr>
      <vt:lpstr>Data Structures</vt:lpstr>
      <vt:lpstr>Data Structures (cont'd)</vt:lpstr>
      <vt:lpstr>Observer Template: functions come in pairs</vt:lpstr>
      <vt:lpstr>Remember: the shape of the program follows the shape of the data</vt:lpstr>
      <vt:lpstr>Remember: the shape of the program follows the shape of the data</vt:lpstr>
      <vt:lpstr>One function, one task</vt:lpstr>
      <vt:lpstr>occurs-in?</vt:lpstr>
      <vt:lpstr>Examples/Tests</vt:lpstr>
      <vt:lpstr>More Examples</vt:lpstr>
      <vt:lpstr>The S-expression pattern</vt:lpstr>
      <vt:lpstr>The Template for XSexp</vt:lpstr>
      <vt:lpstr>Sexps with Sardines as the data</vt:lpstr>
      <vt:lpstr>The Template for SardineSexp</vt:lpstr>
      <vt:lpstr>Summary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58</cp:revision>
  <dcterms:created xsi:type="dcterms:W3CDTF">2012-09-27T03:54:02Z</dcterms:created>
  <dcterms:modified xsi:type="dcterms:W3CDTF">2017-08-09T16:30:02Z</dcterms:modified>
</cp:coreProperties>
</file>