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8" r:id="rId2"/>
    <p:sldId id="379" r:id="rId3"/>
    <p:sldId id="344" r:id="rId4"/>
    <p:sldId id="425" r:id="rId5"/>
    <p:sldId id="346" r:id="rId6"/>
    <p:sldId id="347" r:id="rId7"/>
    <p:sldId id="418" r:id="rId8"/>
    <p:sldId id="349" r:id="rId9"/>
    <p:sldId id="427" r:id="rId10"/>
    <p:sldId id="428" r:id="rId11"/>
    <p:sldId id="426" r:id="rId12"/>
    <p:sldId id="350" r:id="rId13"/>
    <p:sldId id="352" r:id="rId14"/>
    <p:sldId id="367" r:id="rId15"/>
    <p:sldId id="429" r:id="rId16"/>
    <p:sldId id="421" r:id="rId17"/>
    <p:sldId id="430" r:id="rId18"/>
    <p:sldId id="431" r:id="rId19"/>
    <p:sldId id="432" r:id="rId20"/>
    <p:sldId id="433" r:id="rId21"/>
    <p:sldId id="434" r:id="rId22"/>
    <p:sldId id="438" r:id="rId23"/>
    <p:sldId id="439" r:id="rId24"/>
    <p:sldId id="440" r:id="rId25"/>
    <p:sldId id="435" r:id="rId26"/>
    <p:sldId id="382" r:id="rId27"/>
    <p:sldId id="436" r:id="rId28"/>
    <p:sldId id="437" r:id="rId29"/>
    <p:sldId id="441" r:id="rId30"/>
    <p:sldId id="442" r:id="rId31"/>
    <p:sldId id="443" r:id="rId32"/>
    <p:sldId id="444" r:id="rId33"/>
    <p:sldId id="415" r:id="rId34"/>
    <p:sldId id="416" r:id="rId35"/>
    <p:sldId id="4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3D534DD-9107-4028-BDB7-75BDB8BA3ABC}">
          <p14:sldIdLst>
            <p14:sldId id="378"/>
            <p14:sldId id="379"/>
            <p14:sldId id="344"/>
            <p14:sldId id="425"/>
            <p14:sldId id="346"/>
            <p14:sldId id="347"/>
            <p14:sldId id="418"/>
            <p14:sldId id="349"/>
            <p14:sldId id="427"/>
            <p14:sldId id="428"/>
            <p14:sldId id="426"/>
            <p14:sldId id="350"/>
            <p14:sldId id="352"/>
            <p14:sldId id="367"/>
            <p14:sldId id="429"/>
            <p14:sldId id="421"/>
            <p14:sldId id="430"/>
            <p14:sldId id="431"/>
            <p14:sldId id="432"/>
            <p14:sldId id="433"/>
            <p14:sldId id="434"/>
            <p14:sldId id="438"/>
            <p14:sldId id="439"/>
            <p14:sldId id="440"/>
            <p14:sldId id="435"/>
            <p14:sldId id="382"/>
            <p14:sldId id="436"/>
            <p14:sldId id="437"/>
            <p14:sldId id="441"/>
            <p14:sldId id="442"/>
            <p14:sldId id="443"/>
            <p14:sldId id="444"/>
            <p14:sldId id="415"/>
            <p14:sldId id="416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howGuides="1">
      <p:cViewPr varScale="1">
        <p:scale>
          <a:sx n="99" d="100"/>
          <a:sy n="99" d="100"/>
        </p:scale>
        <p:origin x="7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FA37B-2C85-4733-BFCF-C98EBA882E6F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D04AEDF-86C3-4001-A59C-3947C25BBF81}">
      <dgm:prSet phldrT="[Text]"/>
      <dgm:spPr/>
      <dgm:t>
        <a:bodyPr/>
        <a:lstStyle/>
        <a:p>
          <a:r>
            <a:rPr lang="en-US" dirty="0" err="1"/>
            <a:t>BarOrder</a:t>
          </a:r>
          <a:endParaRPr lang="en-US" dirty="0"/>
        </a:p>
      </dgm:t>
    </dgm:pt>
    <dgm:pt modelId="{A9043AF0-941B-4D44-81C7-273519E3F8D7}" type="parTrans" cxnId="{0CF51E36-3EFC-4FEB-893A-FD79C46DBCBB}">
      <dgm:prSet/>
      <dgm:spPr/>
      <dgm:t>
        <a:bodyPr/>
        <a:lstStyle/>
        <a:p>
          <a:endParaRPr lang="en-US"/>
        </a:p>
      </dgm:t>
    </dgm:pt>
    <dgm:pt modelId="{8678A4D2-A5A0-4DD3-98CA-52458C7CE02F}" type="sibTrans" cxnId="{0CF51E36-3EFC-4FEB-893A-FD79C46DBCBB}">
      <dgm:prSet/>
      <dgm:spPr/>
      <dgm:t>
        <a:bodyPr/>
        <a:lstStyle/>
        <a:p>
          <a:endParaRPr lang="en-US"/>
        </a:p>
      </dgm:t>
    </dgm:pt>
    <dgm:pt modelId="{3868AD62-E3EF-499D-80F4-727D4D5639AE}">
      <dgm:prSet phldrT="[Text]"/>
      <dgm:spPr/>
      <dgm:t>
        <a:bodyPr/>
        <a:lstStyle/>
        <a:p>
          <a:r>
            <a:rPr lang="en-US" dirty="0" err="1"/>
            <a:t>CoffeeOrder</a:t>
          </a:r>
          <a:endParaRPr lang="en-US" dirty="0"/>
        </a:p>
      </dgm:t>
    </dgm:pt>
    <dgm:pt modelId="{F61AB162-95F3-4A26-9867-0BE62CEF0B9D}" type="parTrans" cxnId="{7CF034E4-6E16-44A2-9BE5-B43E105AC85B}">
      <dgm:prSet/>
      <dgm:spPr/>
      <dgm:t>
        <a:bodyPr/>
        <a:lstStyle/>
        <a:p>
          <a:endParaRPr lang="en-US"/>
        </a:p>
      </dgm:t>
    </dgm:pt>
    <dgm:pt modelId="{04F78014-F8CF-4BBE-9BE4-234C4E8CDA9B}" type="sibTrans" cxnId="{7CF034E4-6E16-44A2-9BE5-B43E105AC85B}">
      <dgm:prSet/>
      <dgm:spPr/>
      <dgm:t>
        <a:bodyPr/>
        <a:lstStyle/>
        <a:p>
          <a:endParaRPr lang="en-US"/>
        </a:p>
      </dgm:t>
    </dgm:pt>
    <dgm:pt modelId="{58E20756-A961-44CA-99B3-3F332D7ABAA5}">
      <dgm:prSet phldrT="[Text]"/>
      <dgm:spPr/>
      <dgm:t>
        <a:bodyPr/>
        <a:lstStyle/>
        <a:p>
          <a:r>
            <a:rPr lang="en-US" dirty="0" err="1"/>
            <a:t>TeaOrder</a:t>
          </a:r>
          <a:endParaRPr lang="en-US" dirty="0"/>
        </a:p>
      </dgm:t>
    </dgm:pt>
    <dgm:pt modelId="{8CB0BB80-7C52-4F36-AA42-715895658453}" type="parTrans" cxnId="{C90F3121-B98C-41E7-9910-508B2DB97482}">
      <dgm:prSet/>
      <dgm:spPr/>
      <dgm:t>
        <a:bodyPr/>
        <a:lstStyle/>
        <a:p>
          <a:endParaRPr lang="en-US"/>
        </a:p>
      </dgm:t>
    </dgm:pt>
    <dgm:pt modelId="{4588ABC3-17B0-4337-98BB-002E527A43CA}" type="sibTrans" cxnId="{C90F3121-B98C-41E7-9910-508B2DB97482}">
      <dgm:prSet/>
      <dgm:spPr/>
      <dgm:t>
        <a:bodyPr/>
        <a:lstStyle/>
        <a:p>
          <a:endParaRPr lang="en-US"/>
        </a:p>
      </dgm:t>
    </dgm:pt>
    <dgm:pt modelId="{6746C29A-59AA-47BC-A6D2-3AF1EAAE9AEE}">
      <dgm:prSet phldrT="[Text]"/>
      <dgm:spPr/>
      <dgm:t>
        <a:bodyPr/>
        <a:lstStyle/>
        <a:p>
          <a:r>
            <a:rPr lang="en-US" dirty="0" err="1"/>
            <a:t>WineOrder</a:t>
          </a:r>
          <a:endParaRPr lang="en-US" dirty="0"/>
        </a:p>
      </dgm:t>
    </dgm:pt>
    <dgm:pt modelId="{1F49C3F3-20B9-49B0-B530-7742F239446B}" type="parTrans" cxnId="{265515E8-7DEF-4D57-A60E-D51BDA5C79DE}">
      <dgm:prSet/>
      <dgm:spPr/>
      <dgm:t>
        <a:bodyPr/>
        <a:lstStyle/>
        <a:p>
          <a:endParaRPr lang="en-US"/>
        </a:p>
      </dgm:t>
    </dgm:pt>
    <dgm:pt modelId="{C992AF83-35C7-496F-97D5-44D1A0D0517C}" type="sibTrans" cxnId="{265515E8-7DEF-4D57-A60E-D51BDA5C79DE}">
      <dgm:prSet/>
      <dgm:spPr/>
      <dgm:t>
        <a:bodyPr/>
        <a:lstStyle/>
        <a:p>
          <a:endParaRPr lang="en-US"/>
        </a:p>
      </dgm:t>
    </dgm:pt>
    <dgm:pt modelId="{7B23797D-3764-4E21-94F1-A049C771E25F}" type="pres">
      <dgm:prSet presAssocID="{D2BFA37B-2C85-4733-BFCF-C98EBA882E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4F19F48-2F81-4FD9-8A68-13F6129AF79D}" type="pres">
      <dgm:prSet presAssocID="{AD04AEDF-86C3-4001-A59C-3947C25BBF81}" presName="hierRoot1" presStyleCnt="0">
        <dgm:presLayoutVars>
          <dgm:hierBranch val="init"/>
        </dgm:presLayoutVars>
      </dgm:prSet>
      <dgm:spPr/>
    </dgm:pt>
    <dgm:pt modelId="{89ED2F58-81D2-4BB9-8A3E-4BC667439C56}" type="pres">
      <dgm:prSet presAssocID="{AD04AEDF-86C3-4001-A59C-3947C25BBF81}" presName="rootComposite1" presStyleCnt="0"/>
      <dgm:spPr/>
    </dgm:pt>
    <dgm:pt modelId="{A0A617C9-40DD-411E-954D-70440C863D28}" type="pres">
      <dgm:prSet presAssocID="{AD04AEDF-86C3-4001-A59C-3947C25BBF81}" presName="rootText1" presStyleLbl="node0" presStyleIdx="0" presStyleCnt="1" custLinFactNeighborX="1597" custLinFactNeighborY="-91440">
        <dgm:presLayoutVars>
          <dgm:chPref val="3"/>
        </dgm:presLayoutVars>
      </dgm:prSet>
      <dgm:spPr/>
    </dgm:pt>
    <dgm:pt modelId="{0359433B-4424-4EB8-8499-7E58B5C76316}" type="pres">
      <dgm:prSet presAssocID="{AD04AEDF-86C3-4001-A59C-3947C25BBF81}" presName="rootConnector1" presStyleLbl="node1" presStyleIdx="0" presStyleCnt="0"/>
      <dgm:spPr/>
    </dgm:pt>
    <dgm:pt modelId="{731C87CA-0505-46E3-9EC0-EA9DC83B77E9}" type="pres">
      <dgm:prSet presAssocID="{AD04AEDF-86C3-4001-A59C-3947C25BBF81}" presName="hierChild2" presStyleCnt="0"/>
      <dgm:spPr/>
    </dgm:pt>
    <dgm:pt modelId="{E120C2BC-9971-4C06-B959-15F48257F503}" type="pres">
      <dgm:prSet presAssocID="{F61AB162-95F3-4A26-9867-0BE62CEF0B9D}" presName="Name37" presStyleLbl="parChTrans1D2" presStyleIdx="0" presStyleCnt="3"/>
      <dgm:spPr/>
    </dgm:pt>
    <dgm:pt modelId="{0BEAE8EF-0A4F-41EF-9058-1717CDAA8477}" type="pres">
      <dgm:prSet presAssocID="{3868AD62-E3EF-499D-80F4-727D4D5639AE}" presName="hierRoot2" presStyleCnt="0">
        <dgm:presLayoutVars>
          <dgm:hierBranch val="init"/>
        </dgm:presLayoutVars>
      </dgm:prSet>
      <dgm:spPr/>
    </dgm:pt>
    <dgm:pt modelId="{003AC5B9-9EB1-419E-8899-02136F40D59C}" type="pres">
      <dgm:prSet presAssocID="{3868AD62-E3EF-499D-80F4-727D4D5639AE}" presName="rootComposite" presStyleCnt="0"/>
      <dgm:spPr/>
    </dgm:pt>
    <dgm:pt modelId="{68DF29B4-CB2F-4E47-931F-1D0F60589E9F}" type="pres">
      <dgm:prSet presAssocID="{3868AD62-E3EF-499D-80F4-727D4D5639AE}" presName="rootText" presStyleLbl="node2" presStyleIdx="0" presStyleCnt="3">
        <dgm:presLayoutVars>
          <dgm:chPref val="3"/>
        </dgm:presLayoutVars>
      </dgm:prSet>
      <dgm:spPr/>
    </dgm:pt>
    <dgm:pt modelId="{7BD3C06E-8C7A-43FF-8DC4-E8D03131804B}" type="pres">
      <dgm:prSet presAssocID="{3868AD62-E3EF-499D-80F4-727D4D5639AE}" presName="rootConnector" presStyleLbl="node2" presStyleIdx="0" presStyleCnt="3"/>
      <dgm:spPr/>
    </dgm:pt>
    <dgm:pt modelId="{F3CA407E-7986-4870-96DC-EA6D3DDA8783}" type="pres">
      <dgm:prSet presAssocID="{3868AD62-E3EF-499D-80F4-727D4D5639AE}" presName="hierChild4" presStyleCnt="0"/>
      <dgm:spPr/>
    </dgm:pt>
    <dgm:pt modelId="{C13AEB80-B2E5-4F27-9873-7A1667E6AFBE}" type="pres">
      <dgm:prSet presAssocID="{3868AD62-E3EF-499D-80F4-727D4D5639AE}" presName="hierChild5" presStyleCnt="0"/>
      <dgm:spPr/>
    </dgm:pt>
    <dgm:pt modelId="{E884EC6A-6E63-4601-86D4-169559201A0F}" type="pres">
      <dgm:prSet presAssocID="{1F49C3F3-20B9-49B0-B530-7742F239446B}" presName="Name37" presStyleLbl="parChTrans1D2" presStyleIdx="1" presStyleCnt="3"/>
      <dgm:spPr/>
    </dgm:pt>
    <dgm:pt modelId="{680D4883-267C-4972-B2F3-3264BE800EF4}" type="pres">
      <dgm:prSet presAssocID="{6746C29A-59AA-47BC-A6D2-3AF1EAAE9AEE}" presName="hierRoot2" presStyleCnt="0">
        <dgm:presLayoutVars>
          <dgm:hierBranch val="init"/>
        </dgm:presLayoutVars>
      </dgm:prSet>
      <dgm:spPr/>
    </dgm:pt>
    <dgm:pt modelId="{6A213DE7-6DB1-4851-B9AD-A230F8E8EEC6}" type="pres">
      <dgm:prSet presAssocID="{6746C29A-59AA-47BC-A6D2-3AF1EAAE9AEE}" presName="rootComposite" presStyleCnt="0"/>
      <dgm:spPr/>
    </dgm:pt>
    <dgm:pt modelId="{7218482D-B1C4-4299-820E-061FE8B5CFC5}" type="pres">
      <dgm:prSet presAssocID="{6746C29A-59AA-47BC-A6D2-3AF1EAAE9AEE}" presName="rootText" presStyleLbl="node2" presStyleIdx="1" presStyleCnt="3">
        <dgm:presLayoutVars>
          <dgm:chPref val="3"/>
        </dgm:presLayoutVars>
      </dgm:prSet>
      <dgm:spPr/>
    </dgm:pt>
    <dgm:pt modelId="{2E5839CE-AE1D-45D5-BE6B-9CBEE7737158}" type="pres">
      <dgm:prSet presAssocID="{6746C29A-59AA-47BC-A6D2-3AF1EAAE9AEE}" presName="rootConnector" presStyleLbl="node2" presStyleIdx="1" presStyleCnt="3"/>
      <dgm:spPr/>
    </dgm:pt>
    <dgm:pt modelId="{BC856362-D0B0-4261-830B-2A747B4E3F1C}" type="pres">
      <dgm:prSet presAssocID="{6746C29A-59AA-47BC-A6D2-3AF1EAAE9AEE}" presName="hierChild4" presStyleCnt="0"/>
      <dgm:spPr/>
    </dgm:pt>
    <dgm:pt modelId="{AF90669B-30AA-4CDF-9D03-6139928EEDF0}" type="pres">
      <dgm:prSet presAssocID="{6746C29A-59AA-47BC-A6D2-3AF1EAAE9AEE}" presName="hierChild5" presStyleCnt="0"/>
      <dgm:spPr/>
    </dgm:pt>
    <dgm:pt modelId="{32A7B4C7-B9D4-4CF3-A551-D1417CC141AD}" type="pres">
      <dgm:prSet presAssocID="{8CB0BB80-7C52-4F36-AA42-715895658453}" presName="Name37" presStyleLbl="parChTrans1D2" presStyleIdx="2" presStyleCnt="3"/>
      <dgm:spPr/>
    </dgm:pt>
    <dgm:pt modelId="{CF2961F1-D647-409A-A791-34C62CD68AB1}" type="pres">
      <dgm:prSet presAssocID="{58E20756-A961-44CA-99B3-3F332D7ABAA5}" presName="hierRoot2" presStyleCnt="0">
        <dgm:presLayoutVars>
          <dgm:hierBranch val="init"/>
        </dgm:presLayoutVars>
      </dgm:prSet>
      <dgm:spPr/>
    </dgm:pt>
    <dgm:pt modelId="{B01C8EA2-76FF-4F00-B96E-342EDBA9C829}" type="pres">
      <dgm:prSet presAssocID="{58E20756-A961-44CA-99B3-3F332D7ABAA5}" presName="rootComposite" presStyleCnt="0"/>
      <dgm:spPr/>
    </dgm:pt>
    <dgm:pt modelId="{50F6EAD8-A2DB-4CCD-A1EE-4FBF8D3D8880}" type="pres">
      <dgm:prSet presAssocID="{58E20756-A961-44CA-99B3-3F332D7ABAA5}" presName="rootText" presStyleLbl="node2" presStyleIdx="2" presStyleCnt="3">
        <dgm:presLayoutVars>
          <dgm:chPref val="3"/>
        </dgm:presLayoutVars>
      </dgm:prSet>
      <dgm:spPr/>
    </dgm:pt>
    <dgm:pt modelId="{31473C47-94BC-4B4A-80C8-FD8B81289AEB}" type="pres">
      <dgm:prSet presAssocID="{58E20756-A961-44CA-99B3-3F332D7ABAA5}" presName="rootConnector" presStyleLbl="node2" presStyleIdx="2" presStyleCnt="3"/>
      <dgm:spPr/>
    </dgm:pt>
    <dgm:pt modelId="{D60E8639-A6DC-4E7A-A74E-B9586C743B38}" type="pres">
      <dgm:prSet presAssocID="{58E20756-A961-44CA-99B3-3F332D7ABAA5}" presName="hierChild4" presStyleCnt="0"/>
      <dgm:spPr/>
    </dgm:pt>
    <dgm:pt modelId="{9FCFFB9E-B20F-446C-90D1-ABE010F7A370}" type="pres">
      <dgm:prSet presAssocID="{58E20756-A961-44CA-99B3-3F332D7ABAA5}" presName="hierChild5" presStyleCnt="0"/>
      <dgm:spPr/>
    </dgm:pt>
    <dgm:pt modelId="{0EF66310-0034-4B50-AEF0-9877E6CCB46B}" type="pres">
      <dgm:prSet presAssocID="{AD04AEDF-86C3-4001-A59C-3947C25BBF81}" presName="hierChild3" presStyleCnt="0"/>
      <dgm:spPr/>
    </dgm:pt>
  </dgm:ptLst>
  <dgm:cxnLst>
    <dgm:cxn modelId="{6B06D103-62B7-4D40-BA24-8CDA7E0ECC06}" type="presOf" srcId="{6746C29A-59AA-47BC-A6D2-3AF1EAAE9AEE}" destId="{2E5839CE-AE1D-45D5-BE6B-9CBEE7737158}" srcOrd="1" destOrd="0" presId="urn:microsoft.com/office/officeart/2005/8/layout/orgChart1"/>
    <dgm:cxn modelId="{C90F3121-B98C-41E7-9910-508B2DB97482}" srcId="{AD04AEDF-86C3-4001-A59C-3947C25BBF81}" destId="{58E20756-A961-44CA-99B3-3F332D7ABAA5}" srcOrd="2" destOrd="0" parTransId="{8CB0BB80-7C52-4F36-AA42-715895658453}" sibTransId="{4588ABC3-17B0-4337-98BB-002E527A43CA}"/>
    <dgm:cxn modelId="{0CF51E36-3EFC-4FEB-893A-FD79C46DBCBB}" srcId="{D2BFA37B-2C85-4733-BFCF-C98EBA882E6F}" destId="{AD04AEDF-86C3-4001-A59C-3947C25BBF81}" srcOrd="0" destOrd="0" parTransId="{A9043AF0-941B-4D44-81C7-273519E3F8D7}" sibTransId="{8678A4D2-A5A0-4DD3-98CA-52458C7CE02F}"/>
    <dgm:cxn modelId="{1ED8766E-E5F0-492D-B8F3-9542BF2C0D92}" type="presOf" srcId="{1F49C3F3-20B9-49B0-B530-7742F239446B}" destId="{E884EC6A-6E63-4601-86D4-169559201A0F}" srcOrd="0" destOrd="0" presId="urn:microsoft.com/office/officeart/2005/8/layout/orgChart1"/>
    <dgm:cxn modelId="{B7132B79-C2C0-4E2F-B6D9-97FE63A10D89}" type="presOf" srcId="{3868AD62-E3EF-499D-80F4-727D4D5639AE}" destId="{7BD3C06E-8C7A-43FF-8DC4-E8D03131804B}" srcOrd="1" destOrd="0" presId="urn:microsoft.com/office/officeart/2005/8/layout/orgChart1"/>
    <dgm:cxn modelId="{DBFC147A-EDCF-4E38-B262-8496A8ABF7B0}" type="presOf" srcId="{AD04AEDF-86C3-4001-A59C-3947C25BBF81}" destId="{A0A617C9-40DD-411E-954D-70440C863D28}" srcOrd="0" destOrd="0" presId="urn:microsoft.com/office/officeart/2005/8/layout/orgChart1"/>
    <dgm:cxn modelId="{0F16B77F-2ED6-414D-8699-705FA25435FB}" type="presOf" srcId="{8CB0BB80-7C52-4F36-AA42-715895658453}" destId="{32A7B4C7-B9D4-4CF3-A551-D1417CC141AD}" srcOrd="0" destOrd="0" presId="urn:microsoft.com/office/officeart/2005/8/layout/orgChart1"/>
    <dgm:cxn modelId="{56B96E88-C38E-4582-A789-19C5269D5643}" type="presOf" srcId="{F61AB162-95F3-4A26-9867-0BE62CEF0B9D}" destId="{E120C2BC-9971-4C06-B959-15F48257F503}" srcOrd="0" destOrd="0" presId="urn:microsoft.com/office/officeart/2005/8/layout/orgChart1"/>
    <dgm:cxn modelId="{83B550AC-ACD6-4C97-95CF-86743A35DE3B}" type="presOf" srcId="{6746C29A-59AA-47BC-A6D2-3AF1EAAE9AEE}" destId="{7218482D-B1C4-4299-820E-061FE8B5CFC5}" srcOrd="0" destOrd="0" presId="urn:microsoft.com/office/officeart/2005/8/layout/orgChart1"/>
    <dgm:cxn modelId="{09EAFEB3-096A-402D-A75D-95E99162AD39}" type="presOf" srcId="{3868AD62-E3EF-499D-80F4-727D4D5639AE}" destId="{68DF29B4-CB2F-4E47-931F-1D0F60589E9F}" srcOrd="0" destOrd="0" presId="urn:microsoft.com/office/officeart/2005/8/layout/orgChart1"/>
    <dgm:cxn modelId="{5997AFB7-9C38-42EB-B5ED-C5F04A0308E1}" type="presOf" srcId="{AD04AEDF-86C3-4001-A59C-3947C25BBF81}" destId="{0359433B-4424-4EB8-8499-7E58B5C76316}" srcOrd="1" destOrd="0" presId="urn:microsoft.com/office/officeart/2005/8/layout/orgChart1"/>
    <dgm:cxn modelId="{F9D178BE-9960-4194-86CC-FFAAA152051C}" type="presOf" srcId="{58E20756-A961-44CA-99B3-3F332D7ABAA5}" destId="{50F6EAD8-A2DB-4CCD-A1EE-4FBF8D3D8880}" srcOrd="0" destOrd="0" presId="urn:microsoft.com/office/officeart/2005/8/layout/orgChart1"/>
    <dgm:cxn modelId="{B57D78DD-166C-41AA-ADF4-1F78A0ED291E}" type="presOf" srcId="{D2BFA37B-2C85-4733-BFCF-C98EBA882E6F}" destId="{7B23797D-3764-4E21-94F1-A049C771E25F}" srcOrd="0" destOrd="0" presId="urn:microsoft.com/office/officeart/2005/8/layout/orgChart1"/>
    <dgm:cxn modelId="{7CF034E4-6E16-44A2-9BE5-B43E105AC85B}" srcId="{AD04AEDF-86C3-4001-A59C-3947C25BBF81}" destId="{3868AD62-E3EF-499D-80F4-727D4D5639AE}" srcOrd="0" destOrd="0" parTransId="{F61AB162-95F3-4A26-9867-0BE62CEF0B9D}" sibTransId="{04F78014-F8CF-4BBE-9BE4-234C4E8CDA9B}"/>
    <dgm:cxn modelId="{265515E8-7DEF-4D57-A60E-D51BDA5C79DE}" srcId="{AD04AEDF-86C3-4001-A59C-3947C25BBF81}" destId="{6746C29A-59AA-47BC-A6D2-3AF1EAAE9AEE}" srcOrd="1" destOrd="0" parTransId="{1F49C3F3-20B9-49B0-B530-7742F239446B}" sibTransId="{C992AF83-35C7-496F-97D5-44D1A0D0517C}"/>
    <dgm:cxn modelId="{97B191F2-B9B9-44E6-8163-E1550B9D37E9}" type="presOf" srcId="{58E20756-A961-44CA-99B3-3F332D7ABAA5}" destId="{31473C47-94BC-4B4A-80C8-FD8B81289AEB}" srcOrd="1" destOrd="0" presId="urn:microsoft.com/office/officeart/2005/8/layout/orgChart1"/>
    <dgm:cxn modelId="{D609A4C5-EEBC-48C5-B7A7-B805407FCD45}" type="presParOf" srcId="{7B23797D-3764-4E21-94F1-A049C771E25F}" destId="{74F19F48-2F81-4FD9-8A68-13F6129AF79D}" srcOrd="0" destOrd="0" presId="urn:microsoft.com/office/officeart/2005/8/layout/orgChart1"/>
    <dgm:cxn modelId="{5A163055-944A-4B18-9A04-95F181FA6800}" type="presParOf" srcId="{74F19F48-2F81-4FD9-8A68-13F6129AF79D}" destId="{89ED2F58-81D2-4BB9-8A3E-4BC667439C56}" srcOrd="0" destOrd="0" presId="urn:microsoft.com/office/officeart/2005/8/layout/orgChart1"/>
    <dgm:cxn modelId="{2DA5107E-53AC-460E-81CD-E6E28A91D0A0}" type="presParOf" srcId="{89ED2F58-81D2-4BB9-8A3E-4BC667439C56}" destId="{A0A617C9-40DD-411E-954D-70440C863D28}" srcOrd="0" destOrd="0" presId="urn:microsoft.com/office/officeart/2005/8/layout/orgChart1"/>
    <dgm:cxn modelId="{90CC9E16-BF4C-4D38-A5C4-639703EE7FFA}" type="presParOf" srcId="{89ED2F58-81D2-4BB9-8A3E-4BC667439C56}" destId="{0359433B-4424-4EB8-8499-7E58B5C76316}" srcOrd="1" destOrd="0" presId="urn:microsoft.com/office/officeart/2005/8/layout/orgChart1"/>
    <dgm:cxn modelId="{1310925A-22AE-47D9-856E-21451662982B}" type="presParOf" srcId="{74F19F48-2F81-4FD9-8A68-13F6129AF79D}" destId="{731C87CA-0505-46E3-9EC0-EA9DC83B77E9}" srcOrd="1" destOrd="0" presId="urn:microsoft.com/office/officeart/2005/8/layout/orgChart1"/>
    <dgm:cxn modelId="{BF6EB739-5F3C-418D-8F4A-A667D5373277}" type="presParOf" srcId="{731C87CA-0505-46E3-9EC0-EA9DC83B77E9}" destId="{E120C2BC-9971-4C06-B959-15F48257F503}" srcOrd="0" destOrd="0" presId="urn:microsoft.com/office/officeart/2005/8/layout/orgChart1"/>
    <dgm:cxn modelId="{3D53195F-827D-4576-8794-0160145677C6}" type="presParOf" srcId="{731C87CA-0505-46E3-9EC0-EA9DC83B77E9}" destId="{0BEAE8EF-0A4F-41EF-9058-1717CDAA8477}" srcOrd="1" destOrd="0" presId="urn:microsoft.com/office/officeart/2005/8/layout/orgChart1"/>
    <dgm:cxn modelId="{43D8EE34-5DA7-4850-B388-04E8AB6ECBAB}" type="presParOf" srcId="{0BEAE8EF-0A4F-41EF-9058-1717CDAA8477}" destId="{003AC5B9-9EB1-419E-8899-02136F40D59C}" srcOrd="0" destOrd="0" presId="urn:microsoft.com/office/officeart/2005/8/layout/orgChart1"/>
    <dgm:cxn modelId="{F4E8D4A3-1150-4811-A51E-89B1F0FE3860}" type="presParOf" srcId="{003AC5B9-9EB1-419E-8899-02136F40D59C}" destId="{68DF29B4-CB2F-4E47-931F-1D0F60589E9F}" srcOrd="0" destOrd="0" presId="urn:microsoft.com/office/officeart/2005/8/layout/orgChart1"/>
    <dgm:cxn modelId="{F2EFD152-B960-474A-B348-7403064777FB}" type="presParOf" srcId="{003AC5B9-9EB1-419E-8899-02136F40D59C}" destId="{7BD3C06E-8C7A-43FF-8DC4-E8D03131804B}" srcOrd="1" destOrd="0" presId="urn:microsoft.com/office/officeart/2005/8/layout/orgChart1"/>
    <dgm:cxn modelId="{B0A32A70-5E82-4555-864F-A592739CA028}" type="presParOf" srcId="{0BEAE8EF-0A4F-41EF-9058-1717CDAA8477}" destId="{F3CA407E-7986-4870-96DC-EA6D3DDA8783}" srcOrd="1" destOrd="0" presId="urn:microsoft.com/office/officeart/2005/8/layout/orgChart1"/>
    <dgm:cxn modelId="{065A968D-E966-4CD7-8C38-0FA604679B4C}" type="presParOf" srcId="{0BEAE8EF-0A4F-41EF-9058-1717CDAA8477}" destId="{C13AEB80-B2E5-4F27-9873-7A1667E6AFBE}" srcOrd="2" destOrd="0" presId="urn:microsoft.com/office/officeart/2005/8/layout/orgChart1"/>
    <dgm:cxn modelId="{0BBFFBA1-CB39-46D4-8435-1767634A8C12}" type="presParOf" srcId="{731C87CA-0505-46E3-9EC0-EA9DC83B77E9}" destId="{E884EC6A-6E63-4601-86D4-169559201A0F}" srcOrd="2" destOrd="0" presId="urn:microsoft.com/office/officeart/2005/8/layout/orgChart1"/>
    <dgm:cxn modelId="{63DA34A5-0965-498C-B6A7-F076B0D1FC19}" type="presParOf" srcId="{731C87CA-0505-46E3-9EC0-EA9DC83B77E9}" destId="{680D4883-267C-4972-B2F3-3264BE800EF4}" srcOrd="3" destOrd="0" presId="urn:microsoft.com/office/officeart/2005/8/layout/orgChart1"/>
    <dgm:cxn modelId="{DBCE7B35-2A84-496B-9FC6-7AE1097E1F9C}" type="presParOf" srcId="{680D4883-267C-4972-B2F3-3264BE800EF4}" destId="{6A213DE7-6DB1-4851-B9AD-A230F8E8EEC6}" srcOrd="0" destOrd="0" presId="urn:microsoft.com/office/officeart/2005/8/layout/orgChart1"/>
    <dgm:cxn modelId="{45D3D121-2C5F-4870-9F46-68158CD7B298}" type="presParOf" srcId="{6A213DE7-6DB1-4851-B9AD-A230F8E8EEC6}" destId="{7218482D-B1C4-4299-820E-061FE8B5CFC5}" srcOrd="0" destOrd="0" presId="urn:microsoft.com/office/officeart/2005/8/layout/orgChart1"/>
    <dgm:cxn modelId="{8525FFD1-CA84-49C1-B6F2-24DE41820AC0}" type="presParOf" srcId="{6A213DE7-6DB1-4851-B9AD-A230F8E8EEC6}" destId="{2E5839CE-AE1D-45D5-BE6B-9CBEE7737158}" srcOrd="1" destOrd="0" presId="urn:microsoft.com/office/officeart/2005/8/layout/orgChart1"/>
    <dgm:cxn modelId="{2ACC73B4-8555-448E-A0AA-DBC1B571A799}" type="presParOf" srcId="{680D4883-267C-4972-B2F3-3264BE800EF4}" destId="{BC856362-D0B0-4261-830B-2A747B4E3F1C}" srcOrd="1" destOrd="0" presId="urn:microsoft.com/office/officeart/2005/8/layout/orgChart1"/>
    <dgm:cxn modelId="{B68244AF-94E7-47E1-9B7C-950518CBDA38}" type="presParOf" srcId="{680D4883-267C-4972-B2F3-3264BE800EF4}" destId="{AF90669B-30AA-4CDF-9D03-6139928EEDF0}" srcOrd="2" destOrd="0" presId="urn:microsoft.com/office/officeart/2005/8/layout/orgChart1"/>
    <dgm:cxn modelId="{F95003BE-72E3-4E8A-9009-B52B3152E694}" type="presParOf" srcId="{731C87CA-0505-46E3-9EC0-EA9DC83B77E9}" destId="{32A7B4C7-B9D4-4CF3-A551-D1417CC141AD}" srcOrd="4" destOrd="0" presId="urn:microsoft.com/office/officeart/2005/8/layout/orgChart1"/>
    <dgm:cxn modelId="{9E9704F8-8229-44CD-8077-34FE1D58359C}" type="presParOf" srcId="{731C87CA-0505-46E3-9EC0-EA9DC83B77E9}" destId="{CF2961F1-D647-409A-A791-34C62CD68AB1}" srcOrd="5" destOrd="0" presId="urn:microsoft.com/office/officeart/2005/8/layout/orgChart1"/>
    <dgm:cxn modelId="{99FD3329-67F7-4A2E-8F61-54C4A33E1240}" type="presParOf" srcId="{CF2961F1-D647-409A-A791-34C62CD68AB1}" destId="{B01C8EA2-76FF-4F00-B96E-342EDBA9C829}" srcOrd="0" destOrd="0" presId="urn:microsoft.com/office/officeart/2005/8/layout/orgChart1"/>
    <dgm:cxn modelId="{F23DF93F-E2DC-4065-9715-CD0F622AC191}" type="presParOf" srcId="{B01C8EA2-76FF-4F00-B96E-342EDBA9C829}" destId="{50F6EAD8-A2DB-4CCD-A1EE-4FBF8D3D8880}" srcOrd="0" destOrd="0" presId="urn:microsoft.com/office/officeart/2005/8/layout/orgChart1"/>
    <dgm:cxn modelId="{659B70B7-DBF9-44EB-806C-FAA0CA4F10CC}" type="presParOf" srcId="{B01C8EA2-76FF-4F00-B96E-342EDBA9C829}" destId="{31473C47-94BC-4B4A-80C8-FD8B81289AEB}" srcOrd="1" destOrd="0" presId="urn:microsoft.com/office/officeart/2005/8/layout/orgChart1"/>
    <dgm:cxn modelId="{6C346D21-F0B3-4F7F-9529-5557554E77F0}" type="presParOf" srcId="{CF2961F1-D647-409A-A791-34C62CD68AB1}" destId="{D60E8639-A6DC-4E7A-A74E-B9586C743B38}" srcOrd="1" destOrd="0" presId="urn:microsoft.com/office/officeart/2005/8/layout/orgChart1"/>
    <dgm:cxn modelId="{E04F09A6-2A87-4990-A693-12FAF4C4695D}" type="presParOf" srcId="{CF2961F1-D647-409A-A791-34C62CD68AB1}" destId="{9FCFFB9E-B20F-446C-90D1-ABE010F7A370}" srcOrd="2" destOrd="0" presId="urn:microsoft.com/office/officeart/2005/8/layout/orgChart1"/>
    <dgm:cxn modelId="{A62D47FF-90D9-4A4D-BA24-0645288F1A46}" type="presParOf" srcId="{74F19F48-2F81-4FD9-8A68-13F6129AF79D}" destId="{0EF66310-0034-4B50-AEF0-9877E6CCB46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7B4C7-B9D4-4CF3-A551-D1417CC141AD}">
      <dsp:nvSpPr>
        <dsp:cNvPr id="0" name=""/>
        <dsp:cNvSpPr/>
      </dsp:nvSpPr>
      <dsp:spPr>
        <a:xfrm>
          <a:off x="2038156" y="1599181"/>
          <a:ext cx="1409813" cy="787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800"/>
              </a:lnTo>
              <a:lnTo>
                <a:pt x="1409813" y="663800"/>
              </a:lnTo>
              <a:lnTo>
                <a:pt x="1409813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4EC6A-6E63-4601-86D4-169559201A0F}">
      <dsp:nvSpPr>
        <dsp:cNvPr id="0" name=""/>
        <dsp:cNvSpPr/>
      </dsp:nvSpPr>
      <dsp:spPr>
        <a:xfrm>
          <a:off x="1973580" y="1599181"/>
          <a:ext cx="91440" cy="787775"/>
        </a:xfrm>
        <a:custGeom>
          <a:avLst/>
          <a:gdLst/>
          <a:ahLst/>
          <a:cxnLst/>
          <a:rect l="0" t="0" r="0" b="0"/>
          <a:pathLst>
            <a:path>
              <a:moveTo>
                <a:pt x="64576" y="0"/>
              </a:moveTo>
              <a:lnTo>
                <a:pt x="64576" y="663800"/>
              </a:lnTo>
              <a:lnTo>
                <a:pt x="45720" y="663800"/>
              </a:lnTo>
              <a:lnTo>
                <a:pt x="4572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20C2BC-9971-4C06-B959-15F48257F503}">
      <dsp:nvSpPr>
        <dsp:cNvPr id="0" name=""/>
        <dsp:cNvSpPr/>
      </dsp:nvSpPr>
      <dsp:spPr>
        <a:xfrm>
          <a:off x="590630" y="1599181"/>
          <a:ext cx="1447525" cy="787775"/>
        </a:xfrm>
        <a:custGeom>
          <a:avLst/>
          <a:gdLst/>
          <a:ahLst/>
          <a:cxnLst/>
          <a:rect l="0" t="0" r="0" b="0"/>
          <a:pathLst>
            <a:path>
              <a:moveTo>
                <a:pt x="1447525" y="0"/>
              </a:moveTo>
              <a:lnTo>
                <a:pt x="1447525" y="663800"/>
              </a:lnTo>
              <a:lnTo>
                <a:pt x="0" y="663800"/>
              </a:lnTo>
              <a:lnTo>
                <a:pt x="0" y="78777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617C9-40DD-411E-954D-70440C863D28}">
      <dsp:nvSpPr>
        <dsp:cNvPr id="0" name=""/>
        <dsp:cNvSpPr/>
      </dsp:nvSpPr>
      <dsp:spPr>
        <a:xfrm>
          <a:off x="1447796" y="1008822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BarOrder</a:t>
          </a:r>
          <a:endParaRPr lang="en-US" sz="1800" kern="1200" dirty="0"/>
        </a:p>
      </dsp:txBody>
      <dsp:txXfrm>
        <a:off x="1447796" y="1008822"/>
        <a:ext cx="1180718" cy="590359"/>
      </dsp:txXfrm>
    </dsp:sp>
    <dsp:sp modelId="{68DF29B4-CB2F-4E47-931F-1D0F60589E9F}">
      <dsp:nvSpPr>
        <dsp:cNvPr id="0" name=""/>
        <dsp:cNvSpPr/>
      </dsp:nvSpPr>
      <dsp:spPr>
        <a:xfrm>
          <a:off x="271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CoffeeOrder</a:t>
          </a:r>
          <a:endParaRPr lang="en-US" sz="1800" kern="1200" dirty="0"/>
        </a:p>
      </dsp:txBody>
      <dsp:txXfrm>
        <a:off x="271" y="2386956"/>
        <a:ext cx="1180718" cy="590359"/>
      </dsp:txXfrm>
    </dsp:sp>
    <dsp:sp modelId="{7218482D-B1C4-4299-820E-061FE8B5CFC5}">
      <dsp:nvSpPr>
        <dsp:cNvPr id="0" name=""/>
        <dsp:cNvSpPr/>
      </dsp:nvSpPr>
      <dsp:spPr>
        <a:xfrm>
          <a:off x="142894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WineOrder</a:t>
          </a:r>
          <a:endParaRPr lang="en-US" sz="1800" kern="1200" dirty="0"/>
        </a:p>
      </dsp:txBody>
      <dsp:txXfrm>
        <a:off x="1428940" y="2386956"/>
        <a:ext cx="1180718" cy="590359"/>
      </dsp:txXfrm>
    </dsp:sp>
    <dsp:sp modelId="{50F6EAD8-A2DB-4CCD-A1EE-4FBF8D3D8880}">
      <dsp:nvSpPr>
        <dsp:cNvPr id="0" name=""/>
        <dsp:cNvSpPr/>
      </dsp:nvSpPr>
      <dsp:spPr>
        <a:xfrm>
          <a:off x="2857610" y="2386956"/>
          <a:ext cx="1180718" cy="590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TeaOrder</a:t>
          </a:r>
          <a:endParaRPr lang="en-US" sz="1800" kern="1200" dirty="0"/>
        </a:p>
      </dsp:txBody>
      <dsp:txXfrm>
        <a:off x="2857610" y="2386956"/>
        <a:ext cx="1180718" cy="59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57DDA-BF5C-4879-9957-16E91151DE1E}" type="datetimeFigureOut">
              <a:rPr lang="en-US" smtClean="0"/>
              <a:pPr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2CBB0-62C7-44D8-B0B4-2BA0BA5415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data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8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2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2CBB0-62C7-44D8-B0B4-2BA0BA5415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B3A28-1884-497D-94C5-27227826CE2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62C03-9B91-44B2-B7D5-2A844E6680F8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1DCD3A-F44B-4ECF-B365-54BE99BB4BEA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15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377941-97D9-4840-A51B-C8DAEDA2815C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B7F5B1C-135C-4619-A2DE-25131AF5278A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9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9517BA8-26BA-4B7C-A41A-804B81F83A36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5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4FABC5-F62F-49DD-A24E-5C2CE15A3D87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AAC56-4986-4B63-9F74-D47EE64ADD9E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C14660-E407-48B8-9CF0-DD79C3F69AD0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0DE907-AEDA-4EE9-869A-B21DA6DC498D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C540BA-3DB2-4124-8990-4661E7113E01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8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6EF63-9AC7-45BB-B551-A0640428FFFB}" type="datetime1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7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4B19-8EED-495A-99FA-12E5518CCC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7-how-7/4139229048/in/pool-1996770@N2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2.0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 Data Design Recipe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1.3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7" name="Picture 6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2012-2014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21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a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An Altitude is represented as a Real,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 meters/sec</a:t>
            </a:r>
          </a:p>
          <a:p>
            <a:r>
              <a:rPr lang="en-US" dirty="0"/>
              <a:t>;;  upward</a:t>
            </a:r>
          </a:p>
          <a:p>
            <a:endParaRPr lang="en-US" dirty="0"/>
          </a:p>
          <a:p>
            <a:r>
              <a:rPr lang="en-US" dirty="0"/>
              <a:t>;; We have a single rocket, which is at some altitude and is</a:t>
            </a:r>
          </a:p>
          <a:p>
            <a:r>
              <a:rPr lang="en-US" dirty="0"/>
              <a:t>;; travelling vertically at some velocity.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Rocket is represented as a struct </a:t>
            </a:r>
          </a:p>
          <a:p>
            <a:r>
              <a:rPr lang="en-US" dirty="0"/>
              <a:t>;;   (make-rocket altitude velocity)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altitude : Altitude  is the rocket's altitude</a:t>
            </a:r>
          </a:p>
          <a:p>
            <a:r>
              <a:rPr lang="en-US" dirty="0"/>
              <a:t>;; velocity : Velocity  is the rocket's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8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DDR Step 3.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implement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>
                <a:cs typeface="Consolas" pitchFamily="49" charset="0"/>
              </a:rPr>
              <a:t>In Racket, we define new kinds of structs or records with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dirty="0">
                <a:cs typeface="Consolas" pitchFamily="49" charset="0"/>
              </a:rPr>
              <a:t>.</a:t>
            </a:r>
          </a:p>
          <a:p>
            <a:r>
              <a:rPr lang="en-US" dirty="0">
                <a:cs typeface="Consolas" pitchFamily="49" charset="0"/>
              </a:rPr>
              <a:t>We saw these in Lesson 0.4.  Here’s a review: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onsolas" pitchFamily="49" charset="0"/>
              </a:rPr>
              <a:t>Example of a structure definition in Racket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752600"/>
            <a:ext cx="8839200" cy="461665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book (author title on-hand price))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743200"/>
            <a:ext cx="8229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Executing this 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define-struct</a:t>
            </a:r>
            <a:r>
              <a:rPr lang="en-US" sz="2400" dirty="0"/>
              <a:t> defines the following functions: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make-book</a:t>
            </a:r>
          </a:p>
          <a:p>
            <a:endParaRPr lang="en-US" sz="2400" dirty="0"/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book-author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book-title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book-on-hand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book-price</a:t>
            </a:r>
          </a:p>
          <a:p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book?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84406" y="3683576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constructor– GIVEN 4 arguments, </a:t>
            </a:r>
            <a:r>
              <a:rPr lang="en-US" dirty="0">
                <a:solidFill>
                  <a:schemeClr val="tx1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with the given fields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2362200" y="3733801"/>
            <a:ext cx="1522206" cy="27294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875888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Selectors: </a:t>
            </a:r>
            <a:r>
              <a:rPr lang="en-US" dirty="0"/>
              <a:t>GIVEN: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  <a:r>
              <a:rPr lang="en-US" dirty="0"/>
              <a:t>, RETURNS: the value of the indicated field.</a:t>
            </a:r>
          </a:p>
        </p:txBody>
      </p:sp>
      <p:cxnSp>
        <p:nvCxnSpPr>
          <p:cNvPr id="12" name="Straight Arrow Connector 11"/>
          <p:cNvCxnSpPr>
            <a:stCxn id="9" idx="1"/>
            <a:endCxn id="22" idx="1"/>
          </p:cNvCxnSpPr>
          <p:nvPr/>
        </p:nvCxnSpPr>
        <p:spPr>
          <a:xfrm flipH="1" flipV="1">
            <a:off x="3060933" y="4992200"/>
            <a:ext cx="825267" cy="20685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86200" y="5791200"/>
            <a:ext cx="5029200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Predicate: GIVEN: any value, RETURNS: true </a:t>
            </a:r>
            <a:r>
              <a:rPr lang="en-US" dirty="0" err="1"/>
              <a:t>iff</a:t>
            </a:r>
            <a:r>
              <a:rPr lang="en-US" dirty="0"/>
              <a:t> it is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</p:txBody>
      </p:sp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1828800" y="6114366"/>
            <a:ext cx="2057400" cy="13403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2832333" y="4375664"/>
            <a:ext cx="228600" cy="1263135"/>
          </a:xfrm>
          <a:prstGeom prst="rightBrace">
            <a:avLst>
              <a:gd name="adj1" fmla="val 45833"/>
              <a:gd name="adj2" fmla="val 4881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4. Constructor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dirty="0"/>
              <a:t>Tells how to construct a value of this type.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A Book is a 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;;  (make-book String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String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itchFamily="49" charset="0"/>
              </a:rPr>
              <a:t>NonNegInt</a:t>
            </a:r>
            <a:r>
              <a:rPr lang="en-US" sz="2400" b="1" dirty="0">
                <a:solidFill>
                  <a:prstClr val="black"/>
                </a:solidFill>
                <a:latin typeface="Consolas" pitchFamily="49" charset="0"/>
              </a:rPr>
              <a:t>)</a:t>
            </a:r>
          </a:p>
          <a:p>
            <a:pPr marL="0" lvl="0" indent="0">
              <a:buNone/>
            </a:pPr>
            <a:endParaRPr lang="en-US" sz="2400" b="1" dirty="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037040" y="4267200"/>
            <a:ext cx="5649760" cy="1754159"/>
            <a:chOff x="3061621" y="3352801"/>
            <a:chExt cx="5649760" cy="1754159"/>
          </a:xfrm>
        </p:grpSpPr>
        <p:sp>
          <p:nvSpPr>
            <p:cNvPr id="7" name="TextBox 6"/>
            <p:cNvSpPr txBox="1"/>
            <p:nvPr/>
          </p:nvSpPr>
          <p:spPr>
            <a:xfrm>
              <a:off x="3910780" y="4737628"/>
              <a:ext cx="2971800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The kind of data in each field</a:t>
              </a:r>
            </a:p>
          </p:txBody>
        </p:sp>
        <p:sp>
          <p:nvSpPr>
            <p:cNvPr id="8" name="Right Brace 7"/>
            <p:cNvSpPr/>
            <p:nvPr/>
          </p:nvSpPr>
          <p:spPr>
            <a:xfrm rot="5400000" flipV="1">
              <a:off x="5731576" y="682846"/>
              <a:ext cx="309849" cy="5649760"/>
            </a:xfrm>
            <a:prstGeom prst="rightBrace">
              <a:avLst>
                <a:gd name="adj1" fmla="val 32878"/>
                <a:gd name="adj2" fmla="val 49687"/>
              </a:avLst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Elbow Connector 24"/>
            <p:cNvCxnSpPr/>
            <p:nvPr/>
          </p:nvCxnSpPr>
          <p:spPr>
            <a:xfrm rot="5400000" flipH="1" flipV="1">
              <a:off x="5101362" y="3907574"/>
              <a:ext cx="1074977" cy="495299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27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Sometimes this format isn't enough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33800" y="1905000"/>
            <a:ext cx="3713205" cy="3657600"/>
            <a:chOff x="2417805" y="1600200"/>
            <a:chExt cx="4267200" cy="42672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17805" y="1600200"/>
              <a:ext cx="4267200" cy="4267200"/>
              <a:chOff x="1181100" y="1752600"/>
              <a:chExt cx="4267200" cy="426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1181100" y="1752600"/>
                <a:ext cx="4267200" cy="4267200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133600" y="2705100"/>
                <a:ext cx="2362200" cy="23622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inner</a:t>
                </a:r>
              </a:p>
            </p:txBody>
          </p:sp>
        </p:grpSp>
        <p:cxnSp>
          <p:nvCxnSpPr>
            <p:cNvPr id="14" name="Straight Arrow Connector 13"/>
            <p:cNvCxnSpPr>
              <a:endCxn id="19" idx="7"/>
            </p:cNvCxnSpPr>
            <p:nvPr/>
          </p:nvCxnSpPr>
          <p:spPr>
            <a:xfrm flipV="1">
              <a:off x="4551405" y="2898636"/>
              <a:ext cx="835164" cy="8351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8" idx="5"/>
            </p:cNvCxnSpPr>
            <p:nvPr/>
          </p:nvCxnSpPr>
          <p:spPr>
            <a:xfrm>
              <a:off x="4572000" y="3733800"/>
              <a:ext cx="1488088" cy="150868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711517" y="2989249"/>
              <a:ext cx="1302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inner radius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89973" y="4303475"/>
              <a:ext cx="1323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outer radius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2438400"/>
            <a:ext cx="28956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only makes sense if inner &lt; outer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3312351"/>
            <a:ext cx="28956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need to document this, so anybody who builds a ring will know that he or she has to satisfy this condition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640" y="5069729"/>
            <a:ext cx="3810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condition is called a </a:t>
            </a:r>
            <a:r>
              <a:rPr lang="en-US" i="1" dirty="0">
                <a:solidFill>
                  <a:srgbClr val="FF0000"/>
                </a:solidFill>
              </a:rPr>
              <a:t>precondition</a:t>
            </a:r>
            <a:r>
              <a:rPr lang="en-US" dirty="0"/>
              <a:t> or an </a:t>
            </a:r>
            <a:r>
              <a:rPr lang="en-US" i="1" dirty="0">
                <a:solidFill>
                  <a:srgbClr val="FF0000"/>
                </a:solidFill>
              </a:rPr>
              <a:t>invariant</a:t>
            </a:r>
            <a:r>
              <a:rPr lang="en-US" dirty="0"/>
              <a:t>. Remember those words! Conditions like this will come up over and over again as we go along.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2066464" y="3063240"/>
            <a:ext cx="576152" cy="1984248"/>
          </a:xfrm>
          <a:custGeom>
            <a:avLst/>
            <a:gdLst>
              <a:gd name="connsiteX0" fmla="*/ 576152 w 576152"/>
              <a:gd name="connsiteY0" fmla="*/ 1984248 h 1984248"/>
              <a:gd name="connsiteX1" fmla="*/ 80 w 576152"/>
              <a:gd name="connsiteY1" fmla="*/ 1042416 h 1984248"/>
              <a:gd name="connsiteX2" fmla="*/ 530432 w 576152"/>
              <a:gd name="connsiteY2" fmla="*/ 493776 h 1984248"/>
              <a:gd name="connsiteX3" fmla="*/ 9224 w 576152"/>
              <a:gd name="connsiteY3" fmla="*/ 0 h 198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152" h="1984248">
                <a:moveTo>
                  <a:pt x="576152" y="1984248"/>
                </a:moveTo>
                <a:cubicBezTo>
                  <a:pt x="291926" y="1637538"/>
                  <a:pt x="7700" y="1290828"/>
                  <a:pt x="80" y="1042416"/>
                </a:cubicBezTo>
                <a:cubicBezTo>
                  <a:pt x="-7540" y="794004"/>
                  <a:pt x="528908" y="667512"/>
                  <a:pt x="530432" y="493776"/>
                </a:cubicBezTo>
                <a:cubicBezTo>
                  <a:pt x="531956" y="320040"/>
                  <a:pt x="270590" y="160020"/>
                  <a:pt x="9224" y="0"/>
                </a:cubicBezTo>
              </a:path>
            </a:pathLst>
          </a:custGeom>
          <a:noFill/>
          <a:ln w="2222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document this in the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;; REPRESENTATION</a:t>
            </a:r>
          </a:p>
          <a:p>
            <a:r>
              <a:rPr lang="en-US" dirty="0"/>
              <a:t>;; A Ring is represented as a struct</a:t>
            </a:r>
          </a:p>
          <a:p>
            <a:r>
              <a:rPr lang="en-US" dirty="0"/>
              <a:t>;;  (make-ring inner outer)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inner : </a:t>
            </a:r>
            <a:r>
              <a:rPr lang="en-US" dirty="0" err="1"/>
              <a:t>PosReal</a:t>
            </a:r>
            <a:r>
              <a:rPr lang="en-US" dirty="0"/>
              <a:t>  is the ring's inner radius</a:t>
            </a:r>
          </a:p>
          <a:p>
            <a:r>
              <a:rPr lang="en-US" dirty="0"/>
              <a:t>;; outer : </a:t>
            </a:r>
            <a:r>
              <a:rPr lang="en-US" dirty="0" err="1"/>
              <a:t>PosReal</a:t>
            </a:r>
            <a:r>
              <a:rPr lang="en-US" dirty="0"/>
              <a:t>  is the ring's outer radius</a:t>
            </a:r>
          </a:p>
          <a:p>
            <a:r>
              <a:rPr lang="en-US" dirty="0"/>
              <a:t>;; WHERE (&lt; inner outer) is true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ring (inner outer))</a:t>
            </a:r>
          </a:p>
          <a:p>
            <a:endParaRPr lang="en-US" dirty="0"/>
          </a:p>
          <a:p>
            <a:r>
              <a:rPr lang="en-US" dirty="0"/>
              <a:t>;; CONSTRUCTOR TEMPLATE:</a:t>
            </a:r>
          </a:p>
          <a:p>
            <a:r>
              <a:rPr lang="en-US" dirty="0"/>
              <a:t>;; (make-ring </a:t>
            </a:r>
            <a:r>
              <a:rPr lang="en-US" dirty="0" err="1"/>
              <a:t>PosReal</a:t>
            </a:r>
            <a:r>
              <a:rPr lang="en-US" dirty="0"/>
              <a:t> </a:t>
            </a:r>
            <a:r>
              <a:rPr lang="en-US" dirty="0" err="1"/>
              <a:t>PosReal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2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5: Observer Template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observer template (or just the template, for short) gives a skeleton for functions that examine or use the data.</a:t>
            </a:r>
          </a:p>
          <a:p>
            <a:r>
              <a:rPr lang="en-US" dirty="0"/>
              <a:t>For compound data, this is easy: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3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Observer template for compound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OBSERVER TEMPLATE</a:t>
            </a:r>
          </a:p>
          <a:p>
            <a:r>
              <a:rPr lang="en-US" sz="2000" dirty="0"/>
              <a:t>;; book-</a:t>
            </a:r>
            <a:r>
              <a:rPr lang="en-US" sz="2000" dirty="0" err="1"/>
              <a:t>fn</a:t>
            </a:r>
            <a:r>
              <a:rPr lang="en-US" sz="2000" dirty="0"/>
              <a:t> : Book -&gt; ??</a:t>
            </a:r>
          </a:p>
          <a:p>
            <a:r>
              <a:rPr lang="en-US" sz="2000" dirty="0"/>
              <a:t>(define (book-</a:t>
            </a:r>
            <a:r>
              <a:rPr lang="en-US" sz="2000" dirty="0" err="1"/>
              <a:t>fn</a:t>
            </a:r>
            <a:r>
              <a:rPr lang="en-US" sz="2000" dirty="0"/>
              <a:t> b)</a:t>
            </a:r>
          </a:p>
          <a:p>
            <a:r>
              <a:rPr lang="en-US" sz="2000" dirty="0"/>
              <a:t>  (...</a:t>
            </a:r>
          </a:p>
          <a:p>
            <a:r>
              <a:rPr lang="en-US" sz="2000" dirty="0"/>
              <a:t>    (book-author b)</a:t>
            </a:r>
          </a:p>
          <a:p>
            <a:r>
              <a:rPr lang="en-US" sz="2000" dirty="0"/>
              <a:t>    (book-title b)</a:t>
            </a:r>
          </a:p>
          <a:p>
            <a:r>
              <a:rPr lang="en-US" sz="2000" dirty="0"/>
              <a:t>    (book-on-hand b)</a:t>
            </a:r>
          </a:p>
          <a:p>
            <a:r>
              <a:rPr lang="en-US" sz="2000" dirty="0"/>
              <a:t>    (book-price b)))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672718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can fill in the ... with any expression, using any or all of the expressions in the inventory.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733800" y="3124200"/>
            <a:ext cx="228600" cy="1371600"/>
          </a:xfrm>
          <a:prstGeom prst="rightBrace">
            <a:avLst>
              <a:gd name="adj1" fmla="val 33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3689" y="3348335"/>
            <a:ext cx="2590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an inventory of the quantities we can use to construct the answer.</a:t>
            </a:r>
          </a:p>
        </p:txBody>
      </p:sp>
    </p:spTree>
    <p:extLst>
      <p:ext uri="{BB962C8B-B14F-4D97-AF65-F5344CB8AC3E}">
        <p14:creationId xmlns:p14="http://schemas.microsoft.com/office/powerpoint/2010/main" val="271438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;; A Book in a bookstore</a:t>
            </a:r>
          </a:p>
          <a:p>
            <a:endParaRPr lang="en-US" dirty="0"/>
          </a:p>
          <a:p>
            <a:r>
              <a:rPr lang="en-US" dirty="0"/>
              <a:t>;; REPRESENTATION:</a:t>
            </a:r>
          </a:p>
          <a:p>
            <a:r>
              <a:rPr lang="en-US" dirty="0"/>
              <a:t>;; a Book is represented as a struct (make-book author title on-hand price)</a:t>
            </a:r>
          </a:p>
          <a:p>
            <a:r>
              <a:rPr lang="en-US" dirty="0"/>
              <a:t>;; with the following fields:</a:t>
            </a:r>
          </a:p>
          <a:p>
            <a:r>
              <a:rPr lang="en-US" dirty="0"/>
              <a:t>;; author : String     is the author's name</a:t>
            </a:r>
          </a:p>
          <a:p>
            <a:r>
              <a:rPr lang="en-US" dirty="0"/>
              <a:t>;; title  : String     is the title of the book</a:t>
            </a:r>
          </a:p>
          <a:p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 on hand</a:t>
            </a:r>
          </a:p>
          <a:p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 in USD*100</a:t>
            </a:r>
          </a:p>
          <a:p>
            <a:r>
              <a:rPr lang="en-US" dirty="0"/>
              <a:t>;;                            (e.g. $7.95 =&gt; 795)</a:t>
            </a:r>
          </a:p>
          <a:p>
            <a:endParaRPr lang="en-US" dirty="0"/>
          </a:p>
          <a:p>
            <a:r>
              <a:rPr lang="en-US" dirty="0"/>
              <a:t>;; IMPLEMENTATION</a:t>
            </a:r>
          </a:p>
          <a:p>
            <a:r>
              <a:rPr lang="en-US" dirty="0"/>
              <a:t>(define-struct book (author title on-hand price))</a:t>
            </a:r>
          </a:p>
          <a:p>
            <a:endParaRPr lang="en-US" dirty="0"/>
          </a:p>
          <a:p>
            <a:r>
              <a:rPr lang="en-US" dirty="0"/>
              <a:t>;; CONSTRUCTOR TEMPLATE</a:t>
            </a:r>
          </a:p>
          <a:p>
            <a:r>
              <a:rPr lang="en-US" dirty="0"/>
              <a:t>;; (make-book String </a:t>
            </a:r>
            <a:r>
              <a:rPr lang="en-US" dirty="0" err="1"/>
              <a:t>String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 </a:t>
            </a:r>
            <a:r>
              <a:rPr lang="en-US" dirty="0" err="1"/>
              <a:t>NonNegInt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OBSERVER TEMPLATE</a:t>
            </a:r>
          </a:p>
          <a:p>
            <a:r>
              <a:rPr lang="en-US" dirty="0"/>
              <a:t>;; book-</a:t>
            </a:r>
            <a:r>
              <a:rPr lang="en-US" dirty="0" err="1"/>
              <a:t>fn</a:t>
            </a:r>
            <a:r>
              <a:rPr lang="en-US" dirty="0"/>
              <a:t> : Book -&gt; ??</a:t>
            </a:r>
          </a:p>
          <a:p>
            <a:r>
              <a:rPr lang="en-US" dirty="0"/>
              <a:t>(define (book-</a:t>
            </a:r>
            <a:r>
              <a:rPr lang="en-US" dirty="0" err="1"/>
              <a:t>fn</a:t>
            </a:r>
            <a:r>
              <a:rPr lang="en-US" dirty="0"/>
              <a:t> b)</a:t>
            </a:r>
          </a:p>
          <a:p>
            <a:r>
              <a:rPr lang="en-US" dirty="0"/>
              <a:t>  (...</a:t>
            </a:r>
          </a:p>
          <a:p>
            <a:r>
              <a:rPr lang="en-US" dirty="0"/>
              <a:t>    (book-author b)</a:t>
            </a:r>
          </a:p>
          <a:p>
            <a:r>
              <a:rPr lang="en-US" dirty="0"/>
              <a:t>    (book-title b)</a:t>
            </a:r>
          </a:p>
          <a:p>
            <a:r>
              <a:rPr lang="en-US" dirty="0"/>
              <a:t>    (book-on-hand b)</a:t>
            </a:r>
          </a:p>
          <a:p>
            <a:r>
              <a:rPr lang="en-US" dirty="0"/>
              <a:t>    (book-price b)))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8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scalar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scalar information, we need representation and interpretation</a:t>
            </a:r>
          </a:p>
          <a:p>
            <a:r>
              <a:rPr lang="en-US" dirty="0"/>
              <a:t>No need for implementation or constructor/observer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5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time you finish this lesson, you should be able to:</a:t>
            </a:r>
          </a:p>
          <a:p>
            <a:pPr lvl="1"/>
            <a:r>
              <a:rPr lang="en-US" dirty="0"/>
              <a:t>list the steps in the data design recipe</a:t>
            </a:r>
          </a:p>
          <a:p>
            <a:pPr lvl="1"/>
            <a:r>
              <a:rPr lang="en-US" dirty="0"/>
              <a:t>list the pieces of a data definition</a:t>
            </a:r>
          </a:p>
          <a:p>
            <a:pPr lvl="1"/>
            <a:r>
              <a:rPr lang="en-US" dirty="0"/>
              <a:t>explain what define-</a:t>
            </a:r>
            <a:r>
              <a:rPr lang="en-US" dirty="0" err="1"/>
              <a:t>struct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write a constructor template and interpretation for simple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/>
          <p:cNvSpPr/>
          <p:nvPr/>
        </p:nvSpPr>
        <p:spPr>
          <a:xfrm>
            <a:off x="1524000" y="4904798"/>
            <a:ext cx="3352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data definitions for scalar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;; An Altitude is represented as a Real, </a:t>
            </a:r>
          </a:p>
          <a:p>
            <a:r>
              <a:rPr lang="en-US" dirty="0"/>
              <a:t>;;    measured in meters</a:t>
            </a:r>
          </a:p>
          <a:p>
            <a:endParaRPr lang="en-US" dirty="0"/>
          </a:p>
          <a:p>
            <a:r>
              <a:rPr lang="en-US" dirty="0"/>
              <a:t>;; A Velocity is represented as a Real, measured in</a:t>
            </a:r>
          </a:p>
          <a:p>
            <a:r>
              <a:rPr lang="en-US" dirty="0"/>
              <a:t>;;   meters/sec upward</a:t>
            </a:r>
          </a:p>
          <a:p>
            <a:endParaRPr lang="en-US" dirty="0"/>
          </a:p>
          <a:p>
            <a:r>
              <a:rPr lang="en-US" dirty="0"/>
              <a:t>;; A </a:t>
            </a:r>
            <a:r>
              <a:rPr lang="en-US" dirty="0" err="1"/>
              <a:t>BookPrice</a:t>
            </a:r>
            <a:r>
              <a:rPr lang="en-US" dirty="0"/>
              <a:t> is represented as a </a:t>
            </a:r>
            <a:r>
              <a:rPr lang="en-US" dirty="0" err="1"/>
              <a:t>NonNegInt</a:t>
            </a:r>
            <a:r>
              <a:rPr lang="en-US" dirty="0"/>
              <a:t>,</a:t>
            </a:r>
          </a:p>
          <a:p>
            <a:r>
              <a:rPr lang="en-US" dirty="0"/>
              <a:t>;;   in USD*100 (e.g. $7.95 =&gt; 795)</a:t>
            </a:r>
          </a:p>
          <a:p>
            <a:endParaRPr lang="en-US" dirty="0"/>
          </a:p>
          <a:p>
            <a:r>
              <a:rPr lang="en-US" dirty="0"/>
              <a:t>;; A Vineyard is represented as a String </a:t>
            </a:r>
          </a:p>
          <a:p>
            <a:r>
              <a:rPr lang="en-US" dirty="0"/>
              <a:t>;;      (any string will do)</a:t>
            </a:r>
          </a:p>
          <a:p>
            <a:r>
              <a:rPr lang="en-US" dirty="0"/>
              <a:t>;; A Vintage  is represented as a </a:t>
            </a:r>
            <a:r>
              <a:rPr lang="en-US" dirty="0" err="1"/>
              <a:t>PosInt</a:t>
            </a:r>
            <a:r>
              <a:rPr lang="en-US" dirty="0"/>
              <a:t> in [1800,2100]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19812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2936121"/>
            <a:ext cx="43781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 and orientation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4038600"/>
            <a:ext cx="28719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interpretation specifies units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52" y="5864959"/>
            <a:ext cx="708964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you say “String”, that always means that any string is a legal value!!</a:t>
            </a:r>
          </a:p>
          <a:p>
            <a:r>
              <a:rPr lang="en-US" dirty="0"/>
              <a:t>Any time your data definition says “String”, you should always write “Any string will do”.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>
          <a:xfrm flipH="1" flipV="1">
            <a:off x="3276600" y="5410200"/>
            <a:ext cx="722376" cy="45475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3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itemization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A Size is represented as one of the following integers:</a:t>
            </a:r>
          </a:p>
          <a:p>
            <a:r>
              <a:rPr lang="en-US" dirty="0"/>
              <a:t>;; -- 8, 12, 16, 20, 30</a:t>
            </a:r>
          </a:p>
          <a:p>
            <a:r>
              <a:rPr lang="en-US" dirty="0"/>
              <a:t>;; INTERP: a cup size, in fluid ounces</a:t>
            </a:r>
          </a:p>
          <a:p>
            <a:endParaRPr lang="en-US" dirty="0"/>
          </a:p>
          <a:p>
            <a:r>
              <a:rPr lang="en-US" dirty="0"/>
              <a:t>;; NOTE: it would be wrong to say "the cup", since there is no cup</a:t>
            </a:r>
          </a:p>
          <a:p>
            <a:r>
              <a:rPr lang="en-US" dirty="0"/>
              <a:t>;; here.  Look at the definition of </a:t>
            </a:r>
            <a:r>
              <a:rPr lang="en-US" dirty="0" err="1"/>
              <a:t>CoffeeOrder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;; NOTE: Constructor template is not necessary for itemization data</a:t>
            </a:r>
          </a:p>
          <a:p>
            <a:endParaRPr lang="en-US" dirty="0"/>
          </a:p>
          <a:p>
            <a:r>
              <a:rPr lang="en-US" dirty="0"/>
              <a:t>;; OBSERVER TEMPLATE:</a:t>
            </a:r>
          </a:p>
          <a:p>
            <a:endParaRPr lang="en-US" dirty="0"/>
          </a:p>
          <a:p>
            <a:r>
              <a:rPr lang="en-US" dirty="0"/>
              <a:t>;; size-</a:t>
            </a:r>
            <a:r>
              <a:rPr lang="en-US" dirty="0" err="1"/>
              <a:t>fn</a:t>
            </a:r>
            <a:r>
              <a:rPr lang="en-US" dirty="0"/>
              <a:t> : Size -&gt; ?</a:t>
            </a:r>
          </a:p>
          <a:p>
            <a:r>
              <a:rPr lang="en-US" dirty="0"/>
              <a:t>(define (size-</a:t>
            </a:r>
            <a:r>
              <a:rPr lang="en-US" dirty="0" err="1"/>
              <a:t>fn</a:t>
            </a:r>
            <a:r>
              <a:rPr lang="en-US" dirty="0"/>
              <a:t> s)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[(= s 8)  ...]</a:t>
            </a:r>
          </a:p>
          <a:p>
            <a:r>
              <a:rPr lang="en-US" dirty="0"/>
              <a:t>    [(= s 12) ...]</a:t>
            </a:r>
          </a:p>
          <a:p>
            <a:r>
              <a:rPr lang="en-US" dirty="0"/>
              <a:t>    [(= s 16) ...]</a:t>
            </a:r>
          </a:p>
          <a:p>
            <a:r>
              <a:rPr lang="en-US" dirty="0"/>
              <a:t>    [(= s 20) ...]</a:t>
            </a:r>
          </a:p>
          <a:p>
            <a:r>
              <a:rPr lang="en-US" dirty="0"/>
              <a:t>    [(= s 30)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343400"/>
            <a:ext cx="49530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observer template consists of a cond with as many clauses as there are cases.  The predicates in the cond select each case.</a:t>
            </a:r>
          </a:p>
        </p:txBody>
      </p:sp>
    </p:spTree>
    <p:extLst>
      <p:ext uri="{BB962C8B-B14F-4D97-AF65-F5344CB8AC3E}">
        <p14:creationId xmlns:p14="http://schemas.microsoft.com/office/powerpoint/2010/main" val="3524206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NO: common sense is good enough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"red"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"yellow"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"green"</a:t>
            </a:r>
          </a:p>
        </p:txBody>
      </p:sp>
    </p:spTree>
    <p:extLst>
      <p:ext uri="{BB962C8B-B14F-4D97-AF65-F5344CB8AC3E}">
        <p14:creationId xmlns:p14="http://schemas.microsoft.com/office/powerpoint/2010/main" val="211127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an interpretation?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YES: the reader is unlikely to guess that 217 denotes green, 126 denotes yellow, and 43 denotes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4384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TLState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one of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-- 217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-- 126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-- 43</a:t>
            </a:r>
          </a:p>
        </p:txBody>
      </p:sp>
    </p:spTree>
    <p:extLst>
      <p:ext uri="{BB962C8B-B14F-4D97-AF65-F5344CB8AC3E}">
        <p14:creationId xmlns:p14="http://schemas.microsoft.com/office/powerpoint/2010/main" val="371908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Remember: Not all integers are created equal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04"/>
          <a:stretch/>
        </p:blipFill>
        <p:spPr>
          <a:xfrm>
            <a:off x="1179088" y="1600201"/>
            <a:ext cx="6785823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71987" y="4953000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3"/>
              </a:rPr>
              <a:t>https://www.flickr.com/photos/7-how-7/4139229048/in/pool-1996770@N25/</a:t>
            </a:r>
            <a:r>
              <a:rPr lang="en-US" sz="900" dirty="0"/>
              <a:t> licensed under</a:t>
            </a:r>
          </a:p>
          <a:p>
            <a:r>
              <a:rPr lang="en-US" sz="900" dirty="0">
                <a:hlinkClick r:id="rId4"/>
              </a:rPr>
              <a:t>Creative Commons License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912275" y="5710019"/>
            <a:ext cx="7052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interpretation tells you the meaning of each number.  It also tells you</a:t>
            </a:r>
          </a:p>
          <a:p>
            <a:r>
              <a:rPr lang="en-US" dirty="0"/>
              <a:t>that you shouldn't be adding these integers!</a:t>
            </a:r>
          </a:p>
        </p:txBody>
      </p:sp>
    </p:spTree>
    <p:extLst>
      <p:ext uri="{BB962C8B-B14F-4D97-AF65-F5344CB8AC3E}">
        <p14:creationId xmlns:p14="http://schemas.microsoft.com/office/powerpoint/2010/main" val="91214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DDR for mixed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data can be:</a:t>
            </a:r>
          </a:p>
          <a:p>
            <a:pPr lvl="1"/>
            <a:r>
              <a:rPr lang="en-US" dirty="0"/>
              <a:t>compound data where one or more fields are themselves compound or itemization data</a:t>
            </a:r>
          </a:p>
          <a:p>
            <a:pPr lvl="1"/>
            <a:r>
              <a:rPr lang="en-US" dirty="0"/>
              <a:t>itemization data where one of more fields are themselves compound or itemization data</a:t>
            </a:r>
          </a:p>
          <a:p>
            <a:r>
              <a:rPr lang="en-US" dirty="0"/>
              <a:t>We build the data definition for mixed data out of the definitions of the pieces.</a:t>
            </a:r>
          </a:p>
          <a:p>
            <a:r>
              <a:rPr lang="en-US" dirty="0"/>
              <a:t>Let’s do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our example of mixed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a wine bar, an order may be one of three things: a cup of coffee, a glass of wine, or a cup of tea. </a:t>
            </a:r>
          </a:p>
          <a:p>
            <a:pPr lvl="1"/>
            <a:r>
              <a:rPr lang="en-US" dirty="0"/>
              <a:t>For the coffee, we need to specify the size (small, medium, or large) and type (this is a fancy bar, so it carries many types of coffee).  Also whether or not it should be served with milk.</a:t>
            </a:r>
          </a:p>
          <a:p>
            <a:pPr lvl="1"/>
            <a:r>
              <a:rPr lang="en-US" dirty="0"/>
              <a:t>For the wine, we need to specify which vineyard and which year.  </a:t>
            </a:r>
          </a:p>
          <a:p>
            <a:pPr lvl="1"/>
            <a:r>
              <a:rPr lang="en-US" dirty="0"/>
              <a:t>For tea, we need the size of the cup and the type of tea (this is a fancy bar, so it carries many types of tea).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38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;; Preliminaries:</a:t>
            </a:r>
          </a:p>
          <a:p>
            <a:endParaRPr lang="en-US" sz="1800" dirty="0"/>
          </a:p>
          <a:p>
            <a:r>
              <a:rPr lang="en-US" sz="1800" dirty="0"/>
              <a:t>;; A Size is represented as ...</a:t>
            </a:r>
          </a:p>
          <a:p>
            <a:endParaRPr lang="en-US" sz="1800" dirty="0"/>
          </a:p>
          <a:p>
            <a:r>
              <a:rPr lang="en-US" sz="1800" dirty="0"/>
              <a:t>;; A </a:t>
            </a:r>
            <a:r>
              <a:rPr lang="en-US" sz="1800" dirty="0" err="1"/>
              <a:t>CoffeeType</a:t>
            </a:r>
            <a:r>
              <a:rPr lang="en-US" sz="1800" dirty="0"/>
              <a:t> is represented as a string </a:t>
            </a:r>
          </a:p>
          <a:p>
            <a:r>
              <a:rPr lang="en-US" sz="1800" dirty="0"/>
              <a:t>;;    (any string will do)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Mixed Data Example #1: </a:t>
            </a:r>
            <a:r>
              <a:rPr lang="en-US" dirty="0" err="1"/>
              <a:t>CoffeeOrder</a:t>
            </a:r>
            <a:r>
              <a:rPr lang="en-US" dirty="0"/>
              <a:t>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43600" y="2784900"/>
            <a:ext cx="311200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Any time you write </a:t>
            </a:r>
            <a:r>
              <a:rPr lang="en-US" b="1" dirty="0"/>
              <a:t>String</a:t>
            </a:r>
            <a:r>
              <a:rPr lang="en-US" dirty="0"/>
              <a:t>, you MUST write "any string will do".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4105364"/>
            <a:ext cx="5105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a more detailed representation, we might specify </a:t>
            </a:r>
            <a:r>
              <a:rPr lang="en-US" b="1" dirty="0" err="1"/>
              <a:t>CoffeeType</a:t>
            </a:r>
            <a:r>
              <a:rPr lang="en-US" dirty="0"/>
              <a:t> further.	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3505200"/>
            <a:ext cx="2057400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72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CoffeeOrder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Definition of </a:t>
            </a:r>
            <a:r>
              <a:rPr lang="en-US" sz="1200" dirty="0" err="1"/>
              <a:t>CoffeeOrder</a:t>
            </a:r>
            <a:r>
              <a:rPr lang="en-US" sz="1200" dirty="0"/>
              <a:t>: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</a:t>
            </a:r>
            <a:r>
              <a:rPr lang="en-US" sz="1200" dirty="0" err="1"/>
              <a:t>CoffeeOrder</a:t>
            </a:r>
            <a:r>
              <a:rPr lang="en-US" sz="1200" dirty="0"/>
              <a:t> is represented as a struct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(make-coffee-order size type milk)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INTERP: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size : Size           is the size of cup desired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type : </a:t>
            </a:r>
            <a:r>
              <a:rPr lang="en-US" sz="1200" dirty="0" err="1"/>
              <a:t>CoffeeType</a:t>
            </a:r>
            <a:r>
              <a:rPr lang="en-US" sz="1200" dirty="0"/>
              <a:t>     is the kind of coffee order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  milk : </a:t>
            </a:r>
            <a:r>
              <a:rPr lang="en-US" sz="1200" dirty="0" err="1"/>
              <a:t>MilkType</a:t>
            </a:r>
            <a:r>
              <a:rPr lang="en-US" sz="1200" dirty="0"/>
              <a:t>       is the kind of milk ordered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IMPLEMENTATION: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coffee-order (size type milk))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CONSTRUCTOR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(make-coffee-order Size </a:t>
            </a:r>
            <a:r>
              <a:rPr lang="en-US" sz="1200" dirty="0" err="1"/>
              <a:t>CoffeeType</a:t>
            </a:r>
            <a:r>
              <a:rPr lang="en-US" sz="1200" dirty="0"/>
              <a:t> </a:t>
            </a:r>
            <a:r>
              <a:rPr lang="en-US" sz="1200" dirty="0" err="1"/>
              <a:t>MilkType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OBSERVER TEMPLATE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coffee-order-</a:t>
            </a:r>
            <a:r>
              <a:rPr lang="en-US" sz="1200" dirty="0" err="1"/>
              <a:t>fn</a:t>
            </a:r>
            <a:r>
              <a:rPr lang="en-US" sz="1200" dirty="0"/>
              <a:t> : </a:t>
            </a:r>
            <a:r>
              <a:rPr lang="en-US" sz="1200" dirty="0" err="1"/>
              <a:t>CoffeeOrder</a:t>
            </a:r>
            <a:r>
              <a:rPr lang="en-US" sz="1200" dirty="0"/>
              <a:t> -&gt; ??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(coffee-order-</a:t>
            </a:r>
            <a:r>
              <a:rPr lang="en-US" sz="1200" dirty="0" err="1"/>
              <a:t>fn</a:t>
            </a:r>
            <a:r>
              <a:rPr lang="en-US" sz="1200" dirty="0"/>
              <a:t>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(...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(coffee-order-size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(coffee-order-type co)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(coffee-order-milk co)))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;; A </a:t>
            </a:r>
            <a:r>
              <a:rPr lang="en-US" sz="1200" dirty="0" err="1"/>
              <a:t>WineOrder</a:t>
            </a:r>
            <a:r>
              <a:rPr lang="en-US" sz="1200" dirty="0"/>
              <a:t> is represented as a ...</a:t>
            </a:r>
          </a:p>
          <a:p>
            <a:r>
              <a:rPr lang="en-US" sz="1200" dirty="0"/>
              <a:t>;; A </a:t>
            </a:r>
            <a:r>
              <a:rPr lang="en-US" sz="1200" dirty="0" err="1"/>
              <a:t>TeaOrder</a:t>
            </a:r>
            <a:r>
              <a:rPr lang="en-US" sz="1200" dirty="0"/>
              <a:t> is represented as a ...</a:t>
            </a:r>
          </a:p>
          <a:p>
            <a:endParaRPr lang="en-US" sz="1200" dirty="0"/>
          </a:p>
          <a:p>
            <a:r>
              <a:rPr lang="en-US" sz="1200" dirty="0"/>
              <a:t>;; A </a:t>
            </a:r>
            <a:r>
              <a:rPr lang="en-US" sz="1200" dirty="0" err="1"/>
              <a:t>BarOrder</a:t>
            </a:r>
            <a:r>
              <a:rPr lang="en-US" sz="1200" dirty="0"/>
              <a:t> is represented as one of</a:t>
            </a:r>
          </a:p>
          <a:p>
            <a:r>
              <a:rPr lang="en-US" sz="1200" dirty="0"/>
              <a:t>;; -- a </a:t>
            </a:r>
            <a:r>
              <a:rPr lang="en-US" sz="1200" dirty="0" err="1"/>
              <a:t>CoffeeOrder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WineOrder</a:t>
            </a:r>
            <a:endParaRPr lang="en-US" sz="1200" dirty="0"/>
          </a:p>
          <a:p>
            <a:r>
              <a:rPr lang="en-US" sz="1200" dirty="0"/>
              <a:t>;; -- a </a:t>
            </a:r>
            <a:r>
              <a:rPr lang="en-US" sz="1200" dirty="0" err="1"/>
              <a:t>TeaOrder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;; CONSTRUCTOR TEMPLATE:</a:t>
            </a:r>
          </a:p>
          <a:p>
            <a:r>
              <a:rPr lang="en-US" sz="1200" dirty="0"/>
              <a:t>;; use the constructor templates for </a:t>
            </a:r>
            <a:r>
              <a:rPr lang="en-US" sz="1200" dirty="0" err="1"/>
              <a:t>CoffeeOrder</a:t>
            </a:r>
            <a:r>
              <a:rPr lang="en-US" sz="1200" dirty="0"/>
              <a:t>, </a:t>
            </a:r>
            <a:r>
              <a:rPr lang="en-US" sz="1200" dirty="0" err="1"/>
              <a:t>WineOrder</a:t>
            </a:r>
            <a:r>
              <a:rPr lang="en-US" sz="1200" dirty="0"/>
              <a:t>, or </a:t>
            </a:r>
            <a:r>
              <a:rPr lang="en-US" sz="1200" dirty="0" err="1"/>
              <a:t>TeaOrder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;; OBSERVER TEMPLATE:</a:t>
            </a:r>
          </a:p>
          <a:p>
            <a:r>
              <a:rPr lang="en-US" sz="1200" dirty="0"/>
              <a:t>;; </a:t>
            </a:r>
            <a:r>
              <a:rPr lang="en-US" sz="1200" dirty="0" err="1"/>
              <a:t>bo-fn</a:t>
            </a:r>
            <a:r>
              <a:rPr lang="en-US" sz="1200" dirty="0"/>
              <a:t> : </a:t>
            </a:r>
            <a:r>
              <a:rPr lang="en-US" sz="1200" dirty="0" err="1"/>
              <a:t>BarOrder</a:t>
            </a:r>
            <a:r>
              <a:rPr lang="en-US" sz="1200" dirty="0"/>
              <a:t> -&gt; ??</a:t>
            </a:r>
          </a:p>
          <a:p>
            <a:r>
              <a:rPr lang="en-US" sz="1200" dirty="0"/>
              <a:t>;; STRATEGY: Cases on order : </a:t>
            </a:r>
            <a:r>
              <a:rPr lang="en-US" sz="1200" dirty="0" err="1"/>
              <a:t>BarOrder</a:t>
            </a:r>
            <a:endParaRPr lang="en-US" sz="1200" dirty="0"/>
          </a:p>
          <a:p>
            <a:r>
              <a:rPr lang="en-US" sz="1200" dirty="0"/>
              <a:t>(define (</a:t>
            </a:r>
            <a:r>
              <a:rPr lang="en-US" sz="1200" dirty="0" err="1"/>
              <a:t>bo-fn</a:t>
            </a:r>
            <a:r>
              <a:rPr lang="en-US" sz="1200" dirty="0"/>
              <a:t> order)</a:t>
            </a:r>
          </a:p>
          <a:p>
            <a:r>
              <a:rPr lang="en-US" sz="1200" dirty="0"/>
              <a:t>  (cond</a:t>
            </a:r>
          </a:p>
          <a:p>
            <a:r>
              <a:rPr lang="en-US" sz="1200" dirty="0"/>
              <a:t>    [(coffee-order? order) ...]</a:t>
            </a:r>
          </a:p>
          <a:p>
            <a:r>
              <a:rPr lang="en-US" sz="1200" dirty="0"/>
              <a:t>    [(wine-order?   order) ...]</a:t>
            </a:r>
          </a:p>
          <a:p>
            <a:r>
              <a:rPr lang="en-US" sz="1200" dirty="0"/>
              <a:t>    [(tea-order?    order) ...]))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02892"/>
              </p:ext>
            </p:extLst>
          </p:nvPr>
        </p:nvGraphicFramePr>
        <p:xfrm>
          <a:off x="486032" y="62484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</a:t>
                      </a:r>
                      <a:r>
                        <a:rPr lang="en-US" sz="3200" baseline="0" dirty="0"/>
                        <a:t> Data</a:t>
                      </a:r>
                      <a:r>
                        <a:rPr lang="en-US" sz="3200" dirty="0"/>
                        <a:t>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1. Information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</a:t>
                      </a:r>
                      <a:r>
                        <a:rPr lang="en-US" sz="3200" baseline="0" dirty="0"/>
                        <a:t> Representation and Interpretation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Constructor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Observer</a:t>
                      </a:r>
                      <a:r>
                        <a:rPr lang="en-US" sz="3200" baseline="0" dirty="0"/>
                        <a:t> Template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7.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2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</a:t>
            </a:r>
            <a:r>
              <a:rPr lang="en-US" dirty="0" err="1"/>
              <a:t>BarOrder</a:t>
            </a:r>
            <a:r>
              <a:rPr lang="en-US" dirty="0"/>
              <a:t> 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;; In the ... you can put a function on the order, or you</a:t>
            </a:r>
          </a:p>
          <a:p>
            <a:r>
              <a:rPr lang="en-US" dirty="0"/>
              <a:t>;; can expand the observer template for the compound</a:t>
            </a:r>
          </a:p>
          <a:p>
            <a:r>
              <a:rPr lang="en-US" dirty="0"/>
              <a:t>;; data, </a:t>
            </a: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(define (my-</a:t>
            </a:r>
            <a:r>
              <a:rPr lang="en-US" dirty="0" err="1"/>
              <a:t>bo</a:t>
            </a:r>
            <a:r>
              <a:rPr lang="en-US" dirty="0"/>
              <a:t>-</a:t>
            </a:r>
            <a:r>
              <a:rPr lang="en-US" dirty="0" err="1"/>
              <a:t>fn</a:t>
            </a:r>
            <a:r>
              <a:rPr lang="en-US" dirty="0"/>
              <a:t> order)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[(coffee-order? order) (some-function</a:t>
            </a:r>
          </a:p>
          <a:p>
            <a:r>
              <a:rPr lang="en-US" dirty="0"/>
              <a:t>                             (coffee-order-size order)</a:t>
            </a:r>
          </a:p>
          <a:p>
            <a:r>
              <a:rPr lang="en-US" dirty="0"/>
              <a:t>                             (coffee-order-type order)</a:t>
            </a:r>
          </a:p>
          <a:p>
            <a:r>
              <a:rPr lang="en-US" dirty="0"/>
              <a:t>                             (coffee-order-milk order))]</a:t>
            </a:r>
          </a:p>
          <a:p>
            <a:r>
              <a:rPr lang="en-US" dirty="0"/>
              <a:t>    [(wine-order?   order) (some-other-function order)]</a:t>
            </a:r>
          </a:p>
          <a:p>
            <a:r>
              <a:rPr lang="en-US" dirty="0"/>
              <a:t>    [(tea-order?    order) (yet-another-function order)]))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1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BarOrder</a:t>
            </a:r>
            <a:r>
              <a:rPr lang="en-US" dirty="0"/>
              <a:t> is one of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CoffeeOrder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WineOrder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TeaOrder</a:t>
            </a:r>
            <a:endParaRPr lang="en-US" dirty="0"/>
          </a:p>
          <a:p>
            <a:r>
              <a:rPr lang="en-US" dirty="0"/>
              <a:t>The observer template tells that a function on </a:t>
            </a:r>
            <a:r>
              <a:rPr lang="en-US" dirty="0" err="1"/>
              <a:t>BarOrders</a:t>
            </a:r>
            <a:r>
              <a:rPr lang="en-US" dirty="0"/>
              <a:t> may call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CoffeeOrders</a:t>
            </a:r>
            <a:endParaRPr lang="en-US" dirty="0"/>
          </a:p>
          <a:p>
            <a:pPr lvl="1"/>
            <a:r>
              <a:rPr lang="en-US" dirty="0"/>
              <a:t>a function on </a:t>
            </a:r>
            <a:r>
              <a:rPr lang="en-US" dirty="0" err="1"/>
              <a:t>WineOrders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a function on </a:t>
            </a:r>
            <a:r>
              <a:rPr lang="en-US" dirty="0" err="1"/>
              <a:t>TeaOrders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5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7690711"/>
              </p:ext>
            </p:extLst>
          </p:nvPr>
        </p:nvGraphicFramePr>
        <p:xfrm>
          <a:off x="381000" y="1332681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CoffeeOrder</a:t>
            </a:r>
            <a:r>
              <a:rPr lang="en-US" dirty="0"/>
              <a:t> function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39715" y="2341504"/>
            <a:ext cx="1143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BarOrder</a:t>
            </a:r>
            <a:r>
              <a:rPr lang="en-US" dirty="0"/>
              <a:t>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44465" y="3575785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WineOrder</a:t>
            </a:r>
            <a:r>
              <a:rPr lang="en-US" dirty="0"/>
              <a:t> function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05700" y="3595663"/>
            <a:ext cx="13335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TeaOrder</a:t>
            </a:r>
            <a:r>
              <a:rPr lang="en-US" dirty="0"/>
              <a:t> function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252472" y="2966185"/>
            <a:ext cx="295656" cy="27463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3" idx="2"/>
            <a:endCxn id="10" idx="0"/>
          </p:cNvCxnSpPr>
          <p:nvPr/>
        </p:nvCxnSpPr>
        <p:spPr>
          <a:xfrm flipH="1">
            <a:off x="5314950" y="3103504"/>
            <a:ext cx="1396265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5" idx="0"/>
          </p:cNvCxnSpPr>
          <p:nvPr/>
        </p:nvCxnSpPr>
        <p:spPr>
          <a:xfrm>
            <a:off x="6711215" y="3103504"/>
            <a:ext cx="0" cy="472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16" idx="0"/>
          </p:cNvCxnSpPr>
          <p:nvPr/>
        </p:nvCxnSpPr>
        <p:spPr>
          <a:xfrm>
            <a:off x="6711215" y="3103504"/>
            <a:ext cx="1461235" cy="492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4648200"/>
            <a:ext cx="22098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(the open triangle means “OR”)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5682515" y="4660404"/>
            <a:ext cx="2057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(the arrow goes from caller to 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89596" y="5710019"/>
            <a:ext cx="304960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We’ll see this principle over and over again!</a:t>
            </a:r>
          </a:p>
        </p:txBody>
      </p:sp>
    </p:spTree>
    <p:extLst>
      <p:ext uri="{BB962C8B-B14F-4D97-AF65-F5344CB8AC3E}">
        <p14:creationId xmlns:p14="http://schemas.microsoft.com/office/powerpoint/2010/main" val="377201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Step 7: 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done until you review it!</a:t>
            </a:r>
          </a:p>
          <a:p>
            <a:r>
              <a:rPr lang="en-US" dirty="0"/>
              <a:t>Before you move on, look at your data definition and ask the following questions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6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a Data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Reviewing a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Is the interpretation clear and unambiguous?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Can you represent all the information you need for your program?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Do</a:t>
                      </a:r>
                      <a:r>
                        <a:rPr lang="en-US" sz="3200" baseline="0" dirty="0"/>
                        <a:t> you </a:t>
                      </a:r>
                      <a:r>
                        <a:rPr lang="en-US" sz="3200" i="1" baseline="0" dirty="0"/>
                        <a:t>need</a:t>
                      </a:r>
                      <a:r>
                        <a:rPr lang="en-US" sz="3200" baseline="0" dirty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</a:t>
                      </a:r>
                      <a:r>
                        <a:rPr lang="en-US" sz="3200" baseline="0" dirty="0"/>
                        <a:t> 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0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</a:t>
            </a:r>
            <a:r>
              <a:rPr lang="en-US" dirty="0"/>
              <a:t>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Explanation of the Data Design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Information Analysis</a:t>
            </a:r>
            <a:r>
              <a:rPr lang="en-US" sz="2200" dirty="0"/>
              <a:t>: What kind of information needs to be represented in your program?  What kind of information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Representation and Interpretation</a:t>
            </a:r>
            <a:r>
              <a:rPr lang="en-US" sz="2200" dirty="0"/>
              <a:t>: how is the information represented as data?  What is the meaning of each possible value of the data?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Implementation</a:t>
            </a:r>
            <a:r>
              <a:rPr lang="en-US" sz="2200" dirty="0"/>
              <a:t>: definitions of needed structs.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Constructor</a:t>
            </a:r>
            <a:r>
              <a:rPr lang="en-US" sz="2200" dirty="0"/>
              <a:t> </a:t>
            </a:r>
            <a:r>
              <a:rPr lang="en-US" sz="2200" b="1" dirty="0"/>
              <a:t>template</a:t>
            </a:r>
            <a:r>
              <a:rPr lang="en-US" sz="2200" dirty="0"/>
              <a:t>: tells how to construct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Observer template</a:t>
            </a:r>
            <a:r>
              <a:rPr lang="en-US" sz="2200" dirty="0"/>
              <a:t>: tells how to inspect a value of this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Examples</a:t>
            </a:r>
            <a:r>
              <a:rPr lang="en-US" sz="2200" dirty="0"/>
              <a:t>: samples to make clear to the reader what is intended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Review</a:t>
            </a:r>
            <a:r>
              <a:rPr lang="en-US" sz="2200" dirty="0"/>
              <a:t>: How can your design be improved?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1. What information needs to be represented?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you are representing information about one of many objects in the world</a:t>
            </a:r>
          </a:p>
          <a:p>
            <a:r>
              <a:rPr lang="en-US" dirty="0"/>
              <a:t>Your goal is represent enough information about that object to distinguish it from all the other similar objects</a:t>
            </a:r>
          </a:p>
          <a:p>
            <a:r>
              <a:rPr lang="en-US" dirty="0"/>
              <a:t>You may need to represent more information as well, depending on the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3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representing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cars are we trying to represent? How does one car in the set differ from the others? What information about that car do I need to know?</a:t>
            </a:r>
          </a:p>
          <a:p>
            <a:r>
              <a:rPr lang="en-US" dirty="0"/>
              <a:t>In a traffic simulation, I might only need to keep track of each car's position and velocity.</a:t>
            </a:r>
          </a:p>
          <a:p>
            <a:r>
              <a:rPr lang="en-US" dirty="0"/>
              <a:t>For TV coverage of an auto race, I might need to keep track of enough information to distinguish it from all the others in the race.  </a:t>
            </a:r>
          </a:p>
          <a:p>
            <a:pPr lvl="1"/>
            <a:r>
              <a:rPr lang="en-US" dirty="0"/>
              <a:t>The car’s number would be enough, but I might want to display the name of the driver as well.</a:t>
            </a:r>
          </a:p>
          <a:p>
            <a:r>
              <a:rPr lang="en-US" dirty="0"/>
              <a:t>For an auto dealer, I might need to keep track of enough information to distinguish this car from all the others in the world.</a:t>
            </a:r>
          </a:p>
          <a:p>
            <a:pPr lvl="1"/>
            <a:r>
              <a:rPr lang="en-US" dirty="0"/>
              <a:t>The VIN (“Vehicle Identification Number”) would be enough, but I might want to have its model, color, etc. available for display.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3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DDR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end of step 1, you should know what kind of data you need (scalar, compound, mixed, etc.)</a:t>
            </a:r>
          </a:p>
          <a:p>
            <a:r>
              <a:rPr lang="en-US" dirty="0"/>
              <a:t>Where you go from here depends on the kind of data.</a:t>
            </a:r>
          </a:p>
          <a:p>
            <a:r>
              <a:rPr lang="en-US" dirty="0"/>
              <a:t>In the lesson, we’ll see how to execute the Data Design Recipe for compound data.</a:t>
            </a:r>
          </a:p>
          <a:p>
            <a:r>
              <a:rPr lang="en-US" dirty="0"/>
              <a:t>Then we’ll go back and see how it works for the other kinds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DDR Step 2. Representation and </a:t>
            </a:r>
            <a:r>
              <a:rPr lang="en-US" dirty="0" err="1"/>
              <a:t>Interpetation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Racket, we represent compound data as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struct</a:t>
            </a:r>
          </a:p>
          <a:p>
            <a:pPr lvl="1"/>
            <a:r>
              <a:rPr lang="en-US" dirty="0">
                <a:cs typeface="Consolas" pitchFamily="49" charset="0"/>
              </a:rPr>
              <a:t>This is like a struct or record in other languages.</a:t>
            </a:r>
          </a:p>
          <a:p>
            <a:r>
              <a:rPr lang="en-US" dirty="0"/>
              <a:t>For the interpretation, we need to give an interpretation to each of the fields.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;; A Book in a bookstore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REPRESENTATION:</a:t>
            </a:r>
          </a:p>
          <a:p>
            <a:pPr>
              <a:spcBef>
                <a:spcPts val="0"/>
              </a:spcBef>
            </a:pPr>
            <a:r>
              <a:rPr lang="en-US" dirty="0"/>
              <a:t>;; a Book is represented as a struct </a:t>
            </a:r>
          </a:p>
          <a:p>
            <a:pPr>
              <a:spcBef>
                <a:spcPts val="0"/>
              </a:spcBef>
            </a:pPr>
            <a:r>
              <a:rPr lang="en-US" dirty="0"/>
              <a:t>;;    (make-book author title on-hand price)</a:t>
            </a:r>
          </a:p>
          <a:p>
            <a:pPr>
              <a:spcBef>
                <a:spcPts val="0"/>
              </a:spcBef>
            </a:pPr>
            <a:r>
              <a:rPr lang="en-US" dirty="0"/>
              <a:t>;; with the following fields:</a:t>
            </a:r>
          </a:p>
          <a:p>
            <a:pPr>
              <a:spcBef>
                <a:spcPts val="0"/>
              </a:spcBef>
            </a:pPr>
            <a:r>
              <a:rPr lang="en-US" dirty="0"/>
              <a:t>;; author : String     is the author's name</a:t>
            </a:r>
          </a:p>
          <a:p>
            <a:pPr>
              <a:spcBef>
                <a:spcPts val="0"/>
              </a:spcBef>
            </a:pPr>
            <a:r>
              <a:rPr lang="en-US" dirty="0"/>
              <a:t>;; title  : String     is the title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on-hand : </a:t>
            </a:r>
            <a:r>
              <a:rPr lang="en-US" dirty="0" err="1"/>
              <a:t>NonNegInt</a:t>
            </a:r>
            <a:r>
              <a:rPr lang="en-US" dirty="0"/>
              <a:t> is the number of copies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on hand</a:t>
            </a:r>
          </a:p>
          <a:p>
            <a:pPr>
              <a:spcBef>
                <a:spcPts val="0"/>
              </a:spcBef>
            </a:pPr>
            <a:r>
              <a:rPr lang="en-US" dirty="0"/>
              <a:t>;; price   : </a:t>
            </a:r>
            <a:r>
              <a:rPr lang="en-US" dirty="0" err="1"/>
              <a:t>NonNegInt</a:t>
            </a:r>
            <a:r>
              <a:rPr lang="en-US" dirty="0"/>
              <a:t> is the price of the book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in USD*100</a:t>
            </a:r>
          </a:p>
          <a:p>
            <a:pPr>
              <a:spcBef>
                <a:spcPts val="0"/>
              </a:spcBef>
            </a:pPr>
            <a:r>
              <a:rPr lang="en-US" dirty="0"/>
              <a:t>;;                     (e.g. $7.95 =&gt; 795)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2560</Words>
  <Application>Microsoft Office PowerPoint</Application>
  <PresentationFormat>On-screen Show (4:3)</PresentationFormat>
  <Paragraphs>384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Helvetica Neue</vt:lpstr>
      <vt:lpstr>Office Theme</vt:lpstr>
      <vt:lpstr>The Data Design Recipe</vt:lpstr>
      <vt:lpstr>Learning Objectives for this Lesson</vt:lpstr>
      <vt:lpstr>PowerPoint Presentation</vt:lpstr>
      <vt:lpstr>Brief Explanation of the Data Design Recipe</vt:lpstr>
      <vt:lpstr>DDR Step 1. What information needs to be represented?</vt:lpstr>
      <vt:lpstr>Example: representing a car</vt:lpstr>
      <vt:lpstr>Output of DDR Step 1</vt:lpstr>
      <vt:lpstr>DDR Step 2. Representation and Interpetation</vt:lpstr>
      <vt:lpstr>Example:</vt:lpstr>
      <vt:lpstr>Another example: a Rocket</vt:lpstr>
      <vt:lpstr>DDR Step 3. Implementation</vt:lpstr>
      <vt:lpstr>Example of a structure definition in Racket</vt:lpstr>
      <vt:lpstr>DDR Step 4. Constructor Template</vt:lpstr>
      <vt:lpstr>Sometimes this format isn't enough</vt:lpstr>
      <vt:lpstr>We document this in the representation</vt:lpstr>
      <vt:lpstr>DDR Step 5: Observer Template</vt:lpstr>
      <vt:lpstr>Observer template for compound data</vt:lpstr>
      <vt:lpstr>Putting it all together</vt:lpstr>
      <vt:lpstr>The DDR for scalar data</vt:lpstr>
      <vt:lpstr>Examples of data definitions for scalar information</vt:lpstr>
      <vt:lpstr>The DDR for itemization data</vt:lpstr>
      <vt:lpstr>Another example</vt:lpstr>
      <vt:lpstr>Another example</vt:lpstr>
      <vt:lpstr> Remember: Not all integers are created equal</vt:lpstr>
      <vt:lpstr>The DDR for mixed data</vt:lpstr>
      <vt:lpstr>Remember our example of mixed data</vt:lpstr>
      <vt:lpstr>Mixed Data Example #1: CoffeeOrder (1)</vt:lpstr>
      <vt:lpstr>CoffeeOrder (2)</vt:lpstr>
      <vt:lpstr>BarOrder</vt:lpstr>
      <vt:lpstr>Using the BarOrder Observer Template</vt:lpstr>
      <vt:lpstr>The Shape of the Program Follows the Shape of the Data</vt:lpstr>
      <vt:lpstr>The Shape of the Program Follows the Shape of the Data</vt:lpstr>
      <vt:lpstr>DDR Step 7: Review</vt:lpstr>
      <vt:lpstr>Reviewing a Data Design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Information as Data</dc:title>
  <dc:creator>wand</dc:creator>
  <cp:lastModifiedBy>Mitchell Wand</cp:lastModifiedBy>
  <cp:revision>127</cp:revision>
  <dcterms:created xsi:type="dcterms:W3CDTF">2012-08-30T22:09:15Z</dcterms:created>
  <dcterms:modified xsi:type="dcterms:W3CDTF">2017-07-25T16:42:49Z</dcterms:modified>
</cp:coreProperties>
</file>