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314" r:id="rId3"/>
    <p:sldId id="315" r:id="rId4"/>
    <p:sldId id="317" r:id="rId5"/>
    <p:sldId id="329" r:id="rId6"/>
    <p:sldId id="320" r:id="rId7"/>
    <p:sldId id="323" r:id="rId8"/>
    <p:sldId id="325" r:id="rId9"/>
    <p:sldId id="326" r:id="rId10"/>
    <p:sldId id="327" r:id="rId11"/>
    <p:sldId id="328" r:id="rId12"/>
    <p:sldId id="330" r:id="rId13"/>
    <p:sldId id="331" r:id="rId14"/>
    <p:sldId id="332" r:id="rId15"/>
    <p:sldId id="304" r:id="rId16"/>
    <p:sldId id="311" r:id="rId17"/>
    <p:sldId id="305" r:id="rId18"/>
    <p:sldId id="309" r:id="rId19"/>
    <p:sldId id="306" r:id="rId20"/>
    <p:sldId id="312" r:id="rId21"/>
    <p:sldId id="310" r:id="rId22"/>
    <p:sldId id="333" r:id="rId23"/>
    <p:sldId id="334" r:id="rId24"/>
    <p:sldId id="292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FDD001-475F-4AF1-AEFC-78800D3D4D19}">
          <p14:sldIdLst>
            <p14:sldId id="314"/>
            <p14:sldId id="315"/>
            <p14:sldId id="317"/>
            <p14:sldId id="329"/>
            <p14:sldId id="320"/>
            <p14:sldId id="323"/>
            <p14:sldId id="325"/>
            <p14:sldId id="326"/>
            <p14:sldId id="327"/>
            <p14:sldId id="328"/>
            <p14:sldId id="330"/>
            <p14:sldId id="331"/>
            <p14:sldId id="332"/>
            <p14:sldId id="304"/>
            <p14:sldId id="311"/>
            <p14:sldId id="305"/>
            <p14:sldId id="309"/>
            <p14:sldId id="306"/>
            <p14:sldId id="312"/>
            <p14:sldId id="310"/>
            <p14:sldId id="333"/>
            <p14:sldId id="334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76" autoAdjust="0"/>
    <p:restoredTop sz="88020" autoAdjust="0"/>
  </p:normalViewPr>
  <p:slideViewPr>
    <p:cSldViewPr>
      <p:cViewPr varScale="1">
        <p:scale>
          <a:sx n="96" d="100"/>
          <a:sy n="96" d="100"/>
        </p:scale>
        <p:origin x="228" y="90"/>
      </p:cViewPr>
      <p:guideLst>
        <p:guide orient="horz" pos="2160"/>
        <p:guide pos="32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3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FA37B-2C85-4733-BFCF-C98EBA882E6F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D04AEDF-86C3-4001-A59C-3947C25BBF81}">
      <dgm:prSet phldrT="[Text]"/>
      <dgm:spPr/>
      <dgm:t>
        <a:bodyPr/>
        <a:lstStyle/>
        <a:p>
          <a:r>
            <a:rPr lang="en-US" dirty="0" err="1"/>
            <a:t>TrafficLight</a:t>
          </a:r>
          <a:endParaRPr lang="en-US" dirty="0"/>
        </a:p>
      </dgm:t>
    </dgm:pt>
    <dgm:pt modelId="{A9043AF0-941B-4D44-81C7-273519E3F8D7}" type="parTrans" cxnId="{0CF51E36-3EFC-4FEB-893A-FD79C46DBCBB}">
      <dgm:prSet/>
      <dgm:spPr/>
      <dgm:t>
        <a:bodyPr/>
        <a:lstStyle/>
        <a:p>
          <a:endParaRPr lang="en-US"/>
        </a:p>
      </dgm:t>
    </dgm:pt>
    <dgm:pt modelId="{8678A4D2-A5A0-4DD3-98CA-52458C7CE02F}" type="sibTrans" cxnId="{0CF51E36-3EFC-4FEB-893A-FD79C46DBCBB}">
      <dgm:prSet/>
      <dgm:spPr/>
      <dgm:t>
        <a:bodyPr/>
        <a:lstStyle/>
        <a:p>
          <a:endParaRPr lang="en-US"/>
        </a:p>
      </dgm:t>
    </dgm:pt>
    <dgm:pt modelId="{3868AD62-E3EF-499D-80F4-727D4D5639AE}">
      <dgm:prSet phldrT="[Text]"/>
      <dgm:spPr/>
      <dgm:t>
        <a:bodyPr/>
        <a:lstStyle/>
        <a:p>
          <a:r>
            <a:rPr lang="en-US" dirty="0"/>
            <a:t>Color</a:t>
          </a:r>
        </a:p>
      </dgm:t>
    </dgm:pt>
    <dgm:pt modelId="{F61AB162-95F3-4A26-9867-0BE62CEF0B9D}" type="parTrans" cxnId="{7CF034E4-6E16-44A2-9BE5-B43E105AC85B}">
      <dgm:prSet/>
      <dgm:spPr/>
      <dgm:t>
        <a:bodyPr/>
        <a:lstStyle/>
        <a:p>
          <a:endParaRPr lang="en-US"/>
        </a:p>
      </dgm:t>
    </dgm:pt>
    <dgm:pt modelId="{04F78014-F8CF-4BBE-9BE4-234C4E8CDA9B}" type="sibTrans" cxnId="{7CF034E4-6E16-44A2-9BE5-B43E105AC85B}">
      <dgm:prSet/>
      <dgm:spPr/>
      <dgm:t>
        <a:bodyPr/>
        <a:lstStyle/>
        <a:p>
          <a:endParaRPr lang="en-US"/>
        </a:p>
      </dgm:t>
    </dgm:pt>
    <dgm:pt modelId="{6746C29A-59AA-47BC-A6D2-3AF1EAAE9AEE}">
      <dgm:prSet phldrT="[Text]"/>
      <dgm:spPr/>
      <dgm:t>
        <a:bodyPr/>
        <a:lstStyle/>
        <a:p>
          <a:r>
            <a:rPr lang="en-US" dirty="0" err="1"/>
            <a:t>TimerState</a:t>
          </a:r>
          <a:endParaRPr lang="en-US" dirty="0"/>
        </a:p>
      </dgm:t>
    </dgm:pt>
    <dgm:pt modelId="{1F49C3F3-20B9-49B0-B530-7742F239446B}" type="parTrans" cxnId="{265515E8-7DEF-4D57-A60E-D51BDA5C79DE}">
      <dgm:prSet/>
      <dgm:spPr/>
      <dgm:t>
        <a:bodyPr/>
        <a:lstStyle/>
        <a:p>
          <a:endParaRPr lang="en-US"/>
        </a:p>
      </dgm:t>
    </dgm:pt>
    <dgm:pt modelId="{C992AF83-35C7-496F-97D5-44D1A0D0517C}" type="sibTrans" cxnId="{265515E8-7DEF-4D57-A60E-D51BDA5C79DE}">
      <dgm:prSet/>
      <dgm:spPr/>
      <dgm:t>
        <a:bodyPr/>
        <a:lstStyle/>
        <a:p>
          <a:endParaRPr lang="en-US"/>
        </a:p>
      </dgm:t>
    </dgm:pt>
    <dgm:pt modelId="{7B23797D-3764-4E21-94F1-A049C771E25F}" type="pres">
      <dgm:prSet presAssocID="{D2BFA37B-2C85-4733-BFCF-C98EBA882E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F19F48-2F81-4FD9-8A68-13F6129AF79D}" type="pres">
      <dgm:prSet presAssocID="{AD04AEDF-86C3-4001-A59C-3947C25BBF81}" presName="hierRoot1" presStyleCnt="0">
        <dgm:presLayoutVars>
          <dgm:hierBranch val="init"/>
        </dgm:presLayoutVars>
      </dgm:prSet>
      <dgm:spPr/>
    </dgm:pt>
    <dgm:pt modelId="{89ED2F58-81D2-4BB9-8A3E-4BC667439C56}" type="pres">
      <dgm:prSet presAssocID="{AD04AEDF-86C3-4001-A59C-3947C25BBF81}" presName="rootComposite1" presStyleCnt="0"/>
      <dgm:spPr/>
    </dgm:pt>
    <dgm:pt modelId="{A0A617C9-40DD-411E-954D-70440C863D28}" type="pres">
      <dgm:prSet presAssocID="{AD04AEDF-86C3-4001-A59C-3947C25BBF81}" presName="rootText1" presStyleLbl="node0" presStyleIdx="0" presStyleCnt="1" custLinFactNeighborX="1597" custLinFactNeighborY="-91440">
        <dgm:presLayoutVars>
          <dgm:chPref val="3"/>
        </dgm:presLayoutVars>
      </dgm:prSet>
      <dgm:spPr/>
    </dgm:pt>
    <dgm:pt modelId="{0359433B-4424-4EB8-8499-7E58B5C76316}" type="pres">
      <dgm:prSet presAssocID="{AD04AEDF-86C3-4001-A59C-3947C25BBF81}" presName="rootConnector1" presStyleLbl="node1" presStyleIdx="0" presStyleCnt="0"/>
      <dgm:spPr/>
    </dgm:pt>
    <dgm:pt modelId="{731C87CA-0505-46E3-9EC0-EA9DC83B77E9}" type="pres">
      <dgm:prSet presAssocID="{AD04AEDF-86C3-4001-A59C-3947C25BBF81}" presName="hierChild2" presStyleCnt="0"/>
      <dgm:spPr/>
    </dgm:pt>
    <dgm:pt modelId="{E120C2BC-9971-4C06-B959-15F48257F503}" type="pres">
      <dgm:prSet presAssocID="{F61AB162-95F3-4A26-9867-0BE62CEF0B9D}" presName="Name37" presStyleLbl="parChTrans1D2" presStyleIdx="0" presStyleCnt="2"/>
      <dgm:spPr/>
    </dgm:pt>
    <dgm:pt modelId="{0BEAE8EF-0A4F-41EF-9058-1717CDAA8477}" type="pres">
      <dgm:prSet presAssocID="{3868AD62-E3EF-499D-80F4-727D4D5639AE}" presName="hierRoot2" presStyleCnt="0">
        <dgm:presLayoutVars>
          <dgm:hierBranch val="init"/>
        </dgm:presLayoutVars>
      </dgm:prSet>
      <dgm:spPr/>
    </dgm:pt>
    <dgm:pt modelId="{003AC5B9-9EB1-419E-8899-02136F40D59C}" type="pres">
      <dgm:prSet presAssocID="{3868AD62-E3EF-499D-80F4-727D4D5639AE}" presName="rootComposite" presStyleCnt="0"/>
      <dgm:spPr/>
    </dgm:pt>
    <dgm:pt modelId="{68DF29B4-CB2F-4E47-931F-1D0F60589E9F}" type="pres">
      <dgm:prSet presAssocID="{3868AD62-E3EF-499D-80F4-727D4D5639AE}" presName="rootText" presStyleLbl="node2" presStyleIdx="0" presStyleCnt="2">
        <dgm:presLayoutVars>
          <dgm:chPref val="3"/>
        </dgm:presLayoutVars>
      </dgm:prSet>
      <dgm:spPr/>
    </dgm:pt>
    <dgm:pt modelId="{7BD3C06E-8C7A-43FF-8DC4-E8D03131804B}" type="pres">
      <dgm:prSet presAssocID="{3868AD62-E3EF-499D-80F4-727D4D5639AE}" presName="rootConnector" presStyleLbl="node2" presStyleIdx="0" presStyleCnt="2"/>
      <dgm:spPr/>
    </dgm:pt>
    <dgm:pt modelId="{F3CA407E-7986-4870-96DC-EA6D3DDA8783}" type="pres">
      <dgm:prSet presAssocID="{3868AD62-E3EF-499D-80F4-727D4D5639AE}" presName="hierChild4" presStyleCnt="0"/>
      <dgm:spPr/>
    </dgm:pt>
    <dgm:pt modelId="{C13AEB80-B2E5-4F27-9873-7A1667E6AFBE}" type="pres">
      <dgm:prSet presAssocID="{3868AD62-E3EF-499D-80F4-727D4D5639AE}" presName="hierChild5" presStyleCnt="0"/>
      <dgm:spPr/>
    </dgm:pt>
    <dgm:pt modelId="{E884EC6A-6E63-4601-86D4-169559201A0F}" type="pres">
      <dgm:prSet presAssocID="{1F49C3F3-20B9-49B0-B530-7742F239446B}" presName="Name37" presStyleLbl="parChTrans1D2" presStyleIdx="1" presStyleCnt="2"/>
      <dgm:spPr/>
    </dgm:pt>
    <dgm:pt modelId="{680D4883-267C-4972-B2F3-3264BE800EF4}" type="pres">
      <dgm:prSet presAssocID="{6746C29A-59AA-47BC-A6D2-3AF1EAAE9AEE}" presName="hierRoot2" presStyleCnt="0">
        <dgm:presLayoutVars>
          <dgm:hierBranch val="init"/>
        </dgm:presLayoutVars>
      </dgm:prSet>
      <dgm:spPr/>
    </dgm:pt>
    <dgm:pt modelId="{6A213DE7-6DB1-4851-B9AD-A230F8E8EEC6}" type="pres">
      <dgm:prSet presAssocID="{6746C29A-59AA-47BC-A6D2-3AF1EAAE9AEE}" presName="rootComposite" presStyleCnt="0"/>
      <dgm:spPr/>
    </dgm:pt>
    <dgm:pt modelId="{7218482D-B1C4-4299-820E-061FE8B5CFC5}" type="pres">
      <dgm:prSet presAssocID="{6746C29A-59AA-47BC-A6D2-3AF1EAAE9AEE}" presName="rootText" presStyleLbl="node2" presStyleIdx="1" presStyleCnt="2">
        <dgm:presLayoutVars>
          <dgm:chPref val="3"/>
        </dgm:presLayoutVars>
      </dgm:prSet>
      <dgm:spPr/>
    </dgm:pt>
    <dgm:pt modelId="{2E5839CE-AE1D-45D5-BE6B-9CBEE7737158}" type="pres">
      <dgm:prSet presAssocID="{6746C29A-59AA-47BC-A6D2-3AF1EAAE9AEE}" presName="rootConnector" presStyleLbl="node2" presStyleIdx="1" presStyleCnt="2"/>
      <dgm:spPr/>
    </dgm:pt>
    <dgm:pt modelId="{BC856362-D0B0-4261-830B-2A747B4E3F1C}" type="pres">
      <dgm:prSet presAssocID="{6746C29A-59AA-47BC-A6D2-3AF1EAAE9AEE}" presName="hierChild4" presStyleCnt="0"/>
      <dgm:spPr/>
    </dgm:pt>
    <dgm:pt modelId="{AF90669B-30AA-4CDF-9D03-6139928EEDF0}" type="pres">
      <dgm:prSet presAssocID="{6746C29A-59AA-47BC-A6D2-3AF1EAAE9AEE}" presName="hierChild5" presStyleCnt="0"/>
      <dgm:spPr/>
    </dgm:pt>
    <dgm:pt modelId="{0EF66310-0034-4B50-AEF0-9877E6CCB46B}" type="pres">
      <dgm:prSet presAssocID="{AD04AEDF-86C3-4001-A59C-3947C25BBF81}" presName="hierChild3" presStyleCnt="0"/>
      <dgm:spPr/>
    </dgm:pt>
  </dgm:ptLst>
  <dgm:cxnLst>
    <dgm:cxn modelId="{6B06D103-62B7-4D40-BA24-8CDA7E0ECC06}" type="presOf" srcId="{6746C29A-59AA-47BC-A6D2-3AF1EAAE9AEE}" destId="{2E5839CE-AE1D-45D5-BE6B-9CBEE7737158}" srcOrd="1" destOrd="0" presId="urn:microsoft.com/office/officeart/2005/8/layout/orgChart1"/>
    <dgm:cxn modelId="{0CF51E36-3EFC-4FEB-893A-FD79C46DBCBB}" srcId="{D2BFA37B-2C85-4733-BFCF-C98EBA882E6F}" destId="{AD04AEDF-86C3-4001-A59C-3947C25BBF81}" srcOrd="0" destOrd="0" parTransId="{A9043AF0-941B-4D44-81C7-273519E3F8D7}" sibTransId="{8678A4D2-A5A0-4DD3-98CA-52458C7CE02F}"/>
    <dgm:cxn modelId="{1ED8766E-E5F0-492D-B8F3-9542BF2C0D92}" type="presOf" srcId="{1F49C3F3-20B9-49B0-B530-7742F239446B}" destId="{E884EC6A-6E63-4601-86D4-169559201A0F}" srcOrd="0" destOrd="0" presId="urn:microsoft.com/office/officeart/2005/8/layout/orgChart1"/>
    <dgm:cxn modelId="{B7132B79-C2C0-4E2F-B6D9-97FE63A10D89}" type="presOf" srcId="{3868AD62-E3EF-499D-80F4-727D4D5639AE}" destId="{7BD3C06E-8C7A-43FF-8DC4-E8D03131804B}" srcOrd="1" destOrd="0" presId="urn:microsoft.com/office/officeart/2005/8/layout/orgChart1"/>
    <dgm:cxn modelId="{DBFC147A-EDCF-4E38-B262-8496A8ABF7B0}" type="presOf" srcId="{AD04AEDF-86C3-4001-A59C-3947C25BBF81}" destId="{A0A617C9-40DD-411E-954D-70440C863D28}" srcOrd="0" destOrd="0" presId="urn:microsoft.com/office/officeart/2005/8/layout/orgChart1"/>
    <dgm:cxn modelId="{56B96E88-C38E-4582-A789-19C5269D5643}" type="presOf" srcId="{F61AB162-95F3-4A26-9867-0BE62CEF0B9D}" destId="{E120C2BC-9971-4C06-B959-15F48257F503}" srcOrd="0" destOrd="0" presId="urn:microsoft.com/office/officeart/2005/8/layout/orgChart1"/>
    <dgm:cxn modelId="{83B550AC-ACD6-4C97-95CF-86743A35DE3B}" type="presOf" srcId="{6746C29A-59AA-47BC-A6D2-3AF1EAAE9AEE}" destId="{7218482D-B1C4-4299-820E-061FE8B5CFC5}" srcOrd="0" destOrd="0" presId="urn:microsoft.com/office/officeart/2005/8/layout/orgChart1"/>
    <dgm:cxn modelId="{09EAFEB3-096A-402D-A75D-95E99162AD39}" type="presOf" srcId="{3868AD62-E3EF-499D-80F4-727D4D5639AE}" destId="{68DF29B4-CB2F-4E47-931F-1D0F60589E9F}" srcOrd="0" destOrd="0" presId="urn:microsoft.com/office/officeart/2005/8/layout/orgChart1"/>
    <dgm:cxn modelId="{5997AFB7-9C38-42EB-B5ED-C5F04A0308E1}" type="presOf" srcId="{AD04AEDF-86C3-4001-A59C-3947C25BBF81}" destId="{0359433B-4424-4EB8-8499-7E58B5C76316}" srcOrd="1" destOrd="0" presId="urn:microsoft.com/office/officeart/2005/8/layout/orgChart1"/>
    <dgm:cxn modelId="{B57D78DD-166C-41AA-ADF4-1F78A0ED291E}" type="presOf" srcId="{D2BFA37B-2C85-4733-BFCF-C98EBA882E6F}" destId="{7B23797D-3764-4E21-94F1-A049C771E25F}" srcOrd="0" destOrd="0" presId="urn:microsoft.com/office/officeart/2005/8/layout/orgChart1"/>
    <dgm:cxn modelId="{7CF034E4-6E16-44A2-9BE5-B43E105AC85B}" srcId="{AD04AEDF-86C3-4001-A59C-3947C25BBF81}" destId="{3868AD62-E3EF-499D-80F4-727D4D5639AE}" srcOrd="0" destOrd="0" parTransId="{F61AB162-95F3-4A26-9867-0BE62CEF0B9D}" sibTransId="{04F78014-F8CF-4BBE-9BE4-234C4E8CDA9B}"/>
    <dgm:cxn modelId="{265515E8-7DEF-4D57-A60E-D51BDA5C79DE}" srcId="{AD04AEDF-86C3-4001-A59C-3947C25BBF81}" destId="{6746C29A-59AA-47BC-A6D2-3AF1EAAE9AEE}" srcOrd="1" destOrd="0" parTransId="{1F49C3F3-20B9-49B0-B530-7742F239446B}" sibTransId="{C992AF83-35C7-496F-97D5-44D1A0D0517C}"/>
    <dgm:cxn modelId="{D609A4C5-EEBC-48C5-B7A7-B805407FCD45}" type="presParOf" srcId="{7B23797D-3764-4E21-94F1-A049C771E25F}" destId="{74F19F48-2F81-4FD9-8A68-13F6129AF79D}" srcOrd="0" destOrd="0" presId="urn:microsoft.com/office/officeart/2005/8/layout/orgChart1"/>
    <dgm:cxn modelId="{5A163055-944A-4B18-9A04-95F181FA6800}" type="presParOf" srcId="{74F19F48-2F81-4FD9-8A68-13F6129AF79D}" destId="{89ED2F58-81D2-4BB9-8A3E-4BC667439C56}" srcOrd="0" destOrd="0" presId="urn:microsoft.com/office/officeart/2005/8/layout/orgChart1"/>
    <dgm:cxn modelId="{2DA5107E-53AC-460E-81CD-E6E28A91D0A0}" type="presParOf" srcId="{89ED2F58-81D2-4BB9-8A3E-4BC667439C56}" destId="{A0A617C9-40DD-411E-954D-70440C863D28}" srcOrd="0" destOrd="0" presId="urn:microsoft.com/office/officeart/2005/8/layout/orgChart1"/>
    <dgm:cxn modelId="{90CC9E16-BF4C-4D38-A5C4-639703EE7FFA}" type="presParOf" srcId="{89ED2F58-81D2-4BB9-8A3E-4BC667439C56}" destId="{0359433B-4424-4EB8-8499-7E58B5C76316}" srcOrd="1" destOrd="0" presId="urn:microsoft.com/office/officeart/2005/8/layout/orgChart1"/>
    <dgm:cxn modelId="{1310925A-22AE-47D9-856E-21451662982B}" type="presParOf" srcId="{74F19F48-2F81-4FD9-8A68-13F6129AF79D}" destId="{731C87CA-0505-46E3-9EC0-EA9DC83B77E9}" srcOrd="1" destOrd="0" presId="urn:microsoft.com/office/officeart/2005/8/layout/orgChart1"/>
    <dgm:cxn modelId="{BF6EB739-5F3C-418D-8F4A-A667D5373277}" type="presParOf" srcId="{731C87CA-0505-46E3-9EC0-EA9DC83B77E9}" destId="{E120C2BC-9971-4C06-B959-15F48257F503}" srcOrd="0" destOrd="0" presId="urn:microsoft.com/office/officeart/2005/8/layout/orgChart1"/>
    <dgm:cxn modelId="{3D53195F-827D-4576-8794-0160145677C6}" type="presParOf" srcId="{731C87CA-0505-46E3-9EC0-EA9DC83B77E9}" destId="{0BEAE8EF-0A4F-41EF-9058-1717CDAA8477}" srcOrd="1" destOrd="0" presId="urn:microsoft.com/office/officeart/2005/8/layout/orgChart1"/>
    <dgm:cxn modelId="{43D8EE34-5DA7-4850-B388-04E8AB6ECBAB}" type="presParOf" srcId="{0BEAE8EF-0A4F-41EF-9058-1717CDAA8477}" destId="{003AC5B9-9EB1-419E-8899-02136F40D59C}" srcOrd="0" destOrd="0" presId="urn:microsoft.com/office/officeart/2005/8/layout/orgChart1"/>
    <dgm:cxn modelId="{F4E8D4A3-1150-4811-A51E-89B1F0FE3860}" type="presParOf" srcId="{003AC5B9-9EB1-419E-8899-02136F40D59C}" destId="{68DF29B4-CB2F-4E47-931F-1D0F60589E9F}" srcOrd="0" destOrd="0" presId="urn:microsoft.com/office/officeart/2005/8/layout/orgChart1"/>
    <dgm:cxn modelId="{F2EFD152-B960-474A-B348-7403064777FB}" type="presParOf" srcId="{003AC5B9-9EB1-419E-8899-02136F40D59C}" destId="{7BD3C06E-8C7A-43FF-8DC4-E8D03131804B}" srcOrd="1" destOrd="0" presId="urn:microsoft.com/office/officeart/2005/8/layout/orgChart1"/>
    <dgm:cxn modelId="{B0A32A70-5E82-4555-864F-A592739CA028}" type="presParOf" srcId="{0BEAE8EF-0A4F-41EF-9058-1717CDAA8477}" destId="{F3CA407E-7986-4870-96DC-EA6D3DDA8783}" srcOrd="1" destOrd="0" presId="urn:microsoft.com/office/officeart/2005/8/layout/orgChart1"/>
    <dgm:cxn modelId="{065A968D-E966-4CD7-8C38-0FA604679B4C}" type="presParOf" srcId="{0BEAE8EF-0A4F-41EF-9058-1717CDAA8477}" destId="{C13AEB80-B2E5-4F27-9873-7A1667E6AFBE}" srcOrd="2" destOrd="0" presId="urn:microsoft.com/office/officeart/2005/8/layout/orgChart1"/>
    <dgm:cxn modelId="{0BBFFBA1-CB39-46D4-8435-1767634A8C12}" type="presParOf" srcId="{731C87CA-0505-46E3-9EC0-EA9DC83B77E9}" destId="{E884EC6A-6E63-4601-86D4-169559201A0F}" srcOrd="2" destOrd="0" presId="urn:microsoft.com/office/officeart/2005/8/layout/orgChart1"/>
    <dgm:cxn modelId="{63DA34A5-0965-498C-B6A7-F076B0D1FC19}" type="presParOf" srcId="{731C87CA-0505-46E3-9EC0-EA9DC83B77E9}" destId="{680D4883-267C-4972-B2F3-3264BE800EF4}" srcOrd="3" destOrd="0" presId="urn:microsoft.com/office/officeart/2005/8/layout/orgChart1"/>
    <dgm:cxn modelId="{DBCE7B35-2A84-496B-9FC6-7AE1097E1F9C}" type="presParOf" srcId="{680D4883-267C-4972-B2F3-3264BE800EF4}" destId="{6A213DE7-6DB1-4851-B9AD-A230F8E8EEC6}" srcOrd="0" destOrd="0" presId="urn:microsoft.com/office/officeart/2005/8/layout/orgChart1"/>
    <dgm:cxn modelId="{45D3D121-2C5F-4870-9F46-68158CD7B298}" type="presParOf" srcId="{6A213DE7-6DB1-4851-B9AD-A230F8E8EEC6}" destId="{7218482D-B1C4-4299-820E-061FE8B5CFC5}" srcOrd="0" destOrd="0" presId="urn:microsoft.com/office/officeart/2005/8/layout/orgChart1"/>
    <dgm:cxn modelId="{8525FFD1-CA84-49C1-B6F2-24DE41820AC0}" type="presParOf" srcId="{6A213DE7-6DB1-4851-B9AD-A230F8E8EEC6}" destId="{2E5839CE-AE1D-45D5-BE6B-9CBEE7737158}" srcOrd="1" destOrd="0" presId="urn:microsoft.com/office/officeart/2005/8/layout/orgChart1"/>
    <dgm:cxn modelId="{2ACC73B4-8555-448E-A0AA-DBC1B571A799}" type="presParOf" srcId="{680D4883-267C-4972-B2F3-3264BE800EF4}" destId="{BC856362-D0B0-4261-830B-2A747B4E3F1C}" srcOrd="1" destOrd="0" presId="urn:microsoft.com/office/officeart/2005/8/layout/orgChart1"/>
    <dgm:cxn modelId="{B68244AF-94E7-47E1-9B7C-950518CBDA38}" type="presParOf" srcId="{680D4883-267C-4972-B2F3-3264BE800EF4}" destId="{AF90669B-30AA-4CDF-9D03-6139928EEDF0}" srcOrd="2" destOrd="0" presId="urn:microsoft.com/office/officeart/2005/8/layout/orgChart1"/>
    <dgm:cxn modelId="{A62D47FF-90D9-4A4D-BA24-0645288F1A46}" type="presParOf" srcId="{74F19F48-2F81-4FD9-8A68-13F6129AF79D}" destId="{0EF66310-0034-4B50-AEF0-9877E6CCB4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4EC6A-6E63-4601-86D4-169559201A0F}">
      <dsp:nvSpPr>
        <dsp:cNvPr id="0" name=""/>
        <dsp:cNvSpPr/>
      </dsp:nvSpPr>
      <dsp:spPr>
        <a:xfrm>
          <a:off x="2048469" y="1236100"/>
          <a:ext cx="1075886" cy="121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880"/>
              </a:lnTo>
              <a:lnTo>
                <a:pt x="1075886" y="1026880"/>
              </a:lnTo>
              <a:lnTo>
                <a:pt x="1075886" y="121866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0C2BC-9971-4C06-B959-15F48257F503}">
      <dsp:nvSpPr>
        <dsp:cNvPr id="0" name=""/>
        <dsp:cNvSpPr/>
      </dsp:nvSpPr>
      <dsp:spPr>
        <a:xfrm>
          <a:off x="914243" y="1236100"/>
          <a:ext cx="1134226" cy="1218667"/>
        </a:xfrm>
        <a:custGeom>
          <a:avLst/>
          <a:gdLst/>
          <a:ahLst/>
          <a:cxnLst/>
          <a:rect l="0" t="0" r="0" b="0"/>
          <a:pathLst>
            <a:path>
              <a:moveTo>
                <a:pt x="1134226" y="0"/>
              </a:moveTo>
              <a:lnTo>
                <a:pt x="1134226" y="1026880"/>
              </a:lnTo>
              <a:lnTo>
                <a:pt x="0" y="1026880"/>
              </a:lnTo>
              <a:lnTo>
                <a:pt x="0" y="121866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617C9-40DD-411E-954D-70440C863D28}">
      <dsp:nvSpPr>
        <dsp:cNvPr id="0" name=""/>
        <dsp:cNvSpPr/>
      </dsp:nvSpPr>
      <dsp:spPr>
        <a:xfrm>
          <a:off x="1135200" y="322831"/>
          <a:ext cx="1826539" cy="9132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TrafficLight</a:t>
          </a:r>
          <a:endParaRPr lang="en-US" sz="3100" kern="1200" dirty="0"/>
        </a:p>
      </dsp:txBody>
      <dsp:txXfrm>
        <a:off x="1135200" y="322831"/>
        <a:ext cx="1826539" cy="913269"/>
      </dsp:txXfrm>
    </dsp:sp>
    <dsp:sp modelId="{68DF29B4-CB2F-4E47-931F-1D0F60589E9F}">
      <dsp:nvSpPr>
        <dsp:cNvPr id="0" name=""/>
        <dsp:cNvSpPr/>
      </dsp:nvSpPr>
      <dsp:spPr>
        <a:xfrm>
          <a:off x="973" y="2454768"/>
          <a:ext cx="1826539" cy="9132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Color</a:t>
          </a:r>
        </a:p>
      </dsp:txBody>
      <dsp:txXfrm>
        <a:off x="973" y="2454768"/>
        <a:ext cx="1826539" cy="913269"/>
      </dsp:txXfrm>
    </dsp:sp>
    <dsp:sp modelId="{7218482D-B1C4-4299-820E-061FE8B5CFC5}">
      <dsp:nvSpPr>
        <dsp:cNvPr id="0" name=""/>
        <dsp:cNvSpPr/>
      </dsp:nvSpPr>
      <dsp:spPr>
        <a:xfrm>
          <a:off x="2211086" y="2454768"/>
          <a:ext cx="1826539" cy="9132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TimerState</a:t>
          </a:r>
          <a:endParaRPr lang="en-US" sz="3100" kern="1200" dirty="0"/>
        </a:p>
      </dsp:txBody>
      <dsp:txXfrm>
        <a:off x="2211086" y="2454768"/>
        <a:ext cx="1826539" cy="913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t>7/25/2017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5CFB-093C-42D2-B9D7-178C6A9524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9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1E08-976E-451D-97C5-3D69BA983FFE}" type="datetime1">
              <a:rPr lang="en-US" smtClean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5BC8-75F3-411B-AA7E-18F2517CF048}" type="datetime1">
              <a:rPr lang="en-US" smtClean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8D4-AED6-43DB-A0F8-CD4938D2549C}" type="datetime1">
              <a:rPr lang="en-US" smtClean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79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E893-3A38-428F-89AB-E97AD9CAA95E}" type="datetime1">
              <a:rPr lang="en-US" smtClean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44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50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Resize video to this box.</a:t>
            </a:r>
          </a:p>
        </p:txBody>
      </p:sp>
    </p:spTree>
    <p:extLst>
      <p:ext uri="{BB962C8B-B14F-4D97-AF65-F5344CB8AC3E}">
        <p14:creationId xmlns:p14="http://schemas.microsoft.com/office/powerpoint/2010/main" val="1652594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01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46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7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930-E356-4864-92C1-40AC7A5201AA}" type="datetime1">
              <a:rPr lang="en-US" smtClean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68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90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7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68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689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98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84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EE53-8F27-4821-8161-190499C0D007}" type="datetime1">
              <a:rPr lang="en-US" smtClean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975-99FA-4807-B1B4-A59DEFED898A}" type="datetime1">
              <a:rPr lang="en-US" smtClean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752F-4922-4BAA-9C20-D4DAF4ED08B5}" type="datetime1">
              <a:rPr lang="en-US" smtClean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A633-E76F-4E07-A3AE-A7A784889AE2}" type="datetime1">
              <a:rPr lang="en-US" smtClean="0"/>
              <a:t>7/25/2017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5BDE-D72B-4A3A-925B-2A5C22F639AF}" type="datetime1">
              <a:rPr lang="en-US" smtClean="0"/>
              <a:t>7/25/2017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7B69-131B-4374-A9CC-0845A85B9B89}" type="datetime1">
              <a:rPr lang="en-US" smtClean="0"/>
              <a:t>7/25/2017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60E-10B6-4F85-8F8E-D3A8141030E0}" type="datetime1">
              <a:rPr lang="en-US" smtClean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A8BA-DEEC-47D2-87F9-8204232D7DB8}" type="datetime1">
              <a:rPr lang="en-US" smtClean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6" r:id="rId12"/>
    <p:sldLayoutId id="214748365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7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Design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2.2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3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51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60472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strategy: combine simpler functions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(ball-would-hit-wall?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(ball-after-bounce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(ball-after-straight-travel b)))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Bad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599" y="1600200"/>
            <a:ext cx="5110844" cy="512127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strategy: use template for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(and 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(&lt;= YUP (where b) YLO) 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(or (&lt;= (ball-x b) XWALL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 (+ (ball-x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b)))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(&gt;= (ball-x b) XWALL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(+ (ball-x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b)))))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(make-ball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(- (* 2 XWALL)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(ball-x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(ball-y (straight b 1.))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(-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dy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(straight b 1.)))</a:t>
            </a:r>
          </a:p>
          <a:p>
            <a:pPr>
              <a:buNone/>
            </a:pPr>
            <a:r>
              <a:rPr lang="en-US" sz="2300" b="1" dirty="0"/>
              <a:t> </a:t>
            </a:r>
          </a:p>
          <a:p>
            <a:pPr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962" y="3560672"/>
            <a:ext cx="40386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Here’s a pair of examples. Which do you think is clearer?  Which looks easier to debug? Which would you like to have to defend in front of a 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9962" y="4808383"/>
            <a:ext cx="4038600" cy="671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Do you think “combine simpler functions” is a good description of how this function works?</a:t>
            </a:r>
          </a:p>
        </p:txBody>
      </p:sp>
    </p:spTree>
    <p:extLst>
      <p:ext uri="{BB962C8B-B14F-4D97-AF65-F5344CB8AC3E}">
        <p14:creationId xmlns:p14="http://schemas.microsoft.com/office/powerpoint/2010/main" val="349563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Strategy: Use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already seen examples of using an observer template in Lesson 1.4, so we won’t repeat that here.</a:t>
            </a:r>
          </a:p>
          <a:p>
            <a:r>
              <a:rPr lang="en-US" dirty="0"/>
              <a:t>If we are returning a struct, sometimes it’s more informative to say that we are using a constructor template.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1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using a constructor template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;; A Traffic Light changes its color every 20 seconds, controlled by a</a:t>
            </a:r>
          </a:p>
          <a:p>
            <a:r>
              <a:rPr lang="en-US" sz="1200" dirty="0"/>
              <a:t>;; countdown timer.</a:t>
            </a:r>
          </a:p>
          <a:p>
            <a:endParaRPr lang="en-US" sz="1200" dirty="0"/>
          </a:p>
          <a:p>
            <a:r>
              <a:rPr lang="en-US" sz="1200" dirty="0"/>
              <a:t>;; A </a:t>
            </a:r>
            <a:r>
              <a:rPr lang="en-US" sz="1200" dirty="0" err="1"/>
              <a:t>TrafficLight</a:t>
            </a:r>
            <a:r>
              <a:rPr lang="en-US" sz="1200" dirty="0"/>
              <a:t> is represented as a struct</a:t>
            </a:r>
          </a:p>
          <a:p>
            <a:r>
              <a:rPr lang="en-US" sz="1200" dirty="0"/>
              <a:t>;;  (make-light color time-left)</a:t>
            </a:r>
          </a:p>
          <a:p>
            <a:r>
              <a:rPr lang="en-US" sz="1200" dirty="0"/>
              <a:t>;; with the fields</a:t>
            </a:r>
          </a:p>
          <a:p>
            <a:r>
              <a:rPr lang="en-US" sz="1200" dirty="0"/>
              <a:t>;; color : Color  represents the current</a:t>
            </a:r>
          </a:p>
          <a:p>
            <a:r>
              <a:rPr lang="en-US" sz="1200" dirty="0"/>
              <a:t>;;                color of the traffic light</a:t>
            </a:r>
          </a:p>
          <a:p>
            <a:r>
              <a:rPr lang="en-US" sz="1200" dirty="0"/>
              <a:t>;; time-left : </a:t>
            </a:r>
            <a:r>
              <a:rPr lang="en-US" sz="1200" dirty="0" err="1"/>
              <a:t>TimerState</a:t>
            </a:r>
            <a:r>
              <a:rPr lang="en-US" sz="1200" dirty="0"/>
              <a:t>   represents the</a:t>
            </a:r>
          </a:p>
          <a:p>
            <a:r>
              <a:rPr lang="en-US" sz="1200" dirty="0"/>
              <a:t>;;              current state of the timer</a:t>
            </a:r>
          </a:p>
          <a:p>
            <a:endParaRPr lang="en-US" sz="1200" dirty="0"/>
          </a:p>
          <a:p>
            <a:r>
              <a:rPr lang="en-US" sz="1200" dirty="0"/>
              <a:t>;; For the purposes of this example, we leave</a:t>
            </a:r>
          </a:p>
          <a:p>
            <a:r>
              <a:rPr lang="en-US" sz="1200" dirty="0"/>
              <a:t>;; Color and </a:t>
            </a:r>
            <a:r>
              <a:rPr lang="en-US" sz="1200" dirty="0" err="1"/>
              <a:t>TimerState</a:t>
            </a:r>
            <a:r>
              <a:rPr lang="en-US" sz="1200" dirty="0"/>
              <a:t> undefined.  For a</a:t>
            </a:r>
          </a:p>
          <a:p>
            <a:r>
              <a:rPr lang="en-US" sz="1200" dirty="0"/>
              <a:t>;; working example, we would have to define </a:t>
            </a:r>
          </a:p>
          <a:p>
            <a:r>
              <a:rPr lang="en-US" sz="1200" dirty="0"/>
              <a:t>;; these.</a:t>
            </a:r>
          </a:p>
          <a:p>
            <a:endParaRPr lang="en-US" sz="1200" dirty="0"/>
          </a:p>
          <a:p>
            <a:r>
              <a:rPr lang="en-US" sz="1200" dirty="0"/>
              <a:t>;; IMPLEMENTATION</a:t>
            </a:r>
          </a:p>
          <a:p>
            <a:r>
              <a:rPr lang="en-US" sz="1200" dirty="0"/>
              <a:t>(define-struct list (color time-left))</a:t>
            </a:r>
          </a:p>
          <a:p>
            <a:endParaRPr lang="en-US" sz="1200" dirty="0"/>
          </a:p>
          <a:p>
            <a:r>
              <a:rPr lang="en-US" sz="1200" dirty="0"/>
              <a:t>;; CONSTRUCTOR TEMPLATE</a:t>
            </a:r>
          </a:p>
          <a:p>
            <a:r>
              <a:rPr lang="en-US" sz="1200" dirty="0"/>
              <a:t>;; (make-light Color </a:t>
            </a:r>
            <a:r>
              <a:rPr lang="en-US" sz="1200" dirty="0" err="1"/>
              <a:t>TimerState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;; OBSERVER TEMPLATE (omitted)</a:t>
            </a:r>
            <a:endParaRPr lang="en-US" sz="1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;; light-after-tick : </a:t>
            </a:r>
          </a:p>
          <a:p>
            <a:r>
              <a:rPr lang="en-US" sz="1400" dirty="0"/>
              <a:t>;;    </a:t>
            </a:r>
            <a:r>
              <a:rPr lang="en-US" sz="1400" dirty="0" err="1"/>
              <a:t>TrafficLight</a:t>
            </a:r>
            <a:r>
              <a:rPr lang="en-US" sz="1400" dirty="0"/>
              <a:t> -&gt; </a:t>
            </a:r>
            <a:r>
              <a:rPr lang="en-US" sz="1400" dirty="0" err="1"/>
              <a:t>TrafficLight</a:t>
            </a:r>
            <a:endParaRPr lang="en-US" sz="1400" dirty="0"/>
          </a:p>
          <a:p>
            <a:r>
              <a:rPr lang="en-US" sz="1400" dirty="0"/>
              <a:t>;; GIVEN: the state of a traffic light</a:t>
            </a:r>
          </a:p>
          <a:p>
            <a:r>
              <a:rPr lang="en-US" sz="1400" dirty="0"/>
              <a:t>;; RETURNS: the state of a traffic</a:t>
            </a:r>
          </a:p>
          <a:p>
            <a:r>
              <a:rPr lang="en-US" sz="1400" dirty="0"/>
              <a:t>;;    light after 1 second</a:t>
            </a:r>
          </a:p>
          <a:p>
            <a:r>
              <a:rPr lang="en-US" sz="1400" dirty="0"/>
              <a:t>;; EXAMPLES: (omitted)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;; DESIGN STRATEGY: Use constructor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;;   template for </a:t>
            </a:r>
            <a:r>
              <a:rPr lang="en-US" sz="1400" dirty="0" err="1">
                <a:solidFill>
                  <a:srgbClr val="FF0000"/>
                </a:solidFill>
              </a:rPr>
              <a:t>TrafficLight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/>
          </a:p>
          <a:p>
            <a:r>
              <a:rPr lang="en-US" sz="1400" dirty="0"/>
              <a:t>(define (light-after-tick l)</a:t>
            </a:r>
          </a:p>
          <a:p>
            <a:r>
              <a:rPr lang="en-US" sz="1400" dirty="0"/>
              <a:t>  (make-light</a:t>
            </a:r>
          </a:p>
          <a:p>
            <a:r>
              <a:rPr lang="en-US" sz="1400" dirty="0"/>
              <a:t>   (color-after-tick l)</a:t>
            </a:r>
          </a:p>
          <a:p>
            <a:r>
              <a:rPr lang="en-US" sz="1400" dirty="0"/>
              <a:t>   (timer-after-tick l)))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52730" y="4800600"/>
            <a:ext cx="4572000" cy="183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Here we’ve divided the problem into 2 parts:  finding the color after a tick and finding the timer state after a tick. </a:t>
            </a:r>
          </a:p>
          <a:p>
            <a:r>
              <a:rPr lang="en-US" sz="1600" dirty="0"/>
              <a:t>It would be OK to describe this as “combine simpler functions”, but it’s more informative to describe it as using the constructor template.  This is also a very common pattern in our code.</a:t>
            </a:r>
          </a:p>
        </p:txBody>
      </p:sp>
    </p:spTree>
    <p:extLst>
      <p:ext uri="{BB962C8B-B14F-4D97-AF65-F5344CB8AC3E}">
        <p14:creationId xmlns:p14="http://schemas.microsoft.com/office/powerpoint/2010/main" val="392179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5330567"/>
              </p:ext>
            </p:extLst>
          </p:nvPr>
        </p:nvGraphicFramePr>
        <p:xfrm>
          <a:off x="381000" y="1332681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39578" y="3595662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color-after-tick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9715" y="2341504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light-after-tick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53250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timer-after-tick</a:t>
            </a:r>
          </a:p>
        </p:txBody>
      </p:sp>
      <p:cxnSp>
        <p:nvCxnSpPr>
          <p:cNvPr id="21" name="Straight Arrow Connector 20"/>
          <p:cNvCxnSpPr>
            <a:stCxn id="13" idx="2"/>
            <a:endCxn id="10" idx="0"/>
          </p:cNvCxnSpPr>
          <p:nvPr/>
        </p:nvCxnSpPr>
        <p:spPr>
          <a:xfrm flipH="1">
            <a:off x="5906328" y="3103504"/>
            <a:ext cx="804887" cy="49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5" idx="0"/>
          </p:cNvCxnSpPr>
          <p:nvPr/>
        </p:nvCxnSpPr>
        <p:spPr>
          <a:xfrm>
            <a:off x="6711215" y="3103504"/>
            <a:ext cx="908785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5368203"/>
            <a:ext cx="1676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50912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(the arrow goes from caller to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201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Strategy: Divide into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you need to break up an argument in some way other than by its template.</a:t>
            </a:r>
          </a:p>
          <a:p>
            <a:r>
              <a:rPr lang="en-US" dirty="0"/>
              <a:t>We already saw this in Lesson 0.4 in the definition of </a:t>
            </a:r>
            <a:r>
              <a:rPr lang="en-US" b="1" dirty="0"/>
              <a:t>abs:</a:t>
            </a:r>
          </a:p>
          <a:p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abs : Real -&gt;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RETURNS: the absolute value of the given real number.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STRATEGY: divide into cases on sign of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(abs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(if (&lt; x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(- 0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x))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income 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computing income tax in a system where there are three rates:</a:t>
            </a:r>
          </a:p>
          <a:p>
            <a:pPr lvl="1"/>
            <a:r>
              <a:rPr lang="en-US" dirty="0"/>
              <a:t>One on incomes less than $10,000</a:t>
            </a:r>
          </a:p>
          <a:p>
            <a:pPr lvl="1"/>
            <a:r>
              <a:rPr lang="en-US" dirty="0"/>
              <a:t>One on incomes between $10,000 and $20,000</a:t>
            </a:r>
          </a:p>
          <a:p>
            <a:pPr lvl="1"/>
            <a:r>
              <a:rPr lang="en-US" dirty="0"/>
              <a:t>One on incomes of $20,000 and over</a:t>
            </a:r>
          </a:p>
          <a:p>
            <a:r>
              <a:rPr lang="en-US" dirty="0"/>
              <a:t>The natural thing to do is to partition the income into three cases, corresponding to these three income ranges.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5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</a:t>
            </a:r>
            <a:r>
              <a:rPr lang="en-US" b="1" dirty="0"/>
              <a:t>cond</a:t>
            </a:r>
            <a:r>
              <a:rPr lang="en-US" dirty="0"/>
              <a:t> or </a:t>
            </a:r>
            <a:r>
              <a:rPr lang="en-US" b="1" dirty="0"/>
              <a:t>if </a:t>
            </a:r>
            <a:r>
              <a:rPr lang="en-US" dirty="0"/>
              <a:t>that divides the data into the desired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amt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f : NonNegReal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(f amt)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1600" dirty="0">
              <a:solidFill>
                <a:schemeClr val="dk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6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</a:t>
            </a:r>
            <a:r>
              <a:rPr lang="en-US" b="1" dirty="0"/>
              <a:t>cond</a:t>
            </a:r>
            <a:r>
              <a:rPr lang="en-US" dirty="0"/>
              <a:t> or </a:t>
            </a:r>
            <a:r>
              <a:rPr lang="en-US" b="1" dirty="0"/>
              <a:t>if </a:t>
            </a:r>
            <a:r>
              <a:rPr lang="en-US" dirty="0"/>
              <a:t>that divides the data into the desired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tax-on : 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NonNegInt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GIVEN: A person’s income in USD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RETURNS: the tax on the income in USD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STRATEGY: Cases on amt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4953000"/>
            <a:ext cx="5410200" cy="997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predicates must be exhaustive.  Make them mutually exclusive when you can.</a:t>
            </a:r>
          </a:p>
        </p:txBody>
      </p:sp>
    </p:spTree>
    <p:extLst>
      <p:ext uri="{BB962C8B-B14F-4D97-AF65-F5344CB8AC3E}">
        <p14:creationId xmlns:p14="http://schemas.microsoft.com/office/powerpoint/2010/main" val="2966985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tax-on : NonNegReal -&gt; NonNegReal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person’s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the tax on the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amt 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0 amt) (&lt; amt 10000))    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0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10000 amt) (&lt; amt 20000))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(* 0.10 (- amt 10000))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[(&lt;= 20000 amt)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(+ 1000 (* 0.20 (- amt 20000)))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2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ball-after-tick : Ball -&gt; Ball</a:t>
            </a:r>
          </a:p>
          <a:p>
            <a:r>
              <a:rPr lang="en-US" dirty="0"/>
              <a:t>;; GIVEN: The state of a ball b</a:t>
            </a:r>
          </a:p>
          <a:p>
            <a:r>
              <a:rPr lang="en-US" dirty="0"/>
              <a:t>;; RETURNS: the state of the given ball at the next tick</a:t>
            </a:r>
          </a:p>
          <a:p>
            <a:r>
              <a:rPr lang="en-US" dirty="0">
                <a:solidFill>
                  <a:srgbClr val="FF0000"/>
                </a:solidFill>
              </a:rPr>
              <a:t>;; STRATEGY: cases on whether ball would hit the wall on </a:t>
            </a:r>
          </a:p>
          <a:p>
            <a:r>
              <a:rPr lang="en-US" dirty="0">
                <a:solidFill>
                  <a:srgbClr val="FF0000"/>
                </a:solidFill>
              </a:rPr>
              <a:t>;; the next tick</a:t>
            </a:r>
          </a:p>
          <a:p>
            <a:endParaRPr lang="en-US" dirty="0"/>
          </a:p>
          <a:p>
            <a:r>
              <a:rPr lang="en-US" dirty="0"/>
              <a:t>(define (ball-after-tick b)</a:t>
            </a:r>
          </a:p>
          <a:p>
            <a:r>
              <a:rPr lang="en-US" dirty="0"/>
              <a:t>  (if (ball-would-hit-wall? b)</a:t>
            </a:r>
          </a:p>
          <a:p>
            <a:r>
              <a:rPr lang="en-US" dirty="0"/>
              <a:t>    (ball-after-bounce b)</a:t>
            </a:r>
          </a:p>
          <a:p>
            <a:r>
              <a:rPr lang="en-US" dirty="0"/>
              <a:t>    (ball-after-straight-travel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 recognize and use the design strategies:</a:t>
            </a:r>
          </a:p>
          <a:p>
            <a:pPr lvl="1"/>
            <a:r>
              <a:rPr lang="en-US" dirty="0"/>
              <a:t>transcribe formula</a:t>
            </a:r>
          </a:p>
          <a:p>
            <a:pPr lvl="1"/>
            <a:r>
              <a:rPr lang="en-US" dirty="0"/>
              <a:t>divide into cases</a:t>
            </a:r>
          </a:p>
          <a:p>
            <a:pPr lvl="1"/>
            <a:r>
              <a:rPr lang="en-US" dirty="0"/>
              <a:t>use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1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cases fit in our menu of design strategies?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inspecting a piece of enumeration or mixed data, you almost always want to use the template for that data type.</a:t>
            </a:r>
          </a:p>
          <a:p>
            <a:r>
              <a:rPr lang="en-US" dirty="0">
                <a:solidFill>
                  <a:srgbClr val="FF0000"/>
                </a:solidFill>
              </a:rPr>
              <a:t>Cases is mostly for when dividing up the data by the template doesn't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96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should the contracts and purpose statements be for </a:t>
            </a:r>
            <a:r>
              <a:rPr lang="en-US" b="1" dirty="0"/>
              <a:t>ball-after-bounce</a:t>
            </a:r>
            <a:r>
              <a:rPr lang="en-US" dirty="0"/>
              <a:t> and </a:t>
            </a:r>
            <a:r>
              <a:rPr lang="en-US" b="1" dirty="0"/>
              <a:t>ball-after-straight-travel</a:t>
            </a:r>
            <a:r>
              <a:rPr lang="en-US" dirty="0"/>
              <a:t> ?</a:t>
            </a:r>
          </a:p>
          <a:p>
            <a:r>
              <a:rPr lang="en-US" dirty="0"/>
              <a:t>It can’t be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</a:rPr>
              <a:t>;; GIVEN: The state of a ball b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</a:rPr>
              <a:t>;; RETURNS: the state of the given ball at the next tick</a:t>
            </a:r>
          </a:p>
          <a:p>
            <a:r>
              <a:rPr lang="en-US" dirty="0"/>
              <a:t>because then these would have to work for </a:t>
            </a:r>
            <a:r>
              <a:rPr lang="en-US" i="1" dirty="0"/>
              <a:t>any</a:t>
            </a:r>
            <a:r>
              <a:rPr lang="en-US" dirty="0"/>
              <a:t> ball.</a:t>
            </a:r>
          </a:p>
          <a:p>
            <a:r>
              <a:rPr lang="en-US" dirty="0"/>
              <a:t>When these functions are called, we have additional  information, and we need to document that information in these functions’ contracts and purpose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59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better...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ball-after-bounce : Ball -&gt; Ball</a:t>
            </a:r>
          </a:p>
          <a:p>
            <a:r>
              <a:rPr lang="en-US" dirty="0"/>
              <a:t>;; GIVEN: The state of a ball b </a:t>
            </a:r>
            <a:r>
              <a:rPr lang="en-US" dirty="0">
                <a:solidFill>
                  <a:srgbClr val="FF0000"/>
                </a:solidFill>
              </a:rPr>
              <a:t>that is going to bounce</a:t>
            </a:r>
          </a:p>
          <a:p>
            <a:r>
              <a:rPr lang="en-US" dirty="0"/>
              <a:t>;;</a:t>
            </a:r>
            <a:r>
              <a:rPr lang="en-US" dirty="0">
                <a:solidFill>
                  <a:srgbClr val="FF0000"/>
                </a:solidFill>
              </a:rPr>
              <a:t>        on the next tick</a:t>
            </a:r>
          </a:p>
          <a:p>
            <a:r>
              <a:rPr lang="en-US" dirty="0"/>
              <a:t>;; RETURNS: the state of the given ball at the next tick</a:t>
            </a:r>
          </a:p>
          <a:p>
            <a:endParaRPr lang="en-US" dirty="0"/>
          </a:p>
          <a:p>
            <a:r>
              <a:rPr lang="en-US" dirty="0"/>
              <a:t>;; ball-after-straight-travel : Ball -&gt; Ball</a:t>
            </a:r>
          </a:p>
          <a:p>
            <a:r>
              <a:rPr lang="en-US" dirty="0"/>
              <a:t>;; GIVEN: The state of a ball b </a:t>
            </a:r>
            <a:r>
              <a:rPr lang="en-US" dirty="0">
                <a:solidFill>
                  <a:srgbClr val="FF0000"/>
                </a:solidFill>
              </a:rPr>
              <a:t>that will not bounce </a:t>
            </a:r>
          </a:p>
          <a:p>
            <a:r>
              <a:rPr lang="en-US" dirty="0"/>
              <a:t>;;</a:t>
            </a:r>
            <a:r>
              <a:rPr lang="en-US" dirty="0">
                <a:solidFill>
                  <a:srgbClr val="FF0000"/>
                </a:solidFill>
              </a:rPr>
              <a:t>        on the next tick</a:t>
            </a:r>
          </a:p>
          <a:p>
            <a:r>
              <a:rPr lang="en-US" dirty="0"/>
              <a:t>;; RETURNS: the state of the given ball at the next tick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6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example  files</a:t>
            </a:r>
          </a:p>
          <a:p>
            <a:pPr lvl="1"/>
            <a:r>
              <a:rPr lang="en-US" dirty="0"/>
              <a:t>02-2-1-velocity.rkt</a:t>
            </a:r>
          </a:p>
          <a:p>
            <a:pPr lvl="1"/>
            <a:r>
              <a:rPr lang="en-US" dirty="0"/>
              <a:t>02-2-2-area-of-ring.rkt</a:t>
            </a:r>
          </a:p>
          <a:p>
            <a:pPr lvl="1"/>
            <a:r>
              <a:rPr lang="en-US" dirty="0"/>
              <a:t>02-2-3-traffic-light-with-timer1.rkt</a:t>
            </a:r>
          </a:p>
          <a:p>
            <a:r>
              <a:rPr lang="en-US" dirty="0"/>
              <a:t>If you have questions or comments about this lesson, post them on the discussion board.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0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Programs are sets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organize our programs as sets of </a:t>
            </a:r>
            <a:r>
              <a:rPr lang="en-US" i="1" dirty="0"/>
              <a:t>functions</a:t>
            </a:r>
            <a:r>
              <a:rPr lang="en-US" dirty="0"/>
              <a:t>.</a:t>
            </a:r>
          </a:p>
          <a:p>
            <a:r>
              <a:rPr lang="en-US" dirty="0"/>
              <a:t>A function takes an argument (or arguments) and returns a result.</a:t>
            </a:r>
          </a:p>
          <a:p>
            <a:r>
              <a:rPr lang="en-US" dirty="0"/>
              <a:t>The contract says what kind of data the argument and result are.</a:t>
            </a:r>
          </a:p>
          <a:p>
            <a:r>
              <a:rPr lang="en-US" dirty="0"/>
              <a:t>Purpose statement describes how the result depends on the argument.</a:t>
            </a:r>
          </a:p>
          <a:p>
            <a:r>
              <a:rPr lang="en-US" dirty="0"/>
              <a:t>The design strategy is a short description of how you got from the purpose statement to the code.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Design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Transcribe formula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 simpler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template for  &lt;data def&gt; on &lt;variable&gt;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into cases on &lt;condition&gt;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 particular piece of code could be described by several different strategies.</a:t>
            </a:r>
          </a:p>
          <a:p>
            <a:r>
              <a:rPr lang="en-US" dirty="0"/>
              <a:t>What’s important is to write down a strategy that helps the reader understand the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9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Strategy: Transcribe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the desired function is just the evaluation of a mathematical formula</a:t>
            </a:r>
          </a:p>
          <a:p>
            <a:r>
              <a:rPr lang="en-US" dirty="0"/>
              <a:t>This is what we did for </a:t>
            </a:r>
            <a:r>
              <a:rPr lang="en-US" b="1" dirty="0"/>
              <a:t>f2c </a:t>
            </a:r>
          </a:p>
          <a:p>
            <a:r>
              <a:rPr lang="en-US" dirty="0"/>
              <a:t>Another example: 02-2-1-velocity.rkt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Strategy: combine simpler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the problem can be solved by composing two or more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Here’s an example: area-of-ring, which calls area-of-circle.</a:t>
            </a:r>
          </a:p>
          <a:p>
            <a:r>
              <a:rPr lang="en-US" dirty="0"/>
              <a:t>We say the strategy for area-of-ring is “combine simpler functions”, and the strategy for area-of-circle is “transcribe formula”</a:t>
            </a:r>
          </a:p>
          <a:p>
            <a:r>
              <a:rPr lang="en-US" dirty="0"/>
              <a:t>Read 02-2-2-area-of-ring.rkt and the commentary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write in a combination of simpler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Remember that the goal is to write beautiful programs.</a:t>
            </a:r>
          </a:p>
          <a:p>
            <a:r>
              <a:rPr lang="en-US" dirty="0"/>
              <a:t>You want your reader to understand what you’re doing immediately.</a:t>
            </a:r>
          </a:p>
          <a:p>
            <a:r>
              <a:rPr lang="en-US" dirty="0"/>
              <a:t>So just keep it simple.</a:t>
            </a:r>
          </a:p>
          <a:p>
            <a:r>
              <a:rPr lang="en-US" dirty="0"/>
              <a:t>We won’t have formal rules about this, but:</a:t>
            </a:r>
          </a:p>
          <a:p>
            <a:r>
              <a:rPr lang="en-US" dirty="0"/>
              <a:t>If the TA needs you to explain it, it’s not simple enough.</a:t>
            </a:r>
          </a:p>
          <a:p>
            <a:r>
              <a:rPr lang="en-US" dirty="0"/>
              <a:t>Anything with an </a:t>
            </a:r>
            <a:r>
              <a:rPr lang="en-US" b="1" dirty="0"/>
              <a:t>if</a:t>
            </a:r>
            <a:r>
              <a:rPr lang="en-US" dirty="0"/>
              <a:t> is probably not simple enough. </a:t>
            </a:r>
          </a:p>
          <a:p>
            <a:pPr lvl="1"/>
            <a:r>
              <a:rPr lang="en-US" dirty="0"/>
              <a:t>If you need an </a:t>
            </a:r>
            <a:r>
              <a:rPr lang="en-US" b="1" dirty="0"/>
              <a:t>if</a:t>
            </a:r>
            <a:r>
              <a:rPr lang="en-US" dirty="0"/>
              <a:t>, that’s a sign that you’re using a fancier design strategy.  We’ll talk about these very 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4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short!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“Combining simpler functions” is for very short definitions only.</a:t>
            </a:r>
          </a:p>
          <a:p>
            <a:r>
              <a:rPr lang="en-US" dirty="0"/>
              <a:t>If you’re writing something complicated, that means one of two things:</a:t>
            </a:r>
          </a:p>
          <a:p>
            <a:pPr lvl="1"/>
            <a:r>
              <a:rPr lang="en-US" dirty="0"/>
              <a:t>You’re really using some more powerful design strategy (to be discussed)</a:t>
            </a:r>
          </a:p>
          <a:p>
            <a:pPr lvl="1"/>
            <a:r>
              <a:rPr lang="en-US" dirty="0"/>
              <a:t>Your function needs to be split into simpler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5288755"/>
            <a:ext cx="4305300" cy="12501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If you have complicated stuff in your function you must have put it there for a reason.  Turn it into a separate function so you can explain and test it.</a:t>
            </a:r>
          </a:p>
        </p:txBody>
      </p:sp>
    </p:spTree>
    <p:extLst>
      <p:ext uri="{BB962C8B-B14F-4D97-AF65-F5344CB8AC3E}">
        <p14:creationId xmlns:p14="http://schemas.microsoft.com/office/powerpoint/2010/main" val="270257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you need to introduce new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has pieces that can be given meaningful contracts and purpose statements, then break it up and use function composition.</a:t>
            </a:r>
          </a:p>
          <a:p>
            <a:r>
              <a:rPr lang="en-US" dirty="0"/>
              <a:t>Then apply the design recipe to design the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3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ef71fc5b11455b279bc1dbeba7f4c2110e2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1694</Words>
  <Application>Microsoft Office PowerPoint</Application>
  <PresentationFormat>On-screen Show (4:3)</PresentationFormat>
  <Paragraphs>245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Helvetica Neue</vt:lpstr>
      <vt:lpstr>Office Theme</vt:lpstr>
      <vt:lpstr>1_Office Theme</vt:lpstr>
      <vt:lpstr>Design Strategies</vt:lpstr>
      <vt:lpstr>Learning Objectives</vt:lpstr>
      <vt:lpstr>Review: Programs are sets of Functions</vt:lpstr>
      <vt:lpstr>Examples of Design Strategies</vt:lpstr>
      <vt:lpstr>Design Strategy: Transcribe formula</vt:lpstr>
      <vt:lpstr>Design Strategy: combine simpler functions</vt:lpstr>
      <vt:lpstr>What can you write in a combination of simpler functions?</vt:lpstr>
      <vt:lpstr>Keep it short!</vt:lpstr>
      <vt:lpstr>When do you need to introduce new functions?</vt:lpstr>
      <vt:lpstr>Bad Example</vt:lpstr>
      <vt:lpstr>Design Strategy: Use template</vt:lpstr>
      <vt:lpstr>Example of using a constructor template</vt:lpstr>
      <vt:lpstr>Remember: The Shape of the Program Follows the Shape of the Data</vt:lpstr>
      <vt:lpstr>Design Strategy: Divide into cases</vt:lpstr>
      <vt:lpstr>Example: income tax</vt:lpstr>
      <vt:lpstr>Write a cond or if that divides the data into the desired cases </vt:lpstr>
      <vt:lpstr>Write a cond or if that divides the data into the desired cases </vt:lpstr>
      <vt:lpstr>Now fill in the blanks</vt:lpstr>
      <vt:lpstr>Another example</vt:lpstr>
      <vt:lpstr>Where does cases fit in our menu of design strategies?</vt:lpstr>
      <vt:lpstr>Before we go...</vt:lpstr>
      <vt:lpstr>These are better...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105</cp:revision>
  <dcterms:created xsi:type="dcterms:W3CDTF">2006-08-16T00:00:00Z</dcterms:created>
  <dcterms:modified xsi:type="dcterms:W3CDTF">2017-07-25T20:43:42Z</dcterms:modified>
</cp:coreProperties>
</file>