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496" r:id="rId3"/>
    <p:sldId id="497" r:id="rId4"/>
    <p:sldId id="289" r:id="rId5"/>
    <p:sldId id="269" r:id="rId6"/>
    <p:sldId id="270" r:id="rId7"/>
    <p:sldId id="410" r:id="rId8"/>
    <p:sldId id="272" r:id="rId9"/>
    <p:sldId id="273" r:id="rId10"/>
    <p:sldId id="274" r:id="rId11"/>
    <p:sldId id="277" r:id="rId12"/>
    <p:sldId id="278" r:id="rId13"/>
    <p:sldId id="290" r:id="rId14"/>
    <p:sldId id="279" r:id="rId15"/>
    <p:sldId id="409" r:id="rId16"/>
    <p:sldId id="411" r:id="rId17"/>
    <p:sldId id="291" r:id="rId18"/>
    <p:sldId id="280" r:id="rId19"/>
    <p:sldId id="281" r:id="rId20"/>
    <p:sldId id="282" r:id="rId21"/>
    <p:sldId id="283" r:id="rId22"/>
    <p:sldId id="293" r:id="rId23"/>
    <p:sldId id="284" r:id="rId24"/>
    <p:sldId id="285" r:id="rId25"/>
    <p:sldId id="286" r:id="rId26"/>
    <p:sldId id="294" r:id="rId27"/>
    <p:sldId id="295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4.1 Intro" id="{4F3DE866-4E0D-4EA2-9A9E-AB7126868BBD}">
          <p14:sldIdLst>
            <p14:sldId id="257"/>
            <p14:sldId id="496"/>
            <p14:sldId id="497"/>
            <p14:sldId id="289"/>
            <p14:sldId id="269"/>
            <p14:sldId id="270"/>
            <p14:sldId id="410"/>
            <p14:sldId id="272"/>
            <p14:sldId id="273"/>
            <p14:sldId id="274"/>
            <p14:sldId id="277"/>
            <p14:sldId id="278"/>
            <p14:sldId id="290"/>
            <p14:sldId id="279"/>
            <p14:sldId id="409"/>
            <p14:sldId id="411"/>
            <p14:sldId id="291"/>
            <p14:sldId id="280"/>
            <p14:sldId id="281"/>
            <p14:sldId id="282"/>
            <p14:sldId id="283"/>
            <p14:sldId id="293"/>
            <p14:sldId id="284"/>
            <p14:sldId id="285"/>
            <p14:sldId id="286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61">
          <p15:clr>
            <a:srgbClr val="A4A3A4"/>
          </p15:clr>
        </p15:guide>
        <p15:guide id="2" pos="1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660" autoAdjust="0"/>
    <p:restoredTop sz="88054" autoAdjust="0"/>
  </p:normalViewPr>
  <p:slideViewPr>
    <p:cSldViewPr snapToGrid="0" snapToObjects="1">
      <p:cViewPr varScale="1">
        <p:scale>
          <a:sx n="65" d="100"/>
          <a:sy n="65" d="100"/>
        </p:scale>
        <p:origin x="1452" y="48"/>
      </p:cViewPr>
      <p:guideLst>
        <p:guide orient="horz" pos="3261"/>
        <p:guide pos="14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 custT="1"/>
      <dgm:spPr>
        <a:solidFill>
          <a:srgbClr val="C0504D">
            <a:alpha val="50000"/>
          </a:srgbClr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/>
      <dgm:spPr/>
      <dgm:t>
        <a:bodyPr/>
        <a:lstStyle/>
        <a:p>
          <a:r>
            <a:rPr lang="en-US" dirty="0"/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1"/>
      <dgm:spPr/>
    </dgm:pt>
    <dgm:pt modelId="{7E3D7089-292B-46E8-B4F0-ADC3733C52BD}" type="pres">
      <dgm:prSet presAssocID="{DDB8B436-9528-434E-BD0F-6EB4D2ACB929}" presName="childText" presStyleLbl="bgAcc1" presStyleIdx="0" presStyleCnt="1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1"/>
      <dgm:spPr/>
    </dgm:pt>
    <dgm:pt modelId="{CF0B1CD2-0FC3-49A4-A520-B01A6C3CCB95}" type="pres">
      <dgm:prSet presAssocID="{F221EA58-7488-4550-B7A5-965344CA7EAE}" presName="childText" presStyleLbl="bgAcc1" presStyleIdx="1" presStyleCnt="11">
        <dgm:presLayoutVars>
          <dgm:bulletEnabled val="1"/>
        </dgm:presLayoutVars>
      </dgm:prSet>
      <dgm:spPr>
        <a:xfrm>
          <a:off x="817289" y="1799208"/>
          <a:ext cx="1151334" cy="719583"/>
        </a:xfrm>
        <a:prstGeom prst="roundRect">
          <a:avLst>
            <a:gd name="adj" fmla="val 10000"/>
          </a:avLst>
        </a:prstGeom>
      </dgm:spPr>
    </dgm:pt>
    <dgm:pt modelId="{F5AE7053-0C33-481C-8BFB-D2DAFB4C4294}" type="pres">
      <dgm:prSet presAssocID="{08AACE21-5FAD-4460-B120-67387C8F0F32}" presName="Name13" presStyleLbl="parChTrans1D2" presStyleIdx="2" presStyleCnt="11"/>
      <dgm:spPr/>
    </dgm:pt>
    <dgm:pt modelId="{C5878689-67F2-4E3D-8C9B-392F50C32024}" type="pres">
      <dgm:prSet presAssocID="{B1CEE35E-20B6-4A0B-B1E8-D4F40E3162E1}" presName="childText" presStyleLbl="bgAcc1" presStyleIdx="2" presStyleCnt="11">
        <dgm:presLayoutVars>
          <dgm:bulletEnabled val="1"/>
        </dgm:presLayoutVars>
      </dgm:prSet>
      <dgm:spPr>
        <a:xfrm>
          <a:off x="817289" y="2698687"/>
          <a:ext cx="1151334" cy="719583"/>
        </a:xfrm>
        <a:prstGeom prst="roundRect">
          <a:avLst>
            <a:gd name="adj" fmla="val 10000"/>
          </a:avLst>
        </a:prstGeom>
      </dgm:spPr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1"/>
      <dgm:spPr/>
    </dgm:pt>
    <dgm:pt modelId="{3B0CF9DF-CC55-47FF-BECE-903E70F9D2DE}" type="pres">
      <dgm:prSet presAssocID="{1CBBDDB5-026A-42BF-8805-ACAC57AA5DC3}" presName="childText" presStyleLbl="bgAcc1" presStyleIdx="3" presStyleCnt="11">
        <dgm:presLayoutVars>
          <dgm:bulletEnabled val="1"/>
        </dgm:presLayoutVars>
      </dgm:prSet>
      <dgm:spPr>
        <a:xfrm>
          <a:off x="2616249" y="899728"/>
          <a:ext cx="1151334" cy="719583"/>
        </a:xfrm>
        <a:prstGeom prst="roundRect">
          <a:avLst>
            <a:gd name="adj" fmla="val 10000"/>
          </a:avLst>
        </a:prstGeom>
      </dgm:spPr>
    </dgm:pt>
    <dgm:pt modelId="{7DFA9A08-1F84-4CF2-9E63-7F6E7C219F76}" type="pres">
      <dgm:prSet presAssocID="{D39C6496-6307-4FC4-9D55-DB6DA94D051F}" presName="Name13" presStyleLbl="parChTrans1D2" presStyleIdx="4" presStyleCnt="11"/>
      <dgm:spPr/>
    </dgm:pt>
    <dgm:pt modelId="{9C3E65C4-9266-43CB-B08F-79811ABF047A}" type="pres">
      <dgm:prSet presAssocID="{A7945ECA-2D01-4C03-9AED-9E3EEAAF0F2C}" presName="childText" presStyleLbl="bgAcc1" presStyleIdx="4" presStyleCnt="11">
        <dgm:presLayoutVars>
          <dgm:bulletEnabled val="1"/>
        </dgm:presLayoutVars>
      </dgm:prSet>
      <dgm:spPr/>
    </dgm:pt>
    <dgm:pt modelId="{16CFAB30-3E6A-44D7-A45D-E3066E142053}" type="pres">
      <dgm:prSet presAssocID="{FD74BA91-6D78-44B3-BF01-4D49723F4718}" presName="Name13" presStyleLbl="parChTrans1D2" presStyleIdx="5" presStyleCnt="11"/>
      <dgm:spPr/>
    </dgm:pt>
    <dgm:pt modelId="{5F9726AA-E8AD-4C5C-A0CA-2350C4F8CAFA}" type="pres">
      <dgm:prSet presAssocID="{B0B0FACC-C24A-4552-82AB-C8FE8246DEF8}" presName="childText" presStyleLbl="bgAcc1" presStyleIdx="5" presStyleCnt="11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6" presStyleCnt="11"/>
      <dgm:spPr/>
    </dgm:pt>
    <dgm:pt modelId="{5A2BB121-DDEE-46A8-AC09-18496F773E62}" type="pres">
      <dgm:prSet presAssocID="{3C02419B-DA6A-4FDB-972F-4F8DC3AD08E3}" presName="childText" presStyleLbl="bgAcc1" presStyleIdx="6" presStyleCnt="1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7" presStyleCnt="11"/>
      <dgm:spPr/>
    </dgm:pt>
    <dgm:pt modelId="{EDB6085A-8F2B-4B84-887D-9DD4BEC6E4E1}" type="pres">
      <dgm:prSet presAssocID="{C217CF6C-69F6-4F1F-BFEF-F03F51825445}" presName="childText" presStyleLbl="bgAcc1" presStyleIdx="7" presStyleCnt="11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8" presStyleCnt="11"/>
      <dgm:spPr/>
    </dgm:pt>
    <dgm:pt modelId="{291D5A65-BA4D-4BF4-8D0F-050F9D81FBB6}" type="pres">
      <dgm:prSet presAssocID="{D6553791-8532-4952-AC46-957A80E6F455}" presName="childText" presStyleLbl="bgAcc1" presStyleIdx="8" presStyleCnt="11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9" presStyleCnt="11"/>
      <dgm:spPr/>
    </dgm:pt>
    <dgm:pt modelId="{88C17E61-7A2A-46D7-AC95-5E562286A33E}" type="pres">
      <dgm:prSet presAssocID="{23FBFCAF-D268-4C4D-8359-092F33A19BD5}" presName="childText" presStyleLbl="bgAcc1" presStyleIdx="9" presStyleCnt="11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0" presStyleCnt="11"/>
      <dgm:spPr/>
    </dgm:pt>
    <dgm:pt modelId="{1B267FF2-7D4F-4C45-AA7C-4EA638A9F1C5}" type="pres">
      <dgm:prSet presAssocID="{BE7D634C-5542-4AE8-B044-37802A6A19BF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3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2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B64B3C35-7E92-47FF-A43C-7E75EABB7DE0}" type="presParOf" srcId="{5E7F2D45-2508-495B-A708-02E0FD5F2314}" destId="{16CFAB30-3E6A-44D7-A45D-E3066E142053}" srcOrd="4" destOrd="0" presId="urn:microsoft.com/office/officeart/2005/8/layout/hierarchy3"/>
    <dgm:cxn modelId="{86D49351-D3C9-48A1-88EA-44A93353F587}" type="presParOf" srcId="{5E7F2D45-2508-495B-A708-02E0FD5F2314}" destId="{5F9726AA-E8AD-4C5C-A0CA-2350C4F8CAFA}" srcOrd="5" destOrd="0" presId="urn:microsoft.com/office/officeart/2005/8/layout/hierarchy3"/>
    <dgm:cxn modelId="{91C1DB7D-DADE-48E1-9C3F-D33F6FC84386}" type="presParOf" srcId="{5E7F2D45-2508-495B-A708-02E0FD5F2314}" destId="{0ECF28DA-9925-4B5B-97B1-BDA459502114}" srcOrd="6" destOrd="0" presId="urn:microsoft.com/office/officeart/2005/8/layout/hierarchy3"/>
    <dgm:cxn modelId="{7A09BA7C-9EDC-496E-8A6D-4B0744B8C88D}" type="presParOf" srcId="{5E7F2D45-2508-495B-A708-02E0FD5F2314}" destId="{5A2BB121-DDEE-46A8-AC09-18496F773E62}" srcOrd="7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52945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Basic Principles</a:t>
          </a:r>
        </a:p>
      </dsp:txBody>
      <dsp:txXfrm>
        <a:off x="550532" y="21324"/>
        <a:ext cx="1397015" cy="677431"/>
      </dsp:txXfrm>
    </dsp:sp>
    <dsp:sp modelId="{360B229B-0F55-45E5-A55A-DDDBDBD1C921}">
      <dsp:nvSpPr>
        <dsp:cNvPr id="0" name=""/>
        <dsp:cNvSpPr/>
      </dsp:nvSpPr>
      <dsp:spPr>
        <a:xfrm>
          <a:off x="67337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81728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Data</a:t>
          </a:r>
        </a:p>
      </dsp:txBody>
      <dsp:txXfrm>
        <a:off x="838365" y="920804"/>
        <a:ext cx="1109182" cy="677431"/>
      </dsp:txXfrm>
    </dsp:sp>
    <dsp:sp modelId="{BC1B1EA4-129C-44F6-935B-BA646A7A2AA3}">
      <dsp:nvSpPr>
        <dsp:cNvPr id="0" name=""/>
        <dsp:cNvSpPr/>
      </dsp:nvSpPr>
      <dsp:spPr>
        <a:xfrm>
          <a:off x="67337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817289" y="1799208"/>
          <a:ext cx="1151334" cy="719583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sp:txBody>
      <dsp:txXfrm>
        <a:off x="838365" y="1820284"/>
        <a:ext cx="1109182" cy="677431"/>
      </dsp:txXfrm>
    </dsp:sp>
    <dsp:sp modelId="{F5AE7053-0C33-481C-8BFB-D2DAFB4C4294}">
      <dsp:nvSpPr>
        <dsp:cNvPr id="0" name=""/>
        <dsp:cNvSpPr/>
      </dsp:nvSpPr>
      <dsp:spPr>
        <a:xfrm>
          <a:off x="67337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817289" y="2698687"/>
          <a:ext cx="1151334" cy="719583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Systems</a:t>
          </a:r>
        </a:p>
      </dsp:txBody>
      <dsp:txXfrm>
        <a:off x="838365" y="2719763"/>
        <a:ext cx="1109182" cy="677431"/>
      </dsp:txXfrm>
    </dsp:sp>
    <dsp:sp modelId="{F1C18E15-3E91-476D-8B13-25AD56BC4B13}">
      <dsp:nvSpPr>
        <dsp:cNvPr id="0" name=""/>
        <dsp:cNvSpPr/>
      </dsp:nvSpPr>
      <dsp:spPr>
        <a:xfrm>
          <a:off x="232841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Tools and Techniques</a:t>
          </a:r>
        </a:p>
      </dsp:txBody>
      <dsp:txXfrm>
        <a:off x="2349492" y="21324"/>
        <a:ext cx="1397015" cy="677431"/>
      </dsp:txXfrm>
    </dsp:sp>
    <dsp:sp modelId="{2564A6E5-875B-4BC6-B983-AA12C064A019}">
      <dsp:nvSpPr>
        <dsp:cNvPr id="0" name=""/>
        <dsp:cNvSpPr/>
      </dsp:nvSpPr>
      <dsp:spPr>
        <a:xfrm>
          <a:off x="247233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16249" y="899728"/>
          <a:ext cx="1151334" cy="719583"/>
        </a:xfrm>
        <a:prstGeom prst="roundRect">
          <a:avLst>
            <a:gd name="adj" fmla="val 10000"/>
          </a:avLst>
        </a:prstGeom>
        <a:solidFill>
          <a:srgbClr val="C0504D">
            <a:alpha val="5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Lists</a:t>
          </a:r>
        </a:p>
      </dsp:txBody>
      <dsp:txXfrm>
        <a:off x="2637325" y="920804"/>
        <a:ext cx="1109182" cy="677431"/>
      </dsp:txXfrm>
    </dsp:sp>
    <dsp:sp modelId="{7DFA9A08-1F84-4CF2-9E63-7F6E7C219F76}">
      <dsp:nvSpPr>
        <dsp:cNvPr id="0" name=""/>
        <dsp:cNvSpPr/>
      </dsp:nvSpPr>
      <dsp:spPr>
        <a:xfrm>
          <a:off x="247233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1624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Trees and Graphs</a:t>
          </a:r>
        </a:p>
      </dsp:txBody>
      <dsp:txXfrm>
        <a:off x="2637325" y="1820284"/>
        <a:ext cx="1109182" cy="677431"/>
      </dsp:txXfrm>
    </dsp:sp>
    <dsp:sp modelId="{16CFAB30-3E6A-44D7-A45D-E3066E142053}">
      <dsp:nvSpPr>
        <dsp:cNvPr id="0" name=""/>
        <dsp:cNvSpPr/>
      </dsp:nvSpPr>
      <dsp:spPr>
        <a:xfrm>
          <a:off x="247233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1624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with Invariants</a:t>
          </a:r>
        </a:p>
      </dsp:txBody>
      <dsp:txXfrm>
        <a:off x="2637325" y="2719763"/>
        <a:ext cx="1109182" cy="677431"/>
      </dsp:txXfrm>
    </dsp:sp>
    <dsp:sp modelId="{0ECF28DA-9925-4B5B-97B1-BDA459502114}">
      <dsp:nvSpPr>
        <dsp:cNvPr id="0" name=""/>
        <dsp:cNvSpPr/>
      </dsp:nvSpPr>
      <dsp:spPr>
        <a:xfrm>
          <a:off x="247233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1624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Thinking about Efficiency</a:t>
          </a:r>
        </a:p>
      </dsp:txBody>
      <dsp:txXfrm>
        <a:off x="2637325" y="3619243"/>
        <a:ext cx="1109182" cy="677431"/>
      </dsp:txXfrm>
    </dsp:sp>
    <dsp:sp modelId="{3DB7ADFA-DCAB-4034-9F43-B860EBE864E8}">
      <dsp:nvSpPr>
        <dsp:cNvPr id="0" name=""/>
        <dsp:cNvSpPr/>
      </dsp:nvSpPr>
      <dsp:spPr>
        <a:xfrm>
          <a:off x="4127375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Object-Oriented Programming</a:t>
          </a:r>
        </a:p>
      </dsp:txBody>
      <dsp:txXfrm>
        <a:off x="4148451" y="21324"/>
        <a:ext cx="1397015" cy="677431"/>
      </dsp:txXfrm>
    </dsp:sp>
    <dsp:sp modelId="{278D3975-9588-4A95-85BD-D062BB0AE1A4}">
      <dsp:nvSpPr>
        <dsp:cNvPr id="0" name=""/>
        <dsp:cNvSpPr/>
      </dsp:nvSpPr>
      <dsp:spPr>
        <a:xfrm>
          <a:off x="427129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41520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Interfaces and Classes</a:t>
          </a:r>
        </a:p>
      </dsp:txBody>
      <dsp:txXfrm>
        <a:off x="4436285" y="920804"/>
        <a:ext cx="1109182" cy="677431"/>
      </dsp:txXfrm>
    </dsp:sp>
    <dsp:sp modelId="{FF100697-267A-4BC5-8DA9-B1F7321DFE84}">
      <dsp:nvSpPr>
        <dsp:cNvPr id="0" name=""/>
        <dsp:cNvSpPr/>
      </dsp:nvSpPr>
      <dsp:spPr>
        <a:xfrm>
          <a:off x="427129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41520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Inheritance</a:t>
          </a:r>
        </a:p>
      </dsp:txBody>
      <dsp:txXfrm>
        <a:off x="4436285" y="1820284"/>
        <a:ext cx="1109182" cy="677431"/>
      </dsp:txXfrm>
    </dsp:sp>
    <dsp:sp modelId="{6B27DFF3-3021-4E99-BF73-829A6255425D}">
      <dsp:nvSpPr>
        <dsp:cNvPr id="0" name=""/>
        <dsp:cNvSpPr/>
      </dsp:nvSpPr>
      <dsp:spPr>
        <a:xfrm>
          <a:off x="427129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41520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Objects with Mutable State</a:t>
          </a:r>
        </a:p>
      </dsp:txBody>
      <dsp:txXfrm>
        <a:off x="4436285" y="2719763"/>
        <a:ext cx="1109182" cy="677431"/>
      </dsp:txXfrm>
    </dsp:sp>
    <dsp:sp modelId="{E8A2D34D-9B35-4804-BD08-DC4453907292}">
      <dsp:nvSpPr>
        <dsp:cNvPr id="0" name=""/>
        <dsp:cNvSpPr/>
      </dsp:nvSpPr>
      <dsp:spPr>
        <a:xfrm>
          <a:off x="427129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41520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Efficiency, Part 2</a:t>
          </a:r>
        </a:p>
      </dsp:txBody>
      <dsp:txXfrm>
        <a:off x="4436285" y="3619243"/>
        <a:ext cx="1109182" cy="677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9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1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0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6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4.1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3" name="Picture 12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DSeqs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            empty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  (cons "3" empty)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(cons "2" (cons "3" empty))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(cons "4" (cons "2" (cons "3" empty)))</a:t>
            </a:r>
          </a:p>
          <a:p>
            <a:r>
              <a:rPr lang="en-US" sz="2800" dirty="0"/>
              <a:t>These are not </a:t>
            </a:r>
            <a:r>
              <a:rPr lang="en-US" sz="2800" dirty="0" err="1"/>
              <a:t>DSeqs</a:t>
            </a:r>
            <a:r>
              <a:rPr lang="en-US" sz="2800" dirty="0"/>
              <a:t>: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(cons 4 (cons "2" (cons "3" empty)))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(cons (cons "3" empty) 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(cons "2" (cons "3" empty)))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5456237"/>
            <a:ext cx="45720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DigitSequence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) is one of: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(cons Digit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5463671"/>
            <a:ext cx="3505200" cy="12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explain why each of the first 4 examples are </a:t>
            </a:r>
            <a:r>
              <a:rPr lang="en-US" sz="1600" dirty="0" err="1">
                <a:solidFill>
                  <a:schemeClr val="tx1"/>
                </a:solidFill>
              </a:rPr>
              <a:t>DSeq’s</a:t>
            </a:r>
            <a:r>
              <a:rPr lang="en-US" sz="1600" dirty="0">
                <a:solidFill>
                  <a:schemeClr val="tx1"/>
                </a:solidFill>
              </a:rPr>
              <a:t>, according to the data definition?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Can you explain why the last two are not </a:t>
            </a:r>
            <a:r>
              <a:rPr lang="en-US" sz="1600" dirty="0" err="1">
                <a:solidFill>
                  <a:schemeClr val="tx1"/>
                </a:solidFill>
              </a:rPr>
              <a:t>Dseq’s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337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These data definitions are </a:t>
            </a:r>
            <a:r>
              <a:rPr lang="en-US" i="1" dirty="0">
                <a:solidFill>
                  <a:srgbClr val="FF0000"/>
                </a:solidFill>
              </a:rPr>
              <a:t>self-referential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NumberSeq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Number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NumberSeq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1165" y="3498056"/>
            <a:ext cx="7646670" cy="32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data definition for </a:t>
            </a:r>
            <a:r>
              <a:rPr lang="en-US" dirty="0" err="1">
                <a:solidFill>
                  <a:schemeClr val="tx1"/>
                </a:solidFill>
              </a:rPr>
              <a:t>NumberSeqs</a:t>
            </a:r>
            <a:r>
              <a:rPr lang="en-US" dirty="0">
                <a:solidFill>
                  <a:schemeClr val="tx1"/>
                </a:solidFill>
              </a:rPr>
              <a:t> contains something we haven't seen before: </a:t>
            </a:r>
            <a:r>
              <a:rPr lang="en-US" i="1" dirty="0">
                <a:solidFill>
                  <a:srgbClr val="FF0000"/>
                </a:solidFill>
              </a:rPr>
              <a:t>self-reference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The second constructor uses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, even though we haven't finished defining </a:t>
            </a:r>
            <a:r>
              <a:rPr lang="en-US" dirty="0" err="1">
                <a:solidFill>
                  <a:schemeClr val="tx1"/>
                </a:solidFill>
              </a:rPr>
              <a:t>NumberSeqs</a:t>
            </a:r>
            <a:r>
              <a:rPr lang="en-US" dirty="0">
                <a:solidFill>
                  <a:schemeClr val="tx1"/>
                </a:solidFill>
              </a:rPr>
              <a:t> yet.  That's what we mean by self-reference.</a:t>
            </a:r>
          </a:p>
          <a:p>
            <a:r>
              <a:rPr lang="en-US" dirty="0">
                <a:solidFill>
                  <a:schemeClr val="tx1"/>
                </a:solidFill>
              </a:rPr>
              <a:t>In normal definitions, this would be a problem: you wouldn’t like a dictionary that did this.</a:t>
            </a:r>
          </a:p>
          <a:p>
            <a:r>
              <a:rPr lang="en-US" dirty="0">
                <a:solidFill>
                  <a:schemeClr val="tx1"/>
                </a:solidFill>
              </a:rPr>
              <a:t>But self-reference the way we've used it is OK. We've seen in the examples how this works:  once you have something that you know is a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,  you can do a cons on it to build another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.  Since that's a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, you can use it to build still another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We also call this a </a:t>
            </a:r>
            <a:r>
              <a:rPr lang="en-US" i="1" dirty="0">
                <a:solidFill>
                  <a:srgbClr val="FF0000"/>
                </a:solidFill>
              </a:rPr>
              <a:t>recursive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data definition.</a:t>
            </a:r>
          </a:p>
        </p:txBody>
      </p:sp>
      <p:sp>
        <p:nvSpPr>
          <p:cNvPr id="6" name="Arrow: Down 5"/>
          <p:cNvSpPr/>
          <p:nvPr/>
        </p:nvSpPr>
        <p:spPr>
          <a:xfrm rot="7536120">
            <a:off x="3304976" y="1811771"/>
            <a:ext cx="496318" cy="1355676"/>
          </a:xfrm>
          <a:prstGeom prst="downArrow">
            <a:avLst/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one is self-referential,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Digit is one of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"0" | "1" | "2" | ... | "9"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DigitSequence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Digit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Bent Arrow 6"/>
          <p:cNvSpPr/>
          <p:nvPr/>
        </p:nvSpPr>
        <p:spPr>
          <a:xfrm rot="5400000" flipH="1">
            <a:off x="4210050" y="4076700"/>
            <a:ext cx="1143000" cy="609600"/>
          </a:xfrm>
          <a:prstGeom prst="bentArrow">
            <a:avLst>
              <a:gd name="adj1" fmla="val 36272"/>
              <a:gd name="adj2" fmla="val 34882"/>
              <a:gd name="adj3" fmla="val 25000"/>
              <a:gd name="adj4" fmla="val 43750"/>
            </a:avLst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Lists Represent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X is some data definition, we define a list of X's as either empty or the cons of an X and a list of X's.  </a:t>
            </a:r>
          </a:p>
          <a:p>
            <a:r>
              <a:rPr lang="en-US" dirty="0"/>
              <a:t>So a list of sardines is either </a:t>
            </a:r>
            <a:r>
              <a:rPr lang="en-US" b="1" dirty="0"/>
              <a:t>empty</a:t>
            </a:r>
            <a:r>
              <a:rPr lang="en-US" dirty="0"/>
              <a:t> or the </a:t>
            </a:r>
            <a:r>
              <a:rPr lang="en-US" b="1" dirty="0"/>
              <a:t>cons</a:t>
            </a:r>
            <a:r>
              <a:rPr lang="en-US" dirty="0"/>
              <a:t> of a sardine and a list of sardines.</a:t>
            </a:r>
          </a:p>
          <a:p>
            <a:r>
              <a:rPr lang="en-US" dirty="0"/>
              <a:t>The interpretation is always "a sequence of X's".</a:t>
            </a:r>
          </a:p>
          <a:p>
            <a:pPr lvl="1"/>
            <a:r>
              <a:rPr lang="en-US" b="1" dirty="0"/>
              <a:t>empty</a:t>
            </a:r>
            <a:r>
              <a:rPr lang="en-US" dirty="0"/>
              <a:t> represents a sequence with no elements</a:t>
            </a:r>
          </a:p>
          <a:p>
            <a:pPr lvl="1"/>
            <a:r>
              <a:rPr lang="en-US" b="1" dirty="0"/>
              <a:t>(cons x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 represents a sequence whose first element is </a:t>
            </a:r>
            <a:r>
              <a:rPr lang="en-US" b="1" dirty="0"/>
              <a:t>x</a:t>
            </a:r>
            <a:r>
              <a:rPr lang="en-US" dirty="0"/>
              <a:t> and whose other elements are represented by </a:t>
            </a:r>
            <a:r>
              <a:rPr lang="en-US" b="1" dirty="0" err="1"/>
              <a:t>lst</a:t>
            </a:r>
            <a:r>
              <a:rPr lang="en-US" dirty="0"/>
              <a:t>.</a:t>
            </a:r>
          </a:p>
          <a:p>
            <a:r>
              <a:rPr lang="en-US" dirty="0"/>
              <a:t>If we had some information that we wanted to represent as a list of X's (say a list of people), we would have to specify the order in which the X's appear (say "in increasing order of height"), or else say “in any order.”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constructor template for list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CONSTRUCTOR TEMPLATES for XList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-- empty   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a sequence of X's with no elements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-- (cons X XList)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(cons x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xs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 represents a sequence of X's</a:t>
            </a:r>
          </a:p>
          <a:p>
            <a:pPr>
              <a:buNone/>
            </a:pP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whose first element is x and whose</a:t>
            </a:r>
          </a:p>
          <a:p>
            <a:pPr>
              <a:buNone/>
            </a:pP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other elements are represented by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xs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33779" y="4458292"/>
            <a:ext cx="2719511" cy="1080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use </a:t>
            </a:r>
            <a:r>
              <a:rPr lang="en-US" dirty="0" err="1">
                <a:solidFill>
                  <a:schemeClr val="tx1"/>
                </a:solidFill>
              </a:rPr>
              <a:t>xs</a:t>
            </a:r>
            <a:r>
              <a:rPr lang="en-US" dirty="0">
                <a:solidFill>
                  <a:schemeClr val="tx1"/>
                </a:solidFill>
              </a:rPr>
              <a:t> (pronounced "ex's") as the plural of "x".</a:t>
            </a:r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5950707" y="3984510"/>
            <a:ext cx="942828" cy="47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5423" y="4458292"/>
            <a:ext cx="3518704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We’ve written XList here, but there is no such thing as an XList.  There are only </a:t>
            </a:r>
            <a:r>
              <a:rPr lang="en-US" dirty="0" err="1"/>
              <a:t>NumberLists</a:t>
            </a:r>
            <a:r>
              <a:rPr lang="en-US" dirty="0"/>
              <a:t>, or </a:t>
            </a:r>
            <a:r>
              <a:rPr lang="en-US" dirty="0" err="1"/>
              <a:t>DigitLists</a:t>
            </a:r>
            <a:r>
              <a:rPr lang="en-US" dirty="0"/>
              <a:t>, or </a:t>
            </a:r>
            <a:r>
              <a:rPr lang="en-US" dirty="0" err="1"/>
              <a:t>SardineLists</a:t>
            </a:r>
            <a:r>
              <a:rPr lang="en-US" dirty="0"/>
              <a:t>.   We’ll write XList when we mean a list of X’s for some X, but we don’t care which it is.</a:t>
            </a:r>
          </a:p>
        </p:txBody>
      </p:sp>
    </p:spTree>
    <p:extLst>
      <p:ext uri="{BB962C8B-B14F-4D97-AF65-F5344CB8AC3E}">
        <p14:creationId xmlns:p14="http://schemas.microsoft.com/office/powerpoint/2010/main" val="2847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we are interested in representing a set, which may not have a built-in notion of order</a:t>
            </a:r>
          </a:p>
          <a:p>
            <a:pPr lvl="1"/>
            <a:r>
              <a:rPr lang="en-US" dirty="0"/>
              <a:t>a space-invaders game with many invaders</a:t>
            </a:r>
          </a:p>
          <a:p>
            <a:pPr lvl="1"/>
            <a:r>
              <a:rPr lang="en-US" dirty="0"/>
              <a:t>a book-store inventory with many books</a:t>
            </a:r>
          </a:p>
          <a:p>
            <a:pPr lvl="1"/>
            <a:endParaRPr lang="en-US" dirty="0"/>
          </a:p>
          <a:p>
            <a:r>
              <a:rPr lang="en-US" dirty="0"/>
              <a:t>You can use lists to represent these as well.</a:t>
            </a:r>
          </a:p>
          <a:p>
            <a:pPr lvl="1"/>
            <a:r>
              <a:rPr lang="en-US" dirty="0"/>
              <a:t>You will need to specify the order (or lack thereof)</a:t>
            </a:r>
          </a:p>
          <a:p>
            <a:pPr lvl="1"/>
            <a:r>
              <a:rPr lang="en-US" dirty="0"/>
              <a:t>This will be part of the data definition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75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Data Definition for Collection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An Inventory is represented as a list of </a:t>
            </a:r>
            <a:r>
              <a:rPr lang="en-US" dirty="0" err="1"/>
              <a:t>BookStatus</a:t>
            </a:r>
            <a:r>
              <a:rPr lang="en-US" dirty="0"/>
              <a:t>,</a:t>
            </a:r>
          </a:p>
          <a:p>
            <a:r>
              <a:rPr lang="en-US" dirty="0"/>
              <a:t>;; in increasing ISBN order, with at most one entry per</a:t>
            </a:r>
          </a:p>
          <a:p>
            <a:r>
              <a:rPr lang="en-US" dirty="0"/>
              <a:t>;; ISBN.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;; CONSTRUCTOR TEMPLATES</a:t>
            </a:r>
          </a:p>
          <a:p>
            <a:endParaRPr lang="en-US" dirty="0"/>
          </a:p>
          <a:p>
            <a:r>
              <a:rPr lang="en-US" dirty="0"/>
              <a:t>;; empty</a:t>
            </a:r>
          </a:p>
          <a:p>
            <a:r>
              <a:rPr lang="en-US" dirty="0"/>
              <a:t>;; (cons </a:t>
            </a:r>
            <a:r>
              <a:rPr lang="en-US" dirty="0" err="1"/>
              <a:t>bs</a:t>
            </a:r>
            <a:r>
              <a:rPr lang="en-US" dirty="0"/>
              <a:t> </a:t>
            </a:r>
            <a:r>
              <a:rPr lang="en-US" dirty="0" err="1"/>
              <a:t>inv</a:t>
            </a:r>
            <a:r>
              <a:rPr lang="en-US" dirty="0"/>
              <a:t>)</a:t>
            </a:r>
          </a:p>
          <a:p>
            <a:r>
              <a:rPr lang="en-US" dirty="0"/>
              <a:t>     -- WHERE</a:t>
            </a:r>
          </a:p>
          <a:p>
            <a:r>
              <a:rPr lang="en-US" dirty="0"/>
              <a:t>        </a:t>
            </a:r>
            <a:r>
              <a:rPr lang="en-US" dirty="0" err="1"/>
              <a:t>bs</a:t>
            </a:r>
            <a:r>
              <a:rPr lang="en-US" dirty="0"/>
              <a:t>  is a </a:t>
            </a:r>
            <a:r>
              <a:rPr lang="en-US" dirty="0" err="1"/>
              <a:t>BookStatus</a:t>
            </a:r>
            <a:endParaRPr lang="en-US" dirty="0"/>
          </a:p>
          <a:p>
            <a:r>
              <a:rPr lang="en-US" dirty="0"/>
              <a:t>	 </a:t>
            </a:r>
            <a:r>
              <a:rPr lang="en-US" dirty="0" err="1"/>
              <a:t>inv</a:t>
            </a:r>
            <a:r>
              <a:rPr lang="en-US" dirty="0"/>
              <a:t> is an Inventory</a:t>
            </a:r>
          </a:p>
          <a:p>
            <a:r>
              <a:rPr lang="en-US" dirty="0"/>
              <a:t>	 and</a:t>
            </a:r>
          </a:p>
          <a:p>
            <a:r>
              <a:rPr lang="en-US" dirty="0"/>
              <a:t>	  (</a:t>
            </a:r>
            <a:r>
              <a:rPr lang="en-US" dirty="0" err="1"/>
              <a:t>bookstatus-isbn</a:t>
            </a:r>
            <a:r>
              <a:rPr lang="en-US" dirty="0"/>
              <a:t> </a:t>
            </a:r>
            <a:r>
              <a:rPr lang="en-US" dirty="0" err="1"/>
              <a:t>bs</a:t>
            </a:r>
            <a:r>
              <a:rPr lang="en-US" dirty="0"/>
              <a:t>) is less than the ISBN </a:t>
            </a:r>
          </a:p>
          <a:p>
            <a:r>
              <a:rPr lang="en-US" dirty="0"/>
              <a:t>         of any book in inv.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19869" y="2613991"/>
            <a:ext cx="4088295" cy="946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Note that here we've put the constraints on order and multiplicity right in the data definition.</a:t>
            </a:r>
          </a:p>
        </p:txBody>
      </p:sp>
    </p:spTree>
    <p:extLst>
      <p:ext uri="{BB962C8B-B14F-4D97-AF65-F5344CB8AC3E}">
        <p14:creationId xmlns:p14="http://schemas.microsoft.com/office/powerpoint/2010/main" val="78387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several ways to write down lists.  </a:t>
            </a:r>
          </a:p>
          <a:p>
            <a:r>
              <a:rPr lang="en-US" dirty="0"/>
              <a:t>We've been using the </a:t>
            </a:r>
            <a:r>
              <a:rPr lang="en-US" i="1" dirty="0"/>
              <a:t>constructor notation</a:t>
            </a:r>
            <a:r>
              <a:rPr lang="en-US" dirty="0"/>
              <a:t>, since that is the most important one for use in data definitions.</a:t>
            </a:r>
          </a:p>
          <a:p>
            <a:r>
              <a:rPr lang="en-US" dirty="0"/>
              <a:t>The second most important notation we will use is </a:t>
            </a:r>
            <a:r>
              <a:rPr lang="en-US" i="1" dirty="0"/>
              <a:t>list notation</a:t>
            </a:r>
            <a:r>
              <a:rPr lang="en-US" dirty="0"/>
              <a:t>. In Racket, this is the standard notation in the Intermediate Student Language.</a:t>
            </a:r>
          </a:p>
          <a:p>
            <a:r>
              <a:rPr lang="en-US" dirty="0"/>
              <a:t>Internally, lists are represented as singly-linked lists. </a:t>
            </a:r>
          </a:p>
          <a:p>
            <a:r>
              <a:rPr lang="en-US" dirty="0"/>
              <a:t>On output, lists may be notated in </a:t>
            </a:r>
            <a:r>
              <a:rPr lang="en-US" i="1" dirty="0"/>
              <a:t>write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7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List Notation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37"/>
          <p:cNvGrpSpPr/>
          <p:nvPr/>
        </p:nvGrpSpPr>
        <p:grpSpPr>
          <a:xfrm>
            <a:off x="1069682" y="4428074"/>
            <a:ext cx="6692652" cy="1147465"/>
            <a:chOff x="1069682" y="4495800"/>
            <a:chExt cx="6692652" cy="1147465"/>
          </a:xfrm>
        </p:grpSpPr>
        <p:grpSp>
          <p:nvGrpSpPr>
            <p:cNvPr id="4" name="Group 28"/>
            <p:cNvGrpSpPr/>
            <p:nvPr/>
          </p:nvGrpSpPr>
          <p:grpSpPr>
            <a:xfrm>
              <a:off x="4866734" y="4572000"/>
              <a:ext cx="2895600" cy="1071265"/>
              <a:chOff x="5035550" y="4572000"/>
              <a:chExt cx="2895600" cy="1071265"/>
            </a:xfrm>
          </p:grpSpPr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5035550" y="4572000"/>
                <a:ext cx="762000" cy="304800"/>
                <a:chOff x="1392" y="1536"/>
                <a:chExt cx="480" cy="192"/>
              </a:xfrm>
            </p:grpSpPr>
            <p:sp>
              <p:nvSpPr>
                <p:cNvPr id="5" name="Rectangle 5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" name="Rectangle 6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3"/>
              <p:cNvGrpSpPr>
                <a:grpSpLocks/>
              </p:cNvGrpSpPr>
              <p:nvPr/>
            </p:nvGrpSpPr>
            <p:grpSpPr bwMode="auto">
              <a:xfrm>
                <a:off x="6102350" y="4572000"/>
                <a:ext cx="762000" cy="304800"/>
                <a:chOff x="1392" y="1536"/>
                <a:chExt cx="480" cy="192"/>
              </a:xfrm>
            </p:grpSpPr>
            <p:sp>
              <p:nvSpPr>
                <p:cNvPr id="8" name="Rectangle 14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" name="Rectangle 15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16"/>
              <p:cNvGrpSpPr>
                <a:grpSpLocks/>
              </p:cNvGrpSpPr>
              <p:nvPr/>
            </p:nvGrpSpPr>
            <p:grpSpPr bwMode="auto">
              <a:xfrm>
                <a:off x="7169150" y="4572000"/>
                <a:ext cx="762000" cy="304800"/>
                <a:chOff x="1392" y="1536"/>
                <a:chExt cx="480" cy="192"/>
              </a:xfrm>
            </p:grpSpPr>
            <p:sp>
              <p:nvSpPr>
                <p:cNvPr id="11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Rectangle 18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>
                <a:off x="5568950" y="4724400"/>
                <a:ext cx="533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20"/>
              <p:cNvSpPr>
                <a:spLocks noChangeShapeType="1"/>
              </p:cNvSpPr>
              <p:nvPr/>
            </p:nvSpPr>
            <p:spPr bwMode="auto">
              <a:xfrm>
                <a:off x="6635750" y="4724400"/>
                <a:ext cx="533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2"/>
              <p:cNvSpPr>
                <a:spLocks noChangeShapeType="1"/>
              </p:cNvSpPr>
              <p:nvPr/>
            </p:nvSpPr>
            <p:spPr bwMode="auto">
              <a:xfrm>
                <a:off x="7550150" y="4572000"/>
                <a:ext cx="381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3"/>
              <p:cNvSpPr>
                <a:spLocks noChangeShapeType="1"/>
              </p:cNvSpPr>
              <p:nvPr/>
            </p:nvSpPr>
            <p:spPr bwMode="auto">
              <a:xfrm>
                <a:off x="62547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4"/>
              <p:cNvSpPr>
                <a:spLocks noChangeShapeType="1"/>
              </p:cNvSpPr>
              <p:nvPr/>
            </p:nvSpPr>
            <p:spPr bwMode="auto">
              <a:xfrm>
                <a:off x="51879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5"/>
              <p:cNvSpPr>
                <a:spLocks noChangeShapeType="1"/>
              </p:cNvSpPr>
              <p:nvPr/>
            </p:nvSpPr>
            <p:spPr bwMode="auto">
              <a:xfrm>
                <a:off x="73215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5038725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11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6115050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22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Text Box 28"/>
              <p:cNvSpPr txBox="1">
                <a:spLocks noChangeArrowheads="1"/>
              </p:cNvSpPr>
              <p:nvPr/>
            </p:nvSpPr>
            <p:spPr bwMode="auto">
              <a:xfrm>
                <a:off x="7162800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33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3" name="Text Box 30"/>
            <p:cNvSpPr txBox="1">
              <a:spLocks noChangeArrowheads="1"/>
            </p:cNvSpPr>
            <p:nvPr/>
          </p:nvSpPr>
          <p:spPr bwMode="auto">
            <a:xfrm>
              <a:off x="1069682" y="4495800"/>
              <a:ext cx="365471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993300"/>
                  </a:solidFill>
                  <a:latin typeface="Calibri" pitchFamily="34" charset="0"/>
                  <a:cs typeface="Calibri" pitchFamily="34" charset="0"/>
                </a:rPr>
                <a:t>Internal representation:</a:t>
              </a:r>
            </a:p>
          </p:txBody>
        </p:sp>
      </p:grpSp>
      <p:grpSp>
        <p:nvGrpSpPr>
          <p:cNvPr id="28" name="Group 36"/>
          <p:cNvGrpSpPr/>
          <p:nvPr/>
        </p:nvGrpSpPr>
        <p:grpSpPr>
          <a:xfrm>
            <a:off x="2629468" y="3651657"/>
            <a:ext cx="4970707" cy="523220"/>
            <a:chOff x="2629468" y="3505200"/>
            <a:chExt cx="4970707" cy="523220"/>
          </a:xfrm>
        </p:grpSpPr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4866734" y="3535978"/>
              <a:ext cx="27334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(list 11 22 33)</a:t>
              </a:r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2629468" y="3505200"/>
              <a:ext cx="209493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993300"/>
                  </a:solidFill>
                </a:rPr>
                <a:t>List notation:</a:t>
              </a:r>
            </a:p>
          </p:txBody>
        </p:sp>
      </p:grpSp>
      <p:grpSp>
        <p:nvGrpSpPr>
          <p:cNvPr id="30" name="Group 35"/>
          <p:cNvGrpSpPr/>
          <p:nvPr/>
        </p:nvGrpSpPr>
        <p:grpSpPr>
          <a:xfrm>
            <a:off x="1428649" y="1828800"/>
            <a:ext cx="7705285" cy="1569660"/>
            <a:chOff x="1428649" y="1828800"/>
            <a:chExt cx="7705285" cy="1569660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4866734" y="1828800"/>
              <a:ext cx="42672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(cons 11</a:t>
              </a: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  (cons 22</a:t>
              </a:r>
            </a:p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     (cons 33</a:t>
              </a: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          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 empty))))</a:t>
              </a: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1428649" y="2352020"/>
              <a:ext cx="33911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993300"/>
                  </a:solidFill>
                </a:rPr>
                <a:t>Constructor notation:</a:t>
              </a:r>
            </a:p>
          </p:txBody>
        </p:sp>
      </p:grpSp>
      <p:grpSp>
        <p:nvGrpSpPr>
          <p:cNvPr id="31" name="Group 38"/>
          <p:cNvGrpSpPr/>
          <p:nvPr/>
        </p:nvGrpSpPr>
        <p:grpSpPr>
          <a:xfrm>
            <a:off x="667712" y="5828735"/>
            <a:ext cx="6082871" cy="523220"/>
            <a:chOff x="667712" y="5828735"/>
            <a:chExt cx="6082871" cy="523220"/>
          </a:xfrm>
        </p:grpSpPr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866734" y="5859513"/>
              <a:ext cx="18838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(11 22 33)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667712" y="5828735"/>
              <a:ext cx="40566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2800" b="1" dirty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write</a:t>
              </a:r>
              <a:r>
                <a:rPr lang="en-US" sz="2800" dirty="0">
                  <a:solidFill>
                    <a:srgbClr val="993300"/>
                  </a:solidFill>
                  <a:latin typeface="Calibri" pitchFamily="34" charset="0"/>
                  <a:cs typeface="Calibri" pitchFamily="34" charset="0"/>
                </a:rPr>
                <a:t>-style (output only):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076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719638" y="3429001"/>
            <a:ext cx="1828800" cy="1071563"/>
            <a:chOff x="2493" y="1488"/>
            <a:chExt cx="1152" cy="675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50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22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16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33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4227513" y="2427288"/>
            <a:ext cx="6944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 err="1">
                <a:solidFill>
                  <a:srgbClr val="993300"/>
                </a:solidFill>
                <a:latin typeface="Consolas" pitchFamily="49" charset="0"/>
                <a:cs typeface="Consolas" pitchFamily="49" charset="0"/>
              </a:rPr>
              <a:t>lst</a:t>
            </a:r>
            <a:endParaRPr lang="en-US" sz="2400" b="1" i="0" dirty="0">
              <a:solidFill>
                <a:srgbClr val="99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4572000" y="2884488"/>
            <a:ext cx="147638" cy="544512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1"/>
          <p:cNvGrpSpPr/>
          <p:nvPr/>
        </p:nvGrpSpPr>
        <p:grpSpPr>
          <a:xfrm>
            <a:off x="1057275" y="2132013"/>
            <a:ext cx="3675063" cy="2368252"/>
            <a:chOff x="1057275" y="2132013"/>
            <a:chExt cx="3675063" cy="2368252"/>
          </a:xfrm>
        </p:grpSpPr>
        <p:sp>
          <p:nvSpPr>
            <p:cNvPr id="4" name="Text Box 18"/>
            <p:cNvSpPr txBox="1">
              <a:spLocks noChangeArrowheads="1"/>
            </p:cNvSpPr>
            <p:nvPr/>
          </p:nvSpPr>
          <p:spPr bwMode="auto">
            <a:xfrm>
              <a:off x="3668713" y="4038600"/>
              <a:ext cx="52450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11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0" name="Group 33"/>
            <p:cNvGrpSpPr>
              <a:grpSpLocks/>
            </p:cNvGrpSpPr>
            <p:nvPr/>
          </p:nvGrpSpPr>
          <p:grpSpPr bwMode="auto">
            <a:xfrm>
              <a:off x="1057275" y="2132013"/>
              <a:ext cx="3675063" cy="1982787"/>
              <a:chOff x="666" y="1343"/>
              <a:chExt cx="2315" cy="1249"/>
            </a:xfrm>
          </p:grpSpPr>
          <p:grpSp>
            <p:nvGrpSpPr>
              <p:cNvPr id="21" name="Group 3"/>
              <p:cNvGrpSpPr>
                <a:grpSpLocks/>
              </p:cNvGrpSpPr>
              <p:nvPr/>
            </p:nvGrpSpPr>
            <p:grpSpPr bwMode="auto">
              <a:xfrm>
                <a:off x="2309" y="2160"/>
                <a:ext cx="480" cy="192"/>
                <a:chOff x="1392" y="1536"/>
                <a:chExt cx="480" cy="192"/>
              </a:xfrm>
            </p:grpSpPr>
            <p:sp>
              <p:nvSpPr>
                <p:cNvPr id="28" name="Rectangle 4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Rectangle 5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2645" y="225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2405" y="22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28"/>
              <p:cNvSpPr txBox="1">
                <a:spLocks noChangeArrowheads="1"/>
              </p:cNvSpPr>
              <p:nvPr/>
            </p:nvSpPr>
            <p:spPr bwMode="auto">
              <a:xfrm>
                <a:off x="666" y="1343"/>
                <a:ext cx="150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i="0" dirty="0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(cons 11 </a:t>
                </a:r>
                <a:r>
                  <a:rPr lang="en-US" sz="2400" b="1" i="0" dirty="0" err="1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lst</a:t>
                </a:r>
                <a:r>
                  <a:rPr lang="en-US" sz="2400" b="1" i="0" dirty="0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27" name="Freeform 29"/>
              <p:cNvSpPr>
                <a:spLocks/>
              </p:cNvSpPr>
              <p:nvPr/>
            </p:nvSpPr>
            <p:spPr bwMode="auto">
              <a:xfrm>
                <a:off x="1428" y="1645"/>
                <a:ext cx="879" cy="5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9" y="382"/>
                  </a:cxn>
                  <a:cxn ang="0">
                    <a:pos x="879" y="527"/>
                  </a:cxn>
                </a:cxnLst>
                <a:rect l="0" t="0" r="r" b="b"/>
                <a:pathLst>
                  <a:path w="879" h="527">
                    <a:moveTo>
                      <a:pt x="0" y="0"/>
                    </a:moveTo>
                    <a:cubicBezTo>
                      <a:pt x="76" y="147"/>
                      <a:pt x="152" y="294"/>
                      <a:pt x="299" y="382"/>
                    </a:cubicBezTo>
                    <a:cubicBezTo>
                      <a:pt x="446" y="470"/>
                      <a:pt x="662" y="498"/>
                      <a:pt x="879" y="527"/>
                    </a:cubicBezTo>
                  </a:path>
                </a:pathLst>
              </a:custGeom>
              <a:noFill/>
              <a:ln w="9525">
                <a:solidFill>
                  <a:srgbClr val="99330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892300" y="4873625"/>
            <a:ext cx="5507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b="1" i="0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=    (list 22 33)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1568229" y="5553075"/>
            <a:ext cx="54521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(cons 11 </a:t>
            </a:r>
            <a:r>
              <a:rPr lang="en-US" sz="2400" b="1" i="0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i="0" dirty="0">
                <a:latin typeface="Consolas" pitchFamily="49" charset="0"/>
                <a:cs typeface="Consolas" pitchFamily="49" charset="0"/>
              </a:rPr>
              <a:t>) = (list 11 22 33)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00638" y="1280160"/>
            <a:ext cx="3906202" cy="1749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Now that we've seen the internal representation of lists, we can see how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 creates a new list: it simply adds a new node to the front of the list.  This operation takes a short, fixed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5838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87972332"/>
              </p:ext>
            </p:extLst>
          </p:nvPr>
        </p:nvGraphicFramePr>
        <p:xfrm>
          <a:off x="1524000" y="1727994"/>
          <a:ext cx="60960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485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empty?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XList -&gt; Boolean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Given a list of X's, returns true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the list is empty</a:t>
            </a: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37710" y="3342290"/>
            <a:ext cx="4149090" cy="1844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Racket provides 3 functions for inspecting lists and taking them apart.  These are </a:t>
            </a:r>
            <a:r>
              <a:rPr lang="en-US" b="1" dirty="0">
                <a:solidFill>
                  <a:schemeClr val="tx1"/>
                </a:solidFill>
              </a:rPr>
              <a:t>empty? 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The predicate </a:t>
            </a:r>
            <a:r>
              <a:rPr lang="en-US" b="1" dirty="0">
                <a:solidFill>
                  <a:schemeClr val="tx1"/>
                </a:solidFill>
              </a:rPr>
              <a:t>empty? </a:t>
            </a:r>
            <a:r>
              <a:rPr lang="en-US" dirty="0">
                <a:solidFill>
                  <a:schemeClr val="tx1"/>
                </a:solidFill>
              </a:rPr>
              <a:t>returns true if and only if the list is empty.</a:t>
            </a:r>
          </a:p>
        </p:txBody>
      </p:sp>
    </p:spTree>
    <p:extLst>
      <p:ext uri="{BB962C8B-B14F-4D97-AF65-F5344CB8AC3E}">
        <p14:creationId xmlns:p14="http://schemas.microsoft.com/office/powerpoint/2010/main" val="1203529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first : XList -&gt; X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GIVEN: a non-empty list of X’s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RETURNS: the first element in the list.</a:t>
            </a: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7081" y="4076591"/>
            <a:ext cx="2963918" cy="1720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write down the template for lists, we will see that when we call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its argument will always be non-empty.</a:t>
            </a:r>
          </a:p>
        </p:txBody>
      </p:sp>
    </p:spTree>
    <p:extLst>
      <p:ext uri="{BB962C8B-B14F-4D97-AF65-F5344CB8AC3E}">
        <p14:creationId xmlns:p14="http://schemas.microsoft.com/office/powerpoint/2010/main" val="3304800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rest : XList -&gt; XList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GIVEN: a non-empty list of X’s.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RETURNS: the list of all its elements except the first</a:t>
            </a: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78493" y="4533790"/>
            <a:ext cx="2963918" cy="1720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write down the template for lists, we will see that when we call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, its argument will always be non-empty.</a:t>
            </a:r>
          </a:p>
        </p:txBody>
      </p:sp>
    </p:spTree>
    <p:extLst>
      <p:ext uri="{BB962C8B-B14F-4D97-AF65-F5344CB8AC3E}">
        <p14:creationId xmlns:p14="http://schemas.microsoft.com/office/powerpoint/2010/main" val="2060528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(empty?                   empty)   = true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(empty?          (cons 11 empty))  = false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(empty? (cons 22 (cons 11 empty))) = false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(cons 11 empty)) = 11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(rest  (cons 11 empty)) = empty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(cons 22 (cons 11 empty))) = 22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(rest  (cons 22 (cons 11 empty))) = (cons 11 empty)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empty)  </a:t>
            </a:r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 Error! (Precondition failed)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(rest  empty)  </a:t>
            </a:r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 Error! (Precondition failed)</a:t>
            </a:r>
          </a:p>
          <a:p>
            <a:pPr>
              <a:buNone/>
            </a:pPr>
            <a:endParaRPr lang="en-US" sz="2000" b="1" i="1" dirty="0">
              <a:solidFill>
                <a:srgbClr val="FF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5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 </a:t>
            </a:r>
            <a:r>
              <a:rPr lang="en-US" dirty="0">
                <a:cs typeface="Consolas" pitchFamily="49" charset="0"/>
              </a:rPr>
              <a:t>and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rest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719638" y="3429001"/>
            <a:ext cx="1828800" cy="1071563"/>
            <a:chOff x="2493" y="1488"/>
            <a:chExt cx="1152" cy="675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50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22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16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33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3200400" y="2427288"/>
            <a:ext cx="8643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993300"/>
                </a:solidFill>
                <a:latin typeface="Consolas" pitchFamily="49" charset="0"/>
                <a:cs typeface="Consolas" pitchFamily="49" charset="0"/>
              </a:rPr>
              <a:t>lst2</a:t>
            </a: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3544887" y="2884488"/>
            <a:ext cx="147638" cy="544512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3668713" y="4038600"/>
            <a:ext cx="524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  <a:endParaRPr lang="en-US" sz="2400" b="1" i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665538" y="3429000"/>
            <a:ext cx="762000" cy="304800"/>
            <a:chOff x="1392" y="1536"/>
            <a:chExt cx="480" cy="192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1392" y="153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632" y="153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4198938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3817938" y="3581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892300" y="4873625"/>
            <a:ext cx="64135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     lst2  = (list 11 22 33)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(first lst2) = 11</a:t>
            </a:r>
          </a:p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(rest  lst2) = (list 22 33)</a:t>
            </a:r>
          </a:p>
        </p:txBody>
      </p:sp>
      <p:grpSp>
        <p:nvGrpSpPr>
          <p:cNvPr id="20" name="Group 45"/>
          <p:cNvGrpSpPr/>
          <p:nvPr/>
        </p:nvGrpSpPr>
        <p:grpSpPr>
          <a:xfrm>
            <a:off x="914400" y="3886200"/>
            <a:ext cx="2830749" cy="461665"/>
            <a:chOff x="914400" y="3886200"/>
            <a:chExt cx="2830749" cy="461665"/>
          </a:xfrm>
        </p:grpSpPr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914400" y="3886200"/>
              <a:ext cx="222368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(first lst2)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3142034" y="4124528"/>
              <a:ext cx="603115" cy="19455"/>
            </a:xfrm>
            <a:custGeom>
              <a:avLst/>
              <a:gdLst>
                <a:gd name="connsiteX0" fmla="*/ 0 w 603115"/>
                <a:gd name="connsiteY0" fmla="*/ 0 h 19455"/>
                <a:gd name="connsiteX1" fmla="*/ 603115 w 603115"/>
                <a:gd name="connsiteY1" fmla="*/ 19455 h 1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3115" h="19455">
                  <a:moveTo>
                    <a:pt x="0" y="0"/>
                  </a:moveTo>
                  <a:lnTo>
                    <a:pt x="603115" y="19455"/>
                  </a:lnTo>
                </a:path>
              </a:pathLst>
            </a:custGeom>
            <a:ln w="12700">
              <a:solidFill>
                <a:schemeClr val="accent6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46"/>
          <p:cNvGrpSpPr/>
          <p:nvPr/>
        </p:nvGrpSpPr>
        <p:grpSpPr>
          <a:xfrm>
            <a:off x="4191000" y="2057400"/>
            <a:ext cx="2053767" cy="1366838"/>
            <a:chOff x="4191000" y="2057400"/>
            <a:chExt cx="2053767" cy="1366838"/>
          </a:xfrm>
        </p:grpSpPr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4191000" y="2057400"/>
              <a:ext cx="205376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(rest lst2)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876800" y="2481263"/>
              <a:ext cx="442119" cy="942975"/>
            </a:xfrm>
            <a:custGeom>
              <a:avLst/>
              <a:gdLst>
                <a:gd name="connsiteX0" fmla="*/ 309563 w 442119"/>
                <a:gd name="connsiteY0" fmla="*/ 0 h 942975"/>
                <a:gd name="connsiteX1" fmla="*/ 404813 w 442119"/>
                <a:gd name="connsiteY1" fmla="*/ 371475 h 942975"/>
                <a:gd name="connsiteX2" fmla="*/ 85725 w 442119"/>
                <a:gd name="connsiteY2" fmla="*/ 557212 h 942975"/>
                <a:gd name="connsiteX3" fmla="*/ 0 w 442119"/>
                <a:gd name="connsiteY3" fmla="*/ 942975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119" h="942975">
                  <a:moveTo>
                    <a:pt x="309563" y="0"/>
                  </a:moveTo>
                  <a:cubicBezTo>
                    <a:pt x="375841" y="139303"/>
                    <a:pt x="442119" y="278606"/>
                    <a:pt x="404813" y="371475"/>
                  </a:cubicBezTo>
                  <a:cubicBezTo>
                    <a:pt x="367507" y="464344"/>
                    <a:pt x="153194" y="461962"/>
                    <a:pt x="85725" y="557212"/>
                  </a:cubicBezTo>
                  <a:cubicBezTo>
                    <a:pt x="18256" y="652462"/>
                    <a:pt x="9128" y="797718"/>
                    <a:pt x="0" y="942975"/>
                  </a:cubicBezTo>
                </a:path>
              </a:pathLst>
            </a:custGeom>
            <a:ln w="12700">
              <a:solidFill>
                <a:schemeClr val="accent6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394886" y="1346257"/>
            <a:ext cx="2743200" cy="1084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 simply follow a pointer in the singly-linked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82860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,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(first (cons v l)) = v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(rest (cons v l)) = l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 is non-empty, then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(cons (first l) (rest l)) = 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4675735"/>
            <a:ext cx="3578772" cy="917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Here are some useful facts about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.  Can you see why they are true?</a:t>
            </a:r>
          </a:p>
        </p:txBody>
      </p:sp>
      <p:sp>
        <p:nvSpPr>
          <p:cNvPr id="5" name="Rectangle 4"/>
          <p:cNvSpPr/>
          <p:nvPr/>
        </p:nvSpPr>
        <p:spPr>
          <a:xfrm>
            <a:off x="4367048" y="5235410"/>
            <a:ext cx="4524704" cy="1132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These facts tell us that if we want to build a list whose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and whose</a:t>
            </a:r>
            <a:r>
              <a:rPr lang="en-US" b="1" dirty="0">
                <a:solidFill>
                  <a:schemeClr val="tx1"/>
                </a:solidFill>
              </a:rPr>
              <a:t> rest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 err="1">
                <a:solidFill>
                  <a:schemeClr val="tx1"/>
                </a:solidFill>
              </a:rPr>
              <a:t>lst</a:t>
            </a:r>
            <a:r>
              <a:rPr lang="en-US" dirty="0">
                <a:solidFill>
                  <a:schemeClr val="tx1"/>
                </a:solidFill>
              </a:rPr>
              <a:t>, we can do this by writing </a:t>
            </a:r>
            <a:r>
              <a:rPr lang="en-US" b="1" dirty="0">
                <a:solidFill>
                  <a:schemeClr val="tx1"/>
                </a:solidFill>
              </a:rPr>
              <a:t>(cons x </a:t>
            </a:r>
            <a:r>
              <a:rPr lang="en-US" b="1" dirty="0" err="1">
                <a:solidFill>
                  <a:schemeClr val="tx1"/>
                </a:solidFill>
              </a:rPr>
              <a:t>lst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03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At this point, you should be able to: </a:t>
            </a:r>
          </a:p>
          <a:p>
            <a:pPr lvl="0"/>
            <a:r>
              <a:rPr lang="en-US" dirty="0"/>
              <a:t>Write down a data definition for information represented as a list</a:t>
            </a:r>
          </a:p>
          <a:p>
            <a:pPr lvl="0"/>
            <a:r>
              <a:rPr lang="en-US" dirty="0"/>
              <a:t>Notate lists using constructor, list, and write notations.</a:t>
            </a:r>
          </a:p>
          <a:p>
            <a:pPr lvl="0"/>
            <a:r>
              <a:rPr lang="en-US" dirty="0"/>
              <a:t>Explain how lists are represented as singly-linked data structures, and how </a:t>
            </a:r>
            <a:r>
              <a:rPr lang="en-US" b="1" dirty="0"/>
              <a:t>cons</a:t>
            </a:r>
            <a:r>
              <a:rPr lang="en-US" dirty="0"/>
              <a:t>, </a:t>
            </a:r>
            <a:r>
              <a:rPr lang="en-US" b="1" dirty="0"/>
              <a:t>first</a:t>
            </a:r>
            <a:r>
              <a:rPr lang="en-US" dirty="0"/>
              <a:t>, and </a:t>
            </a:r>
            <a:r>
              <a:rPr lang="en-US" b="1" dirty="0"/>
              <a:t>rest</a:t>
            </a:r>
            <a:r>
              <a:rPr lang="en-US" dirty="0"/>
              <a:t> work on these structures</a:t>
            </a:r>
          </a:p>
          <a:p>
            <a:pPr lvl="0"/>
            <a:r>
              <a:rPr lang="en-US" dirty="0"/>
              <a:t>Calculate with the basic operations on lists: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,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/>
              <a:t> 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1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/>
              <a:t>Do Guided Practices 4.1 and 4.2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7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week, we will learn about list data, which is a natural representation for sequences.</a:t>
            </a:r>
          </a:p>
          <a:p>
            <a:r>
              <a:rPr lang="en-US" dirty="0"/>
              <a:t>We will learn about</a:t>
            </a:r>
          </a:p>
          <a:p>
            <a:pPr lvl="1"/>
            <a:r>
              <a:rPr lang="en-US" dirty="0"/>
              <a:t>the arithmetic of lists</a:t>
            </a:r>
          </a:p>
          <a:p>
            <a:pPr lvl="1"/>
            <a:r>
              <a:rPr lang="en-US" dirty="0"/>
              <a:t>the observer template for list data</a:t>
            </a:r>
          </a:p>
          <a:p>
            <a:pPr lvl="1"/>
            <a:r>
              <a:rPr lang="en-US" dirty="0"/>
              <a:t>lists of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4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Lesson 4.1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At the end of this lesson, you should be able to: </a:t>
            </a:r>
          </a:p>
          <a:p>
            <a:pPr lvl="0"/>
            <a:r>
              <a:rPr lang="en-US" dirty="0"/>
              <a:t>Write down a data definition for information represented as a list</a:t>
            </a:r>
          </a:p>
          <a:p>
            <a:pPr lvl="0"/>
            <a:r>
              <a:rPr lang="en-US" dirty="0"/>
              <a:t>Notate lists using constructor, list, and write notations.</a:t>
            </a:r>
          </a:p>
          <a:p>
            <a:pPr lvl="0"/>
            <a:r>
              <a:rPr lang="en-US" dirty="0"/>
              <a:t>Explain how lists are represented as singly-linked data structures, and how </a:t>
            </a:r>
            <a:r>
              <a:rPr lang="en-US" b="1" dirty="0"/>
              <a:t>cons</a:t>
            </a:r>
            <a:r>
              <a:rPr lang="en-US" dirty="0"/>
              <a:t>, </a:t>
            </a:r>
            <a:r>
              <a:rPr lang="en-US" b="1" dirty="0"/>
              <a:t>first</a:t>
            </a:r>
            <a:r>
              <a:rPr lang="en-US" dirty="0"/>
              <a:t>, and </a:t>
            </a:r>
            <a:r>
              <a:rPr lang="en-US" b="1" dirty="0"/>
              <a:t>rest</a:t>
            </a:r>
            <a:r>
              <a:rPr lang="en-US" dirty="0"/>
              <a:t> work on these structures</a:t>
            </a:r>
          </a:p>
          <a:p>
            <a:pPr lvl="0"/>
            <a:r>
              <a:rPr lang="en-US" dirty="0"/>
              <a:t>Calculate with the basic operations on lists: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,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09930" y="5794513"/>
            <a:ext cx="312088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So let’s get started...</a:t>
            </a:r>
          </a:p>
        </p:txBody>
      </p:sp>
    </p:spTree>
    <p:extLst>
      <p:ext uri="{BB962C8B-B14F-4D97-AF65-F5344CB8AC3E}">
        <p14:creationId xmlns:p14="http://schemas.microsoft.com/office/powerpoint/2010/main" val="295825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phone book, which is a sequence of listings</a:t>
            </a:r>
          </a:p>
          <a:p>
            <a:r>
              <a:rPr lang="en-US" dirty="0"/>
              <a:t>a presentation, which is a sequence of slides</a:t>
            </a:r>
          </a:p>
          <a:p>
            <a:endParaRPr lang="en-US" dirty="0"/>
          </a:p>
          <a:p>
            <a:r>
              <a:rPr lang="en-US" dirty="0"/>
              <a:t>In Racket, these can be represented as </a:t>
            </a:r>
            <a:r>
              <a:rPr lang="en-US" i="1" dirty="0">
                <a:solidFill>
                  <a:srgbClr val="FF0000"/>
                </a:solidFill>
              </a:rPr>
              <a:t>lists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some applications, there are more efficient representations, but we’ll start with lists.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9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Lists: A Handy Representation for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Sequences of data items arise so often that Racket has a standard way of representing them.</a:t>
            </a:r>
          </a:p>
          <a:p>
            <a:r>
              <a:rPr lang="en-US" dirty="0"/>
              <a:t>Sequence information in Racket is most often represented by </a:t>
            </a:r>
            <a:r>
              <a:rPr lang="en-US" i="1" dirty="0">
                <a:solidFill>
                  <a:srgbClr val="FF0000"/>
                </a:solidFill>
              </a:rPr>
              <a:t>lists</a:t>
            </a:r>
            <a:r>
              <a:rPr lang="en-US" dirty="0"/>
              <a:t>.</a:t>
            </a:r>
          </a:p>
          <a:p>
            <a:r>
              <a:rPr lang="en-US" dirty="0"/>
              <a:t>These are implemented as singly-linked lists, which you should have learned about in your data structures course.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Data Definition for Sequence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DATA DEFINITION:</a:t>
            </a:r>
          </a:p>
          <a:p>
            <a:endParaRPr lang="en-US" dirty="0"/>
          </a:p>
          <a:p>
            <a:r>
              <a:rPr lang="en-US" dirty="0"/>
              <a:t>;; A </a:t>
            </a:r>
            <a:r>
              <a:rPr lang="en-US" dirty="0" err="1"/>
              <a:t>NumberSeq</a:t>
            </a:r>
            <a:r>
              <a:rPr lang="en-US" dirty="0"/>
              <a:t> is represented as a list of Number.</a:t>
            </a:r>
          </a:p>
          <a:p>
            <a:r>
              <a:rPr lang="en-US" dirty="0"/>
              <a:t>;; CONSTRUCTOR TEMPLATES:</a:t>
            </a:r>
          </a:p>
          <a:p>
            <a:r>
              <a:rPr lang="en-US" dirty="0"/>
              <a:t>;; empty                  -- the empty sequence</a:t>
            </a:r>
          </a:p>
          <a:p>
            <a:r>
              <a:rPr lang="en-US" dirty="0"/>
              <a:t>;; (cons n ns)</a:t>
            </a:r>
          </a:p>
          <a:p>
            <a:r>
              <a:rPr lang="en-US" dirty="0"/>
              <a:t>;;   WHERE:</a:t>
            </a:r>
          </a:p>
          <a:p>
            <a:r>
              <a:rPr lang="en-US" dirty="0"/>
              <a:t>;;    n  is a Number      -- the first number</a:t>
            </a:r>
          </a:p>
          <a:p>
            <a:r>
              <a:rPr lang="en-US" dirty="0"/>
              <a:t>;;                           in the sequence</a:t>
            </a:r>
          </a:p>
          <a:p>
            <a:r>
              <a:rPr lang="en-US" dirty="0"/>
              <a:t>;;    ns is a </a:t>
            </a:r>
            <a:r>
              <a:rPr lang="en-US" dirty="0" err="1"/>
              <a:t>NumberSeq</a:t>
            </a:r>
            <a:r>
              <a:rPr lang="en-US" dirty="0"/>
              <a:t>   -- the rest of the </a:t>
            </a:r>
          </a:p>
          <a:p>
            <a:r>
              <a:rPr lang="en-US" dirty="0"/>
              <a:t>;;                           numbers in the sequence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46610" y="952484"/>
            <a:ext cx="4853609" cy="1281430"/>
            <a:chOff x="3460473" y="1073686"/>
            <a:chExt cx="4853609" cy="1281430"/>
          </a:xfrm>
        </p:grpSpPr>
        <p:sp>
          <p:nvSpPr>
            <p:cNvPr id="6" name="Rectangle 5"/>
            <p:cNvSpPr/>
            <p:nvPr/>
          </p:nvSpPr>
          <p:spPr>
            <a:xfrm>
              <a:off x="3460473" y="1073686"/>
              <a:ext cx="4853609" cy="6879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There are many ways to represent a sequence of numbers.  Here we’ve chosen to represent a sequence as a singly-linked list.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5764192" y="1761590"/>
              <a:ext cx="123086" cy="59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5269628" y="5390605"/>
            <a:ext cx="2968486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empty 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 are built into Racket.  We don’t need any </a:t>
            </a:r>
            <a:r>
              <a:rPr lang="en-US" b="1" dirty="0">
                <a:solidFill>
                  <a:schemeClr val="tx1"/>
                </a:solidFill>
              </a:rPr>
              <a:t>define-structures</a:t>
            </a:r>
            <a:r>
              <a:rPr lang="en-US" dirty="0">
                <a:solidFill>
                  <a:schemeClr val="tx1"/>
                </a:solidFill>
              </a:rPr>
              <a:t> for them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30010" y="2682946"/>
            <a:ext cx="5913500" cy="1200329"/>
            <a:chOff x="2015159" y="2913779"/>
            <a:chExt cx="5913500" cy="1200329"/>
          </a:xfrm>
        </p:grpSpPr>
        <p:sp>
          <p:nvSpPr>
            <p:cNvPr id="15" name="TextBox 14"/>
            <p:cNvSpPr txBox="1"/>
            <p:nvPr/>
          </p:nvSpPr>
          <p:spPr>
            <a:xfrm>
              <a:off x="3426107" y="2913779"/>
              <a:ext cx="4502552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There are two ways to build a </a:t>
              </a:r>
              <a:r>
                <a:rPr lang="en-US" b="1" dirty="0" err="1"/>
                <a:t>NumberSeq</a:t>
              </a:r>
              <a:r>
                <a:rPr lang="en-US" dirty="0"/>
                <a:t>, so we have two constructor templates.</a:t>
              </a:r>
            </a:p>
            <a:p>
              <a:r>
                <a:rPr lang="en-US" dirty="0"/>
                <a:t>We’ll deal with the observer template in the next lesson.</a:t>
              </a:r>
            </a:p>
          </p:txBody>
        </p:sp>
        <p:cxnSp>
          <p:nvCxnSpPr>
            <p:cNvPr id="17" name="Straight Arrow Connector 16"/>
            <p:cNvCxnSpPr>
              <a:stCxn id="15" idx="1"/>
            </p:cNvCxnSpPr>
            <p:nvPr/>
          </p:nvCxnSpPr>
          <p:spPr>
            <a:xfrm flipH="1" flipV="1">
              <a:off x="2015159" y="3309699"/>
              <a:ext cx="1410948" cy="2042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1"/>
            </p:cNvCxnSpPr>
            <p:nvPr/>
          </p:nvCxnSpPr>
          <p:spPr>
            <a:xfrm flipH="1">
              <a:off x="2015159" y="3513944"/>
              <a:ext cx="1410948" cy="7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3320" y="5361941"/>
            <a:ext cx="347240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must give an interpretation for each possible </a:t>
            </a:r>
            <a:r>
              <a:rPr lang="en-US" b="1" dirty="0" err="1"/>
              <a:t>NumberSeq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13541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b="1" dirty="0" err="1"/>
              <a:t>NumberSeq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53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         empty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(cons 11 empty)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(cons 22 (cons 11 empty))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(cons 33 (cons 22 (cons 11 empty)))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(cons 33 empty)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1453" y="3990071"/>
            <a:ext cx="297180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NumberSeq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 is one of: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(cons Number    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NumberSeq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401" y="4003323"/>
            <a:ext cx="5715000" cy="2743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 are some examples of </a:t>
            </a:r>
            <a:r>
              <a:rPr lang="en-US" b="1" dirty="0" err="1">
                <a:solidFill>
                  <a:schemeClr val="tx1"/>
                </a:solidFill>
              </a:rPr>
              <a:t>NumberSeqs</a:t>
            </a:r>
            <a:r>
              <a:rPr lang="en-US" dirty="0">
                <a:solidFill>
                  <a:schemeClr val="tx1"/>
                </a:solidFill>
              </a:rPr>
              <a:t>.  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empty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 by the data definition.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(cons 11 empty)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 because </a:t>
            </a:r>
            <a:r>
              <a:rPr lang="en-US" b="1" dirty="0">
                <a:solidFill>
                  <a:schemeClr val="tx1"/>
                </a:solidFill>
              </a:rPr>
              <a:t>11</a:t>
            </a:r>
            <a:r>
              <a:rPr lang="en-US" dirty="0">
                <a:solidFill>
                  <a:schemeClr val="tx1"/>
                </a:solidFill>
              </a:rPr>
              <a:t> is a number and </a:t>
            </a:r>
            <a:r>
              <a:rPr lang="en-US" b="1" dirty="0">
                <a:solidFill>
                  <a:schemeClr val="tx1"/>
                </a:solidFill>
              </a:rPr>
              <a:t>empty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.  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(cons 22 (cons 11 empty))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 because </a:t>
            </a:r>
            <a:r>
              <a:rPr lang="en-US" b="1" dirty="0">
                <a:solidFill>
                  <a:schemeClr val="tx1"/>
                </a:solidFill>
              </a:rPr>
              <a:t>22</a:t>
            </a:r>
            <a:r>
              <a:rPr lang="en-US" dirty="0">
                <a:solidFill>
                  <a:schemeClr val="tx1"/>
                </a:solidFill>
              </a:rPr>
              <a:t> is a number and </a:t>
            </a:r>
            <a:r>
              <a:rPr lang="en-US" b="1" dirty="0">
                <a:solidFill>
                  <a:schemeClr val="tx1"/>
                </a:solidFill>
              </a:rPr>
              <a:t>(cons 11 empty)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And so on.</a:t>
            </a:r>
          </a:p>
        </p:txBody>
      </p:sp>
    </p:spTree>
    <p:extLst>
      <p:ext uri="{BB962C8B-B14F-4D97-AF65-F5344CB8AC3E}">
        <p14:creationId xmlns:p14="http://schemas.microsoft.com/office/powerpoint/2010/main" val="295607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DigitSequence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Digit is one of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"0" | "1" | "2" | ... | "9"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DigitSequence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is represented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as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Digit.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CONSTRUCTOR TEMPLATES: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Digit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67739" y="3994150"/>
            <a:ext cx="36576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Let's do it again, this time with digits.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define a Digit to be one of the strings "0", "1", etc., through "9".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DigitSequence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DSeq</a:t>
            </a:r>
            <a:r>
              <a:rPr lang="en-US" dirty="0">
                <a:solidFill>
                  <a:schemeClr val="tx1"/>
                </a:solidFill>
              </a:rPr>
              <a:t>) is either empty or the cons of a Digit and a </a:t>
            </a:r>
            <a:r>
              <a:rPr lang="en-US" dirty="0" err="1">
                <a:solidFill>
                  <a:schemeClr val="tx1"/>
                </a:solidFill>
              </a:rPr>
              <a:t>DSeq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1102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d6ad7a6ca2555a644d522ccf343b72fc43e"/>
  <p:tag name="ISPRING_RESOURCE_PATHS_HASH_PRESENTER" val="006e7b5f3d8363c93336e3603664799686fbd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4470</TotalTime>
  <Words>2123</Words>
  <Application>Microsoft Office PowerPoint</Application>
  <PresentationFormat>On-screen Show (4:3)</PresentationFormat>
  <Paragraphs>287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Wingdings</vt:lpstr>
      <vt:lpstr>1_Office Theme</vt:lpstr>
      <vt:lpstr>Lists</vt:lpstr>
      <vt:lpstr>Module 04</vt:lpstr>
      <vt:lpstr>Module Introduction</vt:lpstr>
      <vt:lpstr>Learning Objectives for Lesson 4.1</vt:lpstr>
      <vt:lpstr>Sequence Information</vt:lpstr>
      <vt:lpstr>Lists: A Handy Representation for Sequences</vt:lpstr>
      <vt:lpstr>Example Data Definition for Sequence Data</vt:lpstr>
      <vt:lpstr>Examples of NumberSeq:</vt:lpstr>
      <vt:lpstr>DigitSequence</vt:lpstr>
      <vt:lpstr>Examples of DSeqs</vt:lpstr>
      <vt:lpstr>These data definitions are self-referential</vt:lpstr>
      <vt:lpstr>This one is self-referential, too</vt:lpstr>
      <vt:lpstr>How Lists Represent Sequences</vt:lpstr>
      <vt:lpstr>The constructor template for list data</vt:lpstr>
      <vt:lpstr>Collection Information</vt:lpstr>
      <vt:lpstr>Example Data Definition for Collection Information</vt:lpstr>
      <vt:lpstr>List Notation</vt:lpstr>
      <vt:lpstr>Examples of List Notation</vt:lpstr>
      <vt:lpstr>Implementation of cons</vt:lpstr>
      <vt:lpstr>Operations on Lists</vt:lpstr>
      <vt:lpstr>Operations on Lists</vt:lpstr>
      <vt:lpstr>Operations on Lists</vt:lpstr>
      <vt:lpstr>Examples</vt:lpstr>
      <vt:lpstr>Implementation of first and rest</vt:lpstr>
      <vt:lpstr>Properties of cons, first, and rest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148</cp:revision>
  <dcterms:created xsi:type="dcterms:W3CDTF">2010-06-24T16:22:15Z</dcterms:created>
  <dcterms:modified xsi:type="dcterms:W3CDTF">2017-08-06T20:13:35Z</dcterms:modified>
</cp:coreProperties>
</file>