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329" r:id="rId2"/>
    <p:sldId id="330" r:id="rId3"/>
    <p:sldId id="331" r:id="rId4"/>
    <p:sldId id="332" r:id="rId5"/>
    <p:sldId id="333" r:id="rId6"/>
    <p:sldId id="432" r:id="rId7"/>
    <p:sldId id="433" r:id="rId8"/>
    <p:sldId id="434" r:id="rId9"/>
    <p:sldId id="435" r:id="rId10"/>
    <p:sldId id="436" r:id="rId11"/>
    <p:sldId id="437" r:id="rId12"/>
    <p:sldId id="438" r:id="rId13"/>
    <p:sldId id="442" r:id="rId14"/>
    <p:sldId id="441" r:id="rId15"/>
    <p:sldId id="440" r:id="rId16"/>
    <p:sldId id="439" r:id="rId17"/>
    <p:sldId id="335" r:id="rId18"/>
    <p:sldId id="340" r:id="rId19"/>
    <p:sldId id="341" r:id="rId20"/>
    <p:sldId id="342" r:id="rId21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sson 4.3 Lists of Structures" id="{96E9B853-F1F8-4D3B-8FD6-6CEC2A8032FB}">
          <p14:sldIdLst>
            <p14:sldId id="329"/>
            <p14:sldId id="330"/>
            <p14:sldId id="331"/>
            <p14:sldId id="332"/>
            <p14:sldId id="333"/>
            <p14:sldId id="432"/>
            <p14:sldId id="433"/>
            <p14:sldId id="434"/>
            <p14:sldId id="435"/>
            <p14:sldId id="436"/>
            <p14:sldId id="437"/>
            <p14:sldId id="438"/>
            <p14:sldId id="442"/>
            <p14:sldId id="441"/>
            <p14:sldId id="440"/>
            <p14:sldId id="439"/>
            <p14:sldId id="335"/>
            <p14:sldId id="340"/>
            <p14:sldId id="341"/>
            <p14:sldId id="3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61">
          <p15:clr>
            <a:srgbClr val="A4A3A4"/>
          </p15:clr>
        </p15:guide>
        <p15:guide id="2" pos="14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0882" autoAdjust="0"/>
    <p:restoredTop sz="88054" autoAdjust="0"/>
  </p:normalViewPr>
  <p:slideViewPr>
    <p:cSldViewPr snapToGrid="0" snapToObjects="1">
      <p:cViewPr varScale="1">
        <p:scale>
          <a:sx n="65" d="100"/>
          <a:sy n="65" d="100"/>
        </p:scale>
        <p:origin x="966" y="66"/>
      </p:cViewPr>
      <p:guideLst>
        <p:guide orient="horz" pos="3261"/>
        <p:guide pos="14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3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9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09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42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88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86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5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84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21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42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3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7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1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8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7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4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6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9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3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 of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“Bootcamp”</a:t>
            </a:r>
          </a:p>
          <a:p>
            <a:r>
              <a:rPr lang="en-US" dirty="0"/>
              <a:t>Lesson 4.3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1" name="Picture 10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2012-2017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5615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;; An Inventory is represented as a list of</a:t>
            </a:r>
          </a:p>
          <a:p>
            <a:r>
              <a:rPr lang="en-US" dirty="0"/>
              <a:t>;;   </a:t>
            </a:r>
            <a:r>
              <a:rPr lang="en-US" dirty="0" err="1"/>
              <a:t>BookStatus</a:t>
            </a:r>
            <a:r>
              <a:rPr lang="en-US" dirty="0"/>
              <a:t>, in increasing ISBN order, with at</a:t>
            </a:r>
          </a:p>
          <a:p>
            <a:r>
              <a:rPr lang="en-US" dirty="0"/>
              <a:t>;;   most one entry per ISBN.</a:t>
            </a:r>
          </a:p>
          <a:p>
            <a:endParaRPr lang="en-US" dirty="0"/>
          </a:p>
          <a:p>
            <a:r>
              <a:rPr lang="en-US" dirty="0"/>
              <a:t>;; CONSTRUCTOR TEMPLATES:</a:t>
            </a:r>
          </a:p>
          <a:p>
            <a:r>
              <a:rPr lang="en-US" dirty="0"/>
              <a:t>;; empty</a:t>
            </a:r>
          </a:p>
          <a:p>
            <a:r>
              <a:rPr lang="en-US" dirty="0"/>
              <a:t>;; (cons </a:t>
            </a:r>
            <a:r>
              <a:rPr lang="en-US" dirty="0" err="1"/>
              <a:t>bs</a:t>
            </a:r>
            <a:r>
              <a:rPr lang="en-US" dirty="0"/>
              <a:t> </a:t>
            </a:r>
            <a:r>
              <a:rPr lang="en-US" dirty="0" err="1"/>
              <a:t>inv</a:t>
            </a:r>
            <a:r>
              <a:rPr lang="en-US" dirty="0"/>
              <a:t>)</a:t>
            </a:r>
          </a:p>
          <a:p>
            <a:r>
              <a:rPr lang="en-US" dirty="0"/>
              <a:t>;; -- WHERE</a:t>
            </a:r>
          </a:p>
          <a:p>
            <a:r>
              <a:rPr lang="en-US" dirty="0"/>
              <a:t>;;    </a:t>
            </a:r>
            <a:r>
              <a:rPr lang="en-US" dirty="0" err="1"/>
              <a:t>bs</a:t>
            </a:r>
            <a:r>
              <a:rPr lang="en-US" dirty="0"/>
              <a:t>  is a </a:t>
            </a:r>
            <a:r>
              <a:rPr lang="en-US" dirty="0" err="1"/>
              <a:t>BookStatus</a:t>
            </a:r>
            <a:endParaRPr lang="en-US" dirty="0"/>
          </a:p>
          <a:p>
            <a:r>
              <a:rPr lang="en-US" dirty="0"/>
              <a:t>;;    </a:t>
            </a:r>
            <a:r>
              <a:rPr lang="en-US" dirty="0" err="1"/>
              <a:t>inv</a:t>
            </a:r>
            <a:r>
              <a:rPr lang="en-US" dirty="0"/>
              <a:t> is an Inventory</a:t>
            </a:r>
          </a:p>
          <a:p>
            <a:r>
              <a:rPr lang="en-US" dirty="0"/>
              <a:t>;;    and</a:t>
            </a:r>
          </a:p>
          <a:p>
            <a:r>
              <a:rPr lang="en-US" dirty="0"/>
              <a:t>;;     (</a:t>
            </a:r>
            <a:r>
              <a:rPr lang="en-US" dirty="0" err="1"/>
              <a:t>bookstatus-isbn</a:t>
            </a:r>
            <a:r>
              <a:rPr lang="en-US" dirty="0"/>
              <a:t> </a:t>
            </a:r>
            <a:r>
              <a:rPr lang="en-US" dirty="0" err="1"/>
              <a:t>bs</a:t>
            </a:r>
            <a:r>
              <a:rPr lang="en-US" dirty="0"/>
              <a:t>) is less than the ISBN of</a:t>
            </a:r>
          </a:p>
          <a:p>
            <a:r>
              <a:rPr lang="en-US" dirty="0"/>
              <a:t>;;     any book in inv.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37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;; OBSERVER TEMPLATE:</a:t>
            </a:r>
          </a:p>
          <a:p>
            <a:endParaRPr lang="en-US" sz="2000" dirty="0"/>
          </a:p>
          <a:p>
            <a:r>
              <a:rPr lang="en-US" sz="2000" dirty="0"/>
              <a:t>;; </a:t>
            </a:r>
            <a:r>
              <a:rPr lang="en-US" sz="2000" dirty="0" err="1"/>
              <a:t>inv-fn</a:t>
            </a:r>
            <a:r>
              <a:rPr lang="en-US" sz="2000" dirty="0"/>
              <a:t> : Inventory -&gt; ??</a:t>
            </a:r>
          </a:p>
          <a:p>
            <a:r>
              <a:rPr lang="en-US" sz="2000" dirty="0"/>
              <a:t>(define (</a:t>
            </a:r>
            <a:r>
              <a:rPr lang="en-US" sz="2000" dirty="0" err="1"/>
              <a:t>inv-fn</a:t>
            </a:r>
            <a:r>
              <a:rPr lang="en-US" sz="2000" dirty="0"/>
              <a:t> </a:t>
            </a:r>
            <a:r>
              <a:rPr lang="en-US" sz="2000" dirty="0" err="1"/>
              <a:t>inv</a:t>
            </a:r>
            <a:r>
              <a:rPr lang="en-US" sz="2000" dirty="0"/>
              <a:t>)</a:t>
            </a:r>
          </a:p>
          <a:p>
            <a:r>
              <a:rPr lang="en-US" sz="2000" dirty="0"/>
              <a:t>  (cond</a:t>
            </a:r>
          </a:p>
          <a:p>
            <a:r>
              <a:rPr lang="en-US" sz="2000" dirty="0"/>
              <a:t>    [(empty? </a:t>
            </a:r>
            <a:r>
              <a:rPr lang="en-US" sz="2000" dirty="0" err="1"/>
              <a:t>inv</a:t>
            </a:r>
            <a:r>
              <a:rPr lang="en-US" sz="2000" dirty="0"/>
              <a:t>) ...]</a:t>
            </a:r>
          </a:p>
          <a:p>
            <a:r>
              <a:rPr lang="en-US" sz="2000" dirty="0"/>
              <a:t>    [else (...</a:t>
            </a:r>
          </a:p>
          <a:p>
            <a:r>
              <a:rPr lang="en-US" sz="2000" dirty="0"/>
              <a:t>            (first </a:t>
            </a:r>
            <a:r>
              <a:rPr lang="en-US" sz="2000" dirty="0" err="1"/>
              <a:t>inv</a:t>
            </a:r>
            <a:r>
              <a:rPr lang="en-US" sz="2000" dirty="0"/>
              <a:t>)</a:t>
            </a:r>
          </a:p>
          <a:p>
            <a:r>
              <a:rPr lang="en-US" sz="2000" dirty="0"/>
              <a:t>            (</a:t>
            </a:r>
            <a:r>
              <a:rPr lang="en-US" sz="2000" dirty="0" err="1"/>
              <a:t>inv-fn</a:t>
            </a:r>
            <a:r>
              <a:rPr lang="en-US" sz="2000" dirty="0"/>
              <a:t> (rest </a:t>
            </a:r>
            <a:r>
              <a:rPr lang="en-US" sz="2000" dirty="0" err="1"/>
              <a:t>inv</a:t>
            </a:r>
            <a:r>
              <a:rPr lang="en-US" sz="2000" dirty="0"/>
              <a:t>)))]))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02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(define (</a:t>
            </a:r>
            <a:r>
              <a:rPr lang="en-US" sz="2000" dirty="0" err="1"/>
              <a:t>inv-fn</a:t>
            </a:r>
            <a:r>
              <a:rPr lang="en-US" sz="2000" dirty="0"/>
              <a:t> </a:t>
            </a:r>
            <a:r>
              <a:rPr lang="en-US" sz="2000" dirty="0" err="1"/>
              <a:t>inv</a:t>
            </a:r>
            <a:r>
              <a:rPr lang="en-US" sz="2000" dirty="0"/>
              <a:t>)</a:t>
            </a:r>
          </a:p>
          <a:p>
            <a:r>
              <a:rPr lang="en-US" sz="2000" dirty="0"/>
              <a:t>  (cond</a:t>
            </a:r>
          </a:p>
          <a:p>
            <a:r>
              <a:rPr lang="en-US" sz="2000" dirty="0"/>
              <a:t>    [(empty? </a:t>
            </a:r>
            <a:r>
              <a:rPr lang="en-US" sz="2000" dirty="0" err="1"/>
              <a:t>inv</a:t>
            </a:r>
            <a:r>
              <a:rPr lang="en-US" sz="2000" dirty="0"/>
              <a:t>) ...]</a:t>
            </a:r>
          </a:p>
          <a:p>
            <a:r>
              <a:rPr lang="en-US" sz="2000" dirty="0"/>
              <a:t>    [else (...</a:t>
            </a:r>
          </a:p>
          <a:p>
            <a:r>
              <a:rPr lang="en-US" sz="2000" dirty="0"/>
              <a:t>            (</a:t>
            </a:r>
            <a:r>
              <a:rPr lang="en-US" sz="2000" dirty="0">
                <a:solidFill>
                  <a:srgbClr val="FF0000"/>
                </a:solidFill>
              </a:rPr>
              <a:t>book-status-</a:t>
            </a:r>
            <a:r>
              <a:rPr lang="en-US" sz="2000" dirty="0" err="1">
                <a:solidFill>
                  <a:srgbClr val="FF0000"/>
                </a:solidFill>
              </a:rPr>
              <a:t>fn</a:t>
            </a:r>
            <a:r>
              <a:rPr lang="en-US" sz="2000" dirty="0"/>
              <a:t> (first </a:t>
            </a:r>
            <a:r>
              <a:rPr lang="en-US" sz="2000" dirty="0" err="1"/>
              <a:t>inv</a:t>
            </a:r>
            <a:r>
              <a:rPr lang="en-US" sz="2000" dirty="0"/>
              <a:t>))</a:t>
            </a:r>
          </a:p>
          <a:p>
            <a:r>
              <a:rPr lang="en-US" sz="2000" dirty="0"/>
              <a:t>            (</a:t>
            </a:r>
            <a:r>
              <a:rPr lang="en-US" sz="2000" dirty="0" err="1"/>
              <a:t>inv-fn</a:t>
            </a:r>
            <a:r>
              <a:rPr lang="en-US" sz="2000" dirty="0"/>
              <a:t> (rest </a:t>
            </a:r>
            <a:r>
              <a:rPr lang="en-US" sz="2000" dirty="0" err="1"/>
              <a:t>inv</a:t>
            </a:r>
            <a:r>
              <a:rPr lang="en-US" sz="2000" dirty="0"/>
              <a:t>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91878" y="1667704"/>
            <a:ext cx="4094922" cy="1423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Since (first </a:t>
            </a:r>
            <a:r>
              <a:rPr lang="en-US" dirty="0" err="1"/>
              <a:t>inv</a:t>
            </a:r>
            <a:r>
              <a:rPr lang="en-US" dirty="0"/>
              <a:t>) is a </a:t>
            </a:r>
            <a:r>
              <a:rPr lang="en-US" dirty="0" err="1"/>
              <a:t>BookStatus</a:t>
            </a:r>
            <a:r>
              <a:rPr lang="en-US" dirty="0"/>
              <a:t>, it would also be OK to write the observer template like this.  These templates are there to serve as a guide for you, so we going to try not to be too picky about them.</a:t>
            </a:r>
          </a:p>
        </p:txBody>
      </p:sp>
      <p:sp>
        <p:nvSpPr>
          <p:cNvPr id="6" name="Rectangle 5"/>
          <p:cNvSpPr/>
          <p:nvPr/>
        </p:nvSpPr>
        <p:spPr>
          <a:xfrm>
            <a:off x="4979504" y="4230929"/>
            <a:ext cx="3707296" cy="7553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But you </a:t>
            </a:r>
            <a:r>
              <a:rPr lang="en-US" i="1" dirty="0">
                <a:solidFill>
                  <a:schemeClr val="tx1"/>
                </a:solidFill>
              </a:rPr>
              <a:t>must</a:t>
            </a:r>
            <a:r>
              <a:rPr lang="en-US" dirty="0">
                <a:solidFill>
                  <a:schemeClr val="tx1"/>
                </a:solidFill>
              </a:rPr>
              <a:t> put the recursive call to </a:t>
            </a:r>
            <a:r>
              <a:rPr lang="en-US" b="1" dirty="0" err="1">
                <a:solidFill>
                  <a:schemeClr val="tx1"/>
                </a:solidFill>
              </a:rPr>
              <a:t>inv-fn</a:t>
            </a:r>
            <a:r>
              <a:rPr lang="en-US" dirty="0">
                <a:solidFill>
                  <a:schemeClr val="tx1"/>
                </a:solidFill>
              </a:rPr>
              <a:t> in your observer template.</a:t>
            </a:r>
          </a:p>
        </p:txBody>
      </p:sp>
    </p:spTree>
    <p:extLst>
      <p:ext uri="{BB962C8B-B14F-4D97-AF65-F5344CB8AC3E}">
        <p14:creationId xmlns:p14="http://schemas.microsoft.com/office/powerpoint/2010/main" val="1297612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69997" y="2561994"/>
            <a:ext cx="184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is-component-of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54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Remember: The Shape of the Program Follows the Shape of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95400" y="4648200"/>
            <a:ext cx="22098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Hierarchy (a non-empty inventory contains a </a:t>
            </a:r>
            <a:r>
              <a:rPr lang="en-US" dirty="0" err="1"/>
              <a:t>BookStatus</a:t>
            </a:r>
            <a:r>
              <a:rPr lang="en-US" dirty="0"/>
              <a:t> and another Inventory)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5225315" y="4966078"/>
            <a:ext cx="20574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Call Tree (</a:t>
            </a:r>
            <a:r>
              <a:rPr lang="en-US" b="1" dirty="0" err="1"/>
              <a:t>inv-fn</a:t>
            </a:r>
            <a:r>
              <a:rPr lang="en-US" b="1" dirty="0"/>
              <a:t> </a:t>
            </a:r>
            <a:r>
              <a:rPr lang="en-US" dirty="0"/>
              <a:t>calls itself and </a:t>
            </a:r>
            <a:r>
              <a:rPr lang="en-US" b="1" dirty="0"/>
              <a:t>book-status-</a:t>
            </a:r>
            <a:r>
              <a:rPr lang="en-US" b="1" dirty="0" err="1"/>
              <a:t>fn</a:t>
            </a:r>
            <a:r>
              <a:rPr lang="en-US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34302" y="2547455"/>
            <a:ext cx="58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07107" y="1792745"/>
            <a:ext cx="3475343" cy="2630970"/>
            <a:chOff x="1007107" y="1792745"/>
            <a:chExt cx="3475343" cy="2630970"/>
          </a:xfrm>
        </p:grpSpPr>
        <p:sp>
          <p:nvSpPr>
            <p:cNvPr id="25" name="Rectangle 24"/>
            <p:cNvSpPr/>
            <p:nvPr/>
          </p:nvSpPr>
          <p:spPr>
            <a:xfrm>
              <a:off x="1731008" y="2336194"/>
              <a:ext cx="11430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Inventory</a:t>
              </a:r>
            </a:p>
          </p:txBody>
        </p:sp>
        <p:sp>
          <p:nvSpPr>
            <p:cNvPr id="9" name="Arc 8"/>
            <p:cNvSpPr/>
            <p:nvPr/>
          </p:nvSpPr>
          <p:spPr>
            <a:xfrm rot="8189719">
              <a:off x="2527952" y="1792745"/>
              <a:ext cx="1954498" cy="1878750"/>
            </a:xfrm>
            <a:prstGeom prst="arc">
              <a:avLst>
                <a:gd name="adj1" fmla="val 4110541"/>
                <a:gd name="adj2" fmla="val 1237007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07107" y="3661715"/>
              <a:ext cx="1231267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BookStatus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26" idx="0"/>
            </p:cNvCxnSpPr>
            <p:nvPr/>
          </p:nvCxnSpPr>
          <p:spPr>
            <a:xfrm flipV="1">
              <a:off x="1622741" y="3114120"/>
              <a:ext cx="444184" cy="5475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860697" y="1798714"/>
            <a:ext cx="3475343" cy="2630970"/>
            <a:chOff x="1007107" y="1792745"/>
            <a:chExt cx="3475343" cy="2630970"/>
          </a:xfrm>
        </p:grpSpPr>
        <p:sp>
          <p:nvSpPr>
            <p:cNvPr id="33" name="Rectangle 32"/>
            <p:cNvSpPr/>
            <p:nvPr/>
          </p:nvSpPr>
          <p:spPr>
            <a:xfrm>
              <a:off x="1731008" y="2336194"/>
              <a:ext cx="11430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inv-fn</a:t>
              </a:r>
              <a:endParaRPr lang="en-US" dirty="0"/>
            </a:p>
          </p:txBody>
        </p:sp>
        <p:sp>
          <p:nvSpPr>
            <p:cNvPr id="34" name="Arc 33"/>
            <p:cNvSpPr/>
            <p:nvPr/>
          </p:nvSpPr>
          <p:spPr>
            <a:xfrm rot="8189719">
              <a:off x="2527952" y="1792745"/>
              <a:ext cx="1954498" cy="1878750"/>
            </a:xfrm>
            <a:prstGeom prst="arc">
              <a:avLst>
                <a:gd name="adj1" fmla="val 4110541"/>
                <a:gd name="adj2" fmla="val 1237007"/>
              </a:avLst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07107" y="3661715"/>
              <a:ext cx="1231267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book-status-</a:t>
              </a:r>
              <a:r>
                <a:rPr lang="en-US" dirty="0" err="1"/>
                <a:t>fn</a:t>
              </a:r>
              <a:endParaRPr lang="en-US" dirty="0"/>
            </a:p>
          </p:txBody>
        </p:sp>
        <p:cxnSp>
          <p:nvCxnSpPr>
            <p:cNvPr id="36" name="Straight Arrow Connector 35"/>
            <p:cNvCxnSpPr>
              <a:stCxn id="35" idx="0"/>
            </p:cNvCxnSpPr>
            <p:nvPr/>
          </p:nvCxnSpPr>
          <p:spPr>
            <a:xfrm flipV="1">
              <a:off x="1622741" y="3114120"/>
              <a:ext cx="444184" cy="54759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3423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54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Remember: The Shape of the Program Follows the Shape of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95400" y="4648200"/>
            <a:ext cx="22098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Hierarchy (a non-empty </a:t>
            </a:r>
            <a:r>
              <a:rPr lang="en-US" dirty="0" err="1"/>
              <a:t>Xlist</a:t>
            </a:r>
            <a:r>
              <a:rPr lang="en-US" dirty="0"/>
              <a:t> contains another </a:t>
            </a:r>
            <a:r>
              <a:rPr lang="en-US" dirty="0" err="1"/>
              <a:t>Xlist</a:t>
            </a:r>
            <a:r>
              <a:rPr lang="en-US" dirty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5682515" y="4660404"/>
            <a:ext cx="20574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Call Tree (</a:t>
            </a:r>
            <a:r>
              <a:rPr lang="en-US" b="1" dirty="0" err="1"/>
              <a:t>xlist-fn</a:t>
            </a:r>
            <a:r>
              <a:rPr lang="en-US" dirty="0"/>
              <a:t> calls itself on the component)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39715" y="2341504"/>
            <a:ext cx="1143000" cy="2006897"/>
            <a:chOff x="6139715" y="2341504"/>
            <a:chExt cx="1143000" cy="2006897"/>
          </a:xfrm>
        </p:grpSpPr>
        <p:sp>
          <p:nvSpPr>
            <p:cNvPr id="13" name="Rectangle 12"/>
            <p:cNvSpPr/>
            <p:nvPr/>
          </p:nvSpPr>
          <p:spPr>
            <a:xfrm>
              <a:off x="6139715" y="2341504"/>
              <a:ext cx="11430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xlist-fn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39715" y="3586401"/>
              <a:ext cx="11430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xlist-fn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730265" y="3114120"/>
              <a:ext cx="0" cy="4722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731008" y="2336194"/>
            <a:ext cx="1143000" cy="2006897"/>
            <a:chOff x="6139715" y="2341504"/>
            <a:chExt cx="1143000" cy="2006897"/>
          </a:xfrm>
        </p:grpSpPr>
        <p:sp>
          <p:nvSpPr>
            <p:cNvPr id="25" name="Rectangle 24"/>
            <p:cNvSpPr/>
            <p:nvPr/>
          </p:nvSpPr>
          <p:spPr>
            <a:xfrm>
              <a:off x="6139715" y="2341504"/>
              <a:ext cx="11430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Xlist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139715" y="3586401"/>
              <a:ext cx="11430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Xlist</a:t>
              </a:r>
              <a:endParaRPr lang="en-US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6711215" y="3119430"/>
              <a:ext cx="0" cy="4722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361194" y="3195833"/>
            <a:ext cx="184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is-component-of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96075" y="3160286"/>
            <a:ext cx="58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3772012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function: </a:t>
            </a:r>
            <a:r>
              <a:rPr lang="en-US" b="1" dirty="0"/>
              <a:t>inventory-authors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;; inventory-authors : Inventory -&gt; </a:t>
            </a:r>
            <a:r>
              <a:rPr lang="en-US" dirty="0" err="1"/>
              <a:t>AuthorList</a:t>
            </a:r>
            <a:endParaRPr lang="en-US" dirty="0"/>
          </a:p>
          <a:p>
            <a:r>
              <a:rPr lang="en-US" dirty="0"/>
              <a:t>;; GIVEN: An Inventory</a:t>
            </a:r>
          </a:p>
          <a:p>
            <a:r>
              <a:rPr lang="en-US" dirty="0"/>
              <a:t>;; RETURNS: A list of the all the authors of the books in the</a:t>
            </a:r>
          </a:p>
          <a:p>
            <a:r>
              <a:rPr lang="en-US" dirty="0"/>
              <a:t>;; inventory.  Repetitions are allowed.  Books with no copies in stock</a:t>
            </a:r>
          </a:p>
          <a:p>
            <a:r>
              <a:rPr lang="en-US" dirty="0"/>
              <a:t>;; are included. The authors may appear in any order.</a:t>
            </a:r>
          </a:p>
          <a:p>
            <a:r>
              <a:rPr lang="en-US" dirty="0"/>
              <a:t>;; EXAMPLE: (inventory-authors inv1) </a:t>
            </a:r>
          </a:p>
          <a:p>
            <a:r>
              <a:rPr lang="en-US" dirty="0"/>
              <a:t>            = (list "</a:t>
            </a:r>
            <a:r>
              <a:rPr lang="en-US" dirty="0" err="1"/>
              <a:t>Felleisen</a:t>
            </a:r>
            <a:r>
              <a:rPr lang="en-US" dirty="0"/>
              <a:t>" "Wand" "Shakespeare" "Shakespeare")</a:t>
            </a:r>
          </a:p>
          <a:p>
            <a:r>
              <a:rPr lang="en-US" dirty="0"/>
              <a:t>;; STRATEGY: Use observer template for Inventory</a:t>
            </a:r>
          </a:p>
          <a:p>
            <a:endParaRPr lang="en-US" dirty="0"/>
          </a:p>
          <a:p>
            <a:r>
              <a:rPr lang="en-US" dirty="0"/>
              <a:t>(define (inventory-authors </a:t>
            </a:r>
            <a:r>
              <a:rPr lang="en-US" dirty="0" err="1"/>
              <a:t>inv</a:t>
            </a:r>
            <a:r>
              <a:rPr lang="en-US" dirty="0"/>
              <a:t>)</a:t>
            </a:r>
          </a:p>
          <a:p>
            <a:r>
              <a:rPr lang="en-US" dirty="0"/>
              <a:t>  (cond</a:t>
            </a:r>
          </a:p>
          <a:p>
            <a:r>
              <a:rPr lang="en-US" dirty="0"/>
              <a:t>    [(empty? </a:t>
            </a:r>
            <a:r>
              <a:rPr lang="en-US" dirty="0" err="1"/>
              <a:t>inv</a:t>
            </a:r>
            <a:r>
              <a:rPr lang="en-US" dirty="0"/>
              <a:t>) empty]</a:t>
            </a:r>
          </a:p>
          <a:p>
            <a:r>
              <a:rPr lang="en-US" dirty="0"/>
              <a:t>    [else (cons</a:t>
            </a:r>
          </a:p>
          <a:p>
            <a:r>
              <a:rPr lang="en-US" dirty="0"/>
              <a:t>           (book-status-author (first </a:t>
            </a:r>
            <a:r>
              <a:rPr lang="en-US" dirty="0" err="1"/>
              <a:t>inv</a:t>
            </a:r>
            <a:r>
              <a:rPr lang="en-US" dirty="0"/>
              <a:t>))</a:t>
            </a:r>
          </a:p>
          <a:p>
            <a:r>
              <a:rPr lang="en-US" dirty="0"/>
              <a:t>           (inventory-authors  (rest </a:t>
            </a:r>
            <a:r>
              <a:rPr lang="en-US" dirty="0" err="1"/>
              <a:t>inv</a:t>
            </a:r>
            <a:r>
              <a:rPr lang="en-US" dirty="0"/>
              <a:t>)))]))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14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Inventory– but </a:t>
            </a:r>
            <a:r>
              <a:rPr lang="en-US" i="1" dirty="0"/>
              <a:t>which</a:t>
            </a:r>
            <a:r>
              <a:rPr lang="en-US" dirty="0"/>
              <a:t> inventory?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we've decided how to represent an inventory.</a:t>
            </a:r>
          </a:p>
          <a:p>
            <a:r>
              <a:rPr lang="en-US" dirty="0"/>
              <a:t>But what store is it the inventory of?</a:t>
            </a:r>
          </a:p>
          <a:p>
            <a:r>
              <a:rPr lang="en-US" dirty="0"/>
              <a:t>And what date does it represent?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16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BookstoreState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;; A Date is represented as a ....</a:t>
            </a:r>
          </a:p>
          <a:p>
            <a:endParaRPr lang="en-US" dirty="0"/>
          </a:p>
          <a:p>
            <a:r>
              <a:rPr lang="en-US" dirty="0"/>
              <a:t>;; A </a:t>
            </a:r>
            <a:r>
              <a:rPr lang="en-US" dirty="0" err="1"/>
              <a:t>BookstoreState</a:t>
            </a:r>
            <a:r>
              <a:rPr lang="en-US" dirty="0"/>
              <a:t> is represented as a (bookstore-state date stock)</a:t>
            </a:r>
          </a:p>
          <a:p>
            <a:r>
              <a:rPr lang="en-US" dirty="0"/>
              <a:t>;; INTERP:</a:t>
            </a:r>
          </a:p>
          <a:p>
            <a:r>
              <a:rPr lang="en-US" dirty="0"/>
              <a:t>;; date   : Date         -- the date we are modelling</a:t>
            </a:r>
          </a:p>
          <a:p>
            <a:r>
              <a:rPr lang="en-US" dirty="0"/>
              <a:t>;; stock  : Inventory    -- the inventory of the bookstore as of 9am ET on</a:t>
            </a:r>
          </a:p>
          <a:p>
            <a:r>
              <a:rPr lang="en-US" dirty="0"/>
              <a:t>;;                          the given date.</a:t>
            </a:r>
          </a:p>
          <a:p>
            <a:endParaRPr lang="en-US" dirty="0"/>
          </a:p>
          <a:p>
            <a:r>
              <a:rPr lang="en-US" dirty="0"/>
              <a:t>;;  IMPLEMENTATION:</a:t>
            </a:r>
          </a:p>
          <a:p>
            <a:endParaRPr lang="en-US" dirty="0"/>
          </a:p>
          <a:p>
            <a:r>
              <a:rPr lang="en-US" dirty="0"/>
              <a:t>(define-struct bookstore-state (date stock))</a:t>
            </a:r>
          </a:p>
          <a:p>
            <a:endParaRPr lang="en-US" dirty="0"/>
          </a:p>
          <a:p>
            <a:r>
              <a:rPr lang="en-US" dirty="0"/>
              <a:t>;; CONSTRUCTOR TEMPLATE</a:t>
            </a:r>
          </a:p>
          <a:p>
            <a:r>
              <a:rPr lang="en-US" dirty="0"/>
              <a:t>;; (make-bookstore-state Date Inventory)</a:t>
            </a:r>
          </a:p>
          <a:p>
            <a:endParaRPr lang="en-US" dirty="0"/>
          </a:p>
          <a:p>
            <a:r>
              <a:rPr lang="en-US" dirty="0"/>
              <a:t>;; OBSERVER TEMPLATE</a:t>
            </a:r>
          </a:p>
          <a:p>
            <a:r>
              <a:rPr lang="en-US" dirty="0"/>
              <a:t>;; state-</a:t>
            </a:r>
            <a:r>
              <a:rPr lang="en-US" dirty="0" err="1"/>
              <a:t>fn</a:t>
            </a:r>
            <a:r>
              <a:rPr lang="en-US" dirty="0"/>
              <a:t> : </a:t>
            </a:r>
            <a:r>
              <a:rPr lang="en-US" dirty="0" err="1"/>
              <a:t>BookstoreState</a:t>
            </a:r>
            <a:r>
              <a:rPr lang="en-US" dirty="0"/>
              <a:t> -&gt; ??</a:t>
            </a:r>
          </a:p>
          <a:p>
            <a:r>
              <a:rPr lang="en-US" dirty="0"/>
              <a:t>(define (state-</a:t>
            </a:r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bss</a:t>
            </a:r>
            <a:r>
              <a:rPr lang="en-US" dirty="0"/>
              <a:t>)</a:t>
            </a:r>
          </a:p>
          <a:p>
            <a:r>
              <a:rPr lang="en-US" dirty="0"/>
              <a:t>  (... (bookstore-state-date </a:t>
            </a:r>
            <a:r>
              <a:rPr lang="en-US" dirty="0" err="1"/>
              <a:t>bss</a:t>
            </a:r>
            <a:r>
              <a:rPr lang="en-US" dirty="0"/>
              <a:t>)</a:t>
            </a:r>
          </a:p>
          <a:p>
            <a:r>
              <a:rPr lang="en-US" dirty="0"/>
              <a:t>       (bookstore-state-stock </a:t>
            </a:r>
            <a:r>
              <a:rPr lang="en-US" dirty="0" err="1"/>
              <a:t>bss</a:t>
            </a:r>
            <a:r>
              <a:rPr lang="en-US" dirty="0"/>
              <a:t>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275567" y="3863181"/>
            <a:ext cx="3411233" cy="182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Now that we have a history of the inventory, we can do more things, like track the value of the inventory over time, compare the sales of some book over some time period, etc., etc.</a:t>
            </a:r>
          </a:p>
        </p:txBody>
      </p:sp>
    </p:spTree>
    <p:extLst>
      <p:ext uri="{BB962C8B-B14F-4D97-AF65-F5344CB8AC3E}">
        <p14:creationId xmlns:p14="http://schemas.microsoft.com/office/powerpoint/2010/main" val="3731165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Summary: Self-Referential or Recursive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Represent arbitrary-sized information using a </a:t>
            </a:r>
            <a:r>
              <a:rPr lang="en-US" i="1" dirty="0">
                <a:solidFill>
                  <a:srgbClr val="FF0000"/>
                </a:solidFill>
              </a:rPr>
              <a:t>self-referential</a:t>
            </a:r>
            <a:r>
              <a:rPr lang="en-US" dirty="0"/>
              <a:t> (or </a:t>
            </a:r>
            <a:r>
              <a:rPr lang="en-US" i="1" dirty="0">
                <a:solidFill>
                  <a:srgbClr val="FF0000"/>
                </a:solidFill>
              </a:rPr>
              <a:t>recursive</a:t>
            </a:r>
            <a:r>
              <a:rPr lang="en-US" dirty="0"/>
              <a:t>) data definition.</a:t>
            </a:r>
          </a:p>
          <a:p>
            <a:r>
              <a:rPr lang="en-US" dirty="0"/>
              <a:t>Self-reference in the data definition leads to self-reference in the observer template.</a:t>
            </a:r>
          </a:p>
          <a:p>
            <a:r>
              <a:rPr lang="en-US" dirty="0"/>
              <a:t>Self-reference in the observer template leads to self-reference in the code.</a:t>
            </a:r>
          </a:p>
          <a:p>
            <a:r>
              <a:rPr lang="en-US" dirty="0"/>
              <a:t>Writing functions on this kind of data is easy: just Follow The Recipe!</a:t>
            </a:r>
          </a:p>
          <a:p>
            <a:r>
              <a:rPr lang="en-US" dirty="0"/>
              <a:t>But get the template right!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66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 you should be able to:</a:t>
            </a:r>
          </a:p>
          <a:p>
            <a:pPr lvl="1"/>
            <a:r>
              <a:rPr lang="en-US" dirty="0"/>
              <a:t>write down a template for lists of compound data</a:t>
            </a:r>
          </a:p>
          <a:p>
            <a:pPr lvl="1"/>
            <a:r>
              <a:rPr lang="en-US" dirty="0"/>
              <a:t>use the template to write simple functions on lists of compound data</a:t>
            </a:r>
          </a:p>
          <a:p>
            <a:r>
              <a:rPr lang="en-US" dirty="0"/>
              <a:t>The Guided Practices will give you some exercise in doing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6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 of structures occur all the time</a:t>
            </a:r>
          </a:p>
          <a:p>
            <a:r>
              <a:rPr lang="en-US" dirty="0"/>
              <a:t>Programming with these is no different:</a:t>
            </a:r>
          </a:p>
          <a:p>
            <a:pPr lvl="1"/>
            <a:r>
              <a:rPr lang="en-US" dirty="0"/>
              <a:t>write down the data definition, including interpretation and template</a:t>
            </a:r>
          </a:p>
          <a:p>
            <a:pPr lvl="1"/>
            <a:r>
              <a:rPr lang="en-US" dirty="0"/>
              <a:t>Follow the Recipe!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21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04-2-books.rkt in the Examples file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/>
              <a:t>Do Guided Practice 4.4</a:t>
            </a:r>
            <a:endParaRPr lang="en-US" dirty="0"/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06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 you should be able to:</a:t>
            </a:r>
          </a:p>
          <a:p>
            <a:pPr lvl="1"/>
            <a:r>
              <a:rPr lang="en-US" dirty="0"/>
              <a:t>write down a template for lists of compound data</a:t>
            </a:r>
          </a:p>
          <a:p>
            <a:pPr lvl="1"/>
            <a:r>
              <a:rPr lang="en-US" dirty="0"/>
              <a:t>use the template to write simple functions on lists of compound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81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with lists of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with lists of structures is no different from programming with lists of scalars, except that we make one small change in the recipe for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modeling a bookstore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imagine a program to help manage a bookstore.</a:t>
            </a:r>
          </a:p>
          <a:p>
            <a:r>
              <a:rPr lang="en-US" dirty="0"/>
              <a:t>Let’s build a simple model of the inventory of a bookstore.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8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Data Design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we’ll give data definitions for the various quantities we need to represent: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97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Data Definitions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;; An Author is represented as a String (any string will do)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;; A Title is represented as a String (any string will do)</a:t>
            </a:r>
          </a:p>
          <a:p>
            <a:endParaRPr lang="en-US" dirty="0"/>
          </a:p>
          <a:p>
            <a:r>
              <a:rPr lang="en-US" dirty="0"/>
              <a:t>;; An International Standard Book Number (ISBN) is represented</a:t>
            </a:r>
          </a:p>
          <a:p>
            <a:r>
              <a:rPr lang="en-US" dirty="0"/>
              <a:t>;; as a positive integer (</a:t>
            </a:r>
            <a:r>
              <a:rPr lang="en-US" dirty="0" err="1"/>
              <a:t>PosInt</a:t>
            </a:r>
            <a:r>
              <a:rPr lang="en-US" dirty="0"/>
              <a:t>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;; A </a:t>
            </a:r>
            <a:r>
              <a:rPr lang="en-US" dirty="0" err="1"/>
              <a:t>DollarAmount</a:t>
            </a:r>
            <a:r>
              <a:rPr lang="en-US" dirty="0"/>
              <a:t> is represented as an integer.</a:t>
            </a:r>
          </a:p>
          <a:p>
            <a:r>
              <a:rPr lang="en-US" dirty="0"/>
              <a:t>;; INTERP:  the amount in USD*100.</a:t>
            </a:r>
          </a:p>
          <a:p>
            <a:r>
              <a:rPr lang="en-US" dirty="0"/>
              <a:t>;; </a:t>
            </a:r>
            <a:r>
              <a:rPr lang="en-US" dirty="0" err="1"/>
              <a:t>eg</a:t>
            </a:r>
            <a:r>
              <a:rPr lang="en-US" dirty="0"/>
              <a:t>: the integer 3679 represents the dollar amount $36.79</a:t>
            </a:r>
          </a:p>
          <a:p>
            <a:r>
              <a:rPr lang="en-US" dirty="0"/>
              <a:t>;; A </a:t>
            </a:r>
            <a:r>
              <a:rPr lang="en-US" dirty="0" err="1"/>
              <a:t>DollarAmount</a:t>
            </a:r>
            <a:r>
              <a:rPr lang="en-US" dirty="0"/>
              <a:t> may be negative.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10538" y="1924013"/>
            <a:ext cx="4189344" cy="493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 might refine this definition later, </a:t>
            </a:r>
            <a:r>
              <a:rPr lang="en-US" sz="1400" dirty="0" err="1">
                <a:solidFill>
                  <a:schemeClr val="tx1"/>
                </a:solidFill>
              </a:rPr>
              <a:t>eg</a:t>
            </a:r>
            <a:r>
              <a:rPr lang="en-US" sz="1400" dirty="0">
                <a:solidFill>
                  <a:schemeClr val="tx1"/>
                </a:solidFill>
              </a:rPr>
              <a:t> keep track of </a:t>
            </a:r>
            <a:r>
              <a:rPr lang="en-US" sz="1400" dirty="0" err="1">
                <a:solidFill>
                  <a:schemeClr val="tx1"/>
                </a:solidFill>
              </a:rPr>
              <a:t>FirstName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LastName</a:t>
            </a:r>
            <a:r>
              <a:rPr lang="en-US" sz="1400" dirty="0">
                <a:solidFill>
                  <a:schemeClr val="tx1"/>
                </a:solidFill>
              </a:rPr>
              <a:t>, etc.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93097" y="3245643"/>
            <a:ext cx="4606786" cy="1235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Actually, an ISBN is a sequence of exactly 13 digits, divided into four fields (see https://en.wikipedia.org/wiki/International_Standard_Book_Number).</a:t>
            </a:r>
          </a:p>
          <a:p>
            <a:r>
              <a:rPr lang="en-US" sz="1200" dirty="0"/>
              <a:t>We don't need to represent all this information, so we will simply represent it as a </a:t>
            </a:r>
            <a:r>
              <a:rPr lang="en-US" sz="1200" b="1" dirty="0" err="1"/>
              <a:t>PosInt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024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BookStatus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;; A </a:t>
            </a:r>
            <a:r>
              <a:rPr lang="en-US" dirty="0" err="1"/>
              <a:t>BookStatus</a:t>
            </a:r>
            <a:r>
              <a:rPr lang="en-US" dirty="0"/>
              <a:t> is represented as</a:t>
            </a:r>
          </a:p>
          <a:p>
            <a:r>
              <a:rPr lang="en-US" dirty="0"/>
              <a:t>;; (book-status </a:t>
            </a:r>
            <a:r>
              <a:rPr lang="en-US" dirty="0" err="1"/>
              <a:t>isbn</a:t>
            </a:r>
            <a:r>
              <a:rPr lang="en-US" dirty="0"/>
              <a:t> author title cost price on-hand)</a:t>
            </a:r>
          </a:p>
          <a:p>
            <a:endParaRPr lang="en-US" dirty="0"/>
          </a:p>
          <a:p>
            <a:r>
              <a:rPr lang="en-US" dirty="0"/>
              <a:t>;; INTERP:</a:t>
            </a:r>
          </a:p>
          <a:p>
            <a:r>
              <a:rPr lang="en-US" dirty="0"/>
              <a:t>;; </a:t>
            </a:r>
            <a:r>
              <a:rPr lang="en-US" dirty="0" err="1"/>
              <a:t>isbn</a:t>
            </a:r>
            <a:r>
              <a:rPr lang="en-US" dirty="0"/>
              <a:t>   : ISBN          -- the ISBN of the book</a:t>
            </a:r>
          </a:p>
          <a:p>
            <a:r>
              <a:rPr lang="en-US" dirty="0"/>
              <a:t>;; author : Author        -- the book's author</a:t>
            </a:r>
          </a:p>
          <a:p>
            <a:r>
              <a:rPr lang="en-US" dirty="0"/>
              <a:t>;; title  : Title         -- the book's title</a:t>
            </a:r>
          </a:p>
          <a:p>
            <a:r>
              <a:rPr lang="en-US" dirty="0"/>
              <a:t>;; cost   : </a:t>
            </a:r>
            <a:r>
              <a:rPr lang="en-US" dirty="0" err="1"/>
              <a:t>DollarAmount</a:t>
            </a:r>
            <a:r>
              <a:rPr lang="en-US" dirty="0"/>
              <a:t>  -- the wholesale cost of the book (how much</a:t>
            </a:r>
          </a:p>
          <a:p>
            <a:r>
              <a:rPr lang="en-US" dirty="0"/>
              <a:t>;;                           the bookstore paid for each copy of the</a:t>
            </a:r>
          </a:p>
          <a:p>
            <a:r>
              <a:rPr lang="en-US" dirty="0"/>
              <a:t>;;                           book</a:t>
            </a:r>
          </a:p>
          <a:p>
            <a:r>
              <a:rPr lang="en-US" dirty="0"/>
              <a:t>;; price  : </a:t>
            </a:r>
            <a:r>
              <a:rPr lang="en-US" dirty="0" err="1"/>
              <a:t>DollarAmount</a:t>
            </a:r>
            <a:r>
              <a:rPr lang="en-US" dirty="0"/>
              <a:t>  -- the price of the book (how much the</a:t>
            </a:r>
          </a:p>
          <a:p>
            <a:r>
              <a:rPr lang="en-US" dirty="0"/>
              <a:t>;;                           bookstore charges a customer for the</a:t>
            </a:r>
          </a:p>
          <a:p>
            <a:r>
              <a:rPr lang="en-US" dirty="0"/>
              <a:t>;;                           book)</a:t>
            </a:r>
          </a:p>
          <a:p>
            <a:r>
              <a:rPr lang="en-US" dirty="0"/>
              <a:t>;; on-hand: </a:t>
            </a:r>
            <a:r>
              <a:rPr lang="en-US" dirty="0" err="1"/>
              <a:t>NonNegInt</a:t>
            </a:r>
            <a:r>
              <a:rPr lang="en-US" dirty="0"/>
              <a:t>     -- the number of copies of the book that are</a:t>
            </a:r>
          </a:p>
          <a:p>
            <a:r>
              <a:rPr lang="en-US" dirty="0"/>
              <a:t>;;                           on hand in the bookstore)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75652" y="5287617"/>
            <a:ext cx="4164496" cy="1242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Note that we are not modelling a Book (that’s something that exists on a shelf somewhere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). W</a:t>
            </a:r>
            <a:r>
              <a:rPr lang="en-US" dirty="0">
                <a:solidFill>
                  <a:schemeClr val="tx1"/>
                </a:solidFill>
              </a:rPr>
              <a:t>e are modelling the status of all copies of this book.</a:t>
            </a:r>
          </a:p>
        </p:txBody>
      </p:sp>
    </p:spTree>
    <p:extLst>
      <p:ext uri="{BB962C8B-B14F-4D97-AF65-F5344CB8AC3E}">
        <p14:creationId xmlns:p14="http://schemas.microsoft.com/office/powerpoint/2010/main" val="4197874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BookStatus</a:t>
            </a:r>
            <a:r>
              <a:rPr lang="en-US" dirty="0"/>
              <a:t>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97348" cy="4525963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;; IMPLEMENTATION:</a:t>
            </a:r>
          </a:p>
          <a:p>
            <a:r>
              <a:rPr lang="en-US" dirty="0"/>
              <a:t>(define-struct book-status (</a:t>
            </a:r>
            <a:r>
              <a:rPr lang="en-US" dirty="0" err="1"/>
              <a:t>isbn</a:t>
            </a:r>
            <a:r>
              <a:rPr lang="en-US" dirty="0"/>
              <a:t> author title cost price on-hand))</a:t>
            </a:r>
          </a:p>
          <a:p>
            <a:endParaRPr lang="en-US" dirty="0"/>
          </a:p>
          <a:p>
            <a:r>
              <a:rPr lang="en-US" dirty="0"/>
              <a:t>;; CONSTRUCTOR TEMPLATE:</a:t>
            </a:r>
          </a:p>
          <a:p>
            <a:r>
              <a:rPr lang="en-US" dirty="0"/>
              <a:t>;; (make-book-status ISBN Author Title </a:t>
            </a:r>
            <a:r>
              <a:rPr lang="en-US" dirty="0" err="1"/>
              <a:t>DollarAmount</a:t>
            </a:r>
            <a:r>
              <a:rPr lang="en-US" dirty="0"/>
              <a:t> </a:t>
            </a:r>
            <a:r>
              <a:rPr lang="en-US" dirty="0" err="1"/>
              <a:t>DollarAmount</a:t>
            </a:r>
            <a:r>
              <a:rPr lang="en-US" dirty="0"/>
              <a:t> </a:t>
            </a:r>
            <a:r>
              <a:rPr lang="en-US" dirty="0" err="1"/>
              <a:t>NonNegInt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;; OBSERVER TEMPLATE:</a:t>
            </a:r>
          </a:p>
          <a:p>
            <a:r>
              <a:rPr lang="en-US" dirty="0"/>
              <a:t>;; book-status-</a:t>
            </a:r>
            <a:r>
              <a:rPr lang="en-US" dirty="0" err="1"/>
              <a:t>fn</a:t>
            </a:r>
            <a:r>
              <a:rPr lang="en-US" dirty="0"/>
              <a:t> : </a:t>
            </a:r>
            <a:r>
              <a:rPr lang="en-US" dirty="0" err="1"/>
              <a:t>BookStatus</a:t>
            </a:r>
            <a:r>
              <a:rPr lang="en-US" dirty="0"/>
              <a:t> -&gt; ??</a:t>
            </a:r>
          </a:p>
          <a:p>
            <a:r>
              <a:rPr lang="en-US" dirty="0"/>
              <a:t>(define (book-status-</a:t>
            </a:r>
            <a:r>
              <a:rPr lang="en-US" dirty="0" err="1"/>
              <a:t>fn</a:t>
            </a:r>
            <a:r>
              <a:rPr lang="en-US" dirty="0"/>
              <a:t> b)</a:t>
            </a:r>
          </a:p>
          <a:p>
            <a:r>
              <a:rPr lang="en-US" dirty="0"/>
              <a:t>  (...</a:t>
            </a:r>
          </a:p>
          <a:p>
            <a:r>
              <a:rPr lang="en-US" dirty="0"/>
              <a:t>   (book-status-</a:t>
            </a:r>
            <a:r>
              <a:rPr lang="en-US" dirty="0" err="1"/>
              <a:t>isbn</a:t>
            </a:r>
            <a:r>
              <a:rPr lang="en-US" dirty="0"/>
              <a:t> b)</a:t>
            </a:r>
          </a:p>
          <a:p>
            <a:r>
              <a:rPr lang="en-US" dirty="0"/>
              <a:t>   (book-status-author b)</a:t>
            </a:r>
          </a:p>
          <a:p>
            <a:r>
              <a:rPr lang="en-US" dirty="0"/>
              <a:t>   (book-status-title b)</a:t>
            </a:r>
          </a:p>
          <a:p>
            <a:r>
              <a:rPr lang="en-US" dirty="0"/>
              <a:t>   (book-status-cost b)</a:t>
            </a:r>
          </a:p>
          <a:p>
            <a:r>
              <a:rPr lang="en-US" dirty="0"/>
              <a:t>   (book-status-price b)</a:t>
            </a:r>
          </a:p>
          <a:p>
            <a:r>
              <a:rPr lang="en-US" dirty="0"/>
              <a:t>   (book-status-on-hand b)))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073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2d6ad7a6ca2555a644d522ccf343b72fc43e"/>
  <p:tag name="ISPRING_RESOURCE_PATHS_HASH_PRESENTER" val="006e7b5f3d8363c93336e3603664799686fbd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>
          <a:solidFill>
            <a:schemeClr val="tx1"/>
          </a:solidFill>
          <a:tailEnd type="triangle" w="lg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4413</TotalTime>
  <Words>1339</Words>
  <Application>Microsoft Office PowerPoint</Application>
  <PresentationFormat>On-screen Show (4:3)</PresentationFormat>
  <Paragraphs>212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Wingdings</vt:lpstr>
      <vt:lpstr>1_Office Theme</vt:lpstr>
      <vt:lpstr>Lists of Structures</vt:lpstr>
      <vt:lpstr>Introduction</vt:lpstr>
      <vt:lpstr>Learning Objectives</vt:lpstr>
      <vt:lpstr>Programming with lists of structures</vt:lpstr>
      <vt:lpstr>Example: modeling a bookstore</vt:lpstr>
      <vt:lpstr>Step 1: Data Design</vt:lpstr>
      <vt:lpstr>Preliminary Data Definitions</vt:lpstr>
      <vt:lpstr>BookStatus</vt:lpstr>
      <vt:lpstr>BookStatus (cont’d)</vt:lpstr>
      <vt:lpstr>Inventory</vt:lpstr>
      <vt:lpstr>Inventory (cont’d)</vt:lpstr>
      <vt:lpstr>Inventory (cont’d)</vt:lpstr>
      <vt:lpstr>Remember: The Shape of the Program Follows the Shape of the Data</vt:lpstr>
      <vt:lpstr>Remember: The Shape of the Program Follows the Shape of the Data</vt:lpstr>
      <vt:lpstr>Example function: inventory-authors</vt:lpstr>
      <vt:lpstr>An Inventory– but which inventory?</vt:lpstr>
      <vt:lpstr>BookstoreState</vt:lpstr>
      <vt:lpstr>Module Summary: Self-Referential or Recursive Information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144</cp:revision>
  <dcterms:created xsi:type="dcterms:W3CDTF">2010-06-24T16:22:15Z</dcterms:created>
  <dcterms:modified xsi:type="dcterms:W3CDTF">2017-08-06T20:14:05Z</dcterms:modified>
</cp:coreProperties>
</file>