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330" r:id="rId3"/>
    <p:sldId id="325" r:id="rId4"/>
    <p:sldId id="299" r:id="rId5"/>
    <p:sldId id="298" r:id="rId6"/>
    <p:sldId id="323" r:id="rId7"/>
    <p:sldId id="314" r:id="rId8"/>
    <p:sldId id="326" r:id="rId9"/>
    <p:sldId id="329" r:id="rId10"/>
    <p:sldId id="301" r:id="rId11"/>
    <p:sldId id="316" r:id="rId12"/>
    <p:sldId id="302" r:id="rId13"/>
    <p:sldId id="317" r:id="rId14"/>
    <p:sldId id="303" r:id="rId15"/>
    <p:sldId id="324" r:id="rId16"/>
    <p:sldId id="310" r:id="rId17"/>
    <p:sldId id="318" r:id="rId18"/>
    <p:sldId id="311" r:id="rId19"/>
    <p:sldId id="312" r:id="rId20"/>
    <p:sldId id="319" r:id="rId21"/>
    <p:sldId id="320" r:id="rId22"/>
    <p:sldId id="321" r:id="rId23"/>
    <p:sldId id="322" r:id="rId24"/>
    <p:sldId id="276" r:id="rId25"/>
    <p:sldId id="297" r:id="rId26"/>
  </p:sldIdLst>
  <p:sldSz cx="9144000" cy="6858000" type="screen4x3"/>
  <p:notesSz cx="6858000" cy="9296400"/>
  <p:embeddedFontLst>
    <p:embeddedFont>
      <p:font typeface="CMMI10" panose="020B0604020202020204"/>
      <p:regular r:id="rId29"/>
    </p:embeddedFont>
    <p:embeddedFont>
      <p:font typeface="CMSY10ORIG" panose="020B0604020202020204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Arial Unicode MS" panose="020B0604020202020204" charset="-128"/>
      <p:regular r:id="rId35"/>
    </p:embeddedFont>
    <p:embeddedFont>
      <p:font typeface="CMR10" panose="020B0604020202020204"/>
      <p:regular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</p:embeddedFontLst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chell Wand" initials="M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79692" autoAdjust="0"/>
  </p:normalViewPr>
  <p:slideViewPr>
    <p:cSldViewPr>
      <p:cViewPr varScale="1">
        <p:scale>
          <a:sx n="116" d="100"/>
          <a:sy n="116" d="100"/>
        </p:scale>
        <p:origin x="1386" y="84"/>
      </p:cViewPr>
      <p:guideLst>
        <p:guide orient="horz" pos="2160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500" kern="1200" dirty="0"/>
            <a:t>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/>
      <dgm:spPr/>
      <dgm:t>
        <a:bodyPr/>
        <a:lstStyle/>
        <a:p>
          <a:r>
            <a:rPr lang="en-US" dirty="0"/>
            <a:t>Designing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/>
      <dgm:spPr/>
      <dgm:t>
        <a:bodyPr/>
        <a:lstStyle/>
        <a:p>
          <a:r>
            <a:rPr lang="en-US" dirty="0"/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1"/>
      <dgm:spPr/>
    </dgm:pt>
    <dgm:pt modelId="{7E3D7089-292B-46E8-B4F0-ADC3733C52BD}" type="pres">
      <dgm:prSet presAssocID="{DDB8B436-9528-434E-BD0F-6EB4D2ACB929}" presName="childText" presStyleLbl="bgAcc1" presStyleIdx="0" presStyleCnt="11">
        <dgm:presLayoutVars>
          <dgm:bulletEnabled val="1"/>
        </dgm:presLayoutVars>
      </dgm:prSet>
      <dgm:spPr>
        <a:xfrm>
          <a:off x="817289" y="899728"/>
          <a:ext cx="1151334" cy="719583"/>
        </a:xfrm>
        <a:prstGeom prst="roundRect">
          <a:avLst>
            <a:gd name="adj" fmla="val 10000"/>
          </a:avLst>
        </a:prstGeom>
      </dgm:spPr>
    </dgm:pt>
    <dgm:pt modelId="{BC1B1EA4-129C-44F6-935B-BA646A7A2AA3}" type="pres">
      <dgm:prSet presAssocID="{03056A9D-BCBF-4181-B8D6-7E4ECCBD4D9E}" presName="Name13" presStyleLbl="parChTrans1D2" presStyleIdx="1" presStyleCnt="11"/>
      <dgm:spPr/>
    </dgm:pt>
    <dgm:pt modelId="{CF0B1CD2-0FC3-49A4-A520-B01A6C3CCB95}" type="pres">
      <dgm:prSet presAssocID="{F221EA58-7488-4550-B7A5-965344CA7EAE}" presName="childText" presStyleLbl="bgAcc1" presStyleIdx="1" presStyleCnt="11">
        <dgm:presLayoutVars>
          <dgm:bulletEnabled val="1"/>
        </dgm:presLayoutVars>
      </dgm:prSet>
      <dgm:spPr/>
    </dgm:pt>
    <dgm:pt modelId="{F5AE7053-0C33-481C-8BFB-D2DAFB4C4294}" type="pres">
      <dgm:prSet presAssocID="{08AACE21-5FAD-4460-B120-67387C8F0F32}" presName="Name13" presStyleLbl="parChTrans1D2" presStyleIdx="2" presStyleCnt="11"/>
      <dgm:spPr/>
    </dgm:pt>
    <dgm:pt modelId="{C5878689-67F2-4E3D-8C9B-392F50C32024}" type="pres">
      <dgm:prSet presAssocID="{B1CEE35E-20B6-4A0B-B1E8-D4F40E3162E1}" presName="childText" presStyleLbl="bgAcc1" presStyleIdx="2" presStyleCnt="11">
        <dgm:presLayoutVars>
          <dgm:bulletEnabled val="1"/>
        </dgm:presLayoutVars>
      </dgm:prSet>
      <dgm:spPr/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1"/>
      <dgm:spPr/>
    </dgm:pt>
    <dgm:pt modelId="{3B0CF9DF-CC55-47FF-BECE-903E70F9D2DE}" type="pres">
      <dgm:prSet presAssocID="{1CBBDDB5-026A-42BF-8805-ACAC57AA5DC3}" presName="childText" presStyleLbl="bgAcc1" presStyleIdx="3" presStyleCnt="11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1"/>
      <dgm:spPr/>
    </dgm:pt>
    <dgm:pt modelId="{9C3E65C4-9266-43CB-B08F-79811ABF047A}" type="pres">
      <dgm:prSet presAssocID="{A7945ECA-2D01-4C03-9AED-9E3EEAAF0F2C}" presName="childText" presStyleLbl="bgAcc1" presStyleIdx="4" presStyleCnt="11">
        <dgm:presLayoutVars>
          <dgm:bulletEnabled val="1"/>
        </dgm:presLayoutVars>
      </dgm:prSet>
      <dgm:spPr/>
    </dgm:pt>
    <dgm:pt modelId="{16CFAB30-3E6A-44D7-A45D-E3066E142053}" type="pres">
      <dgm:prSet presAssocID="{FD74BA91-6D78-44B3-BF01-4D49723F4718}" presName="Name13" presStyleLbl="parChTrans1D2" presStyleIdx="5" presStyleCnt="11"/>
      <dgm:spPr/>
    </dgm:pt>
    <dgm:pt modelId="{5F9726AA-E8AD-4C5C-A0CA-2350C4F8CAFA}" type="pres">
      <dgm:prSet presAssocID="{B0B0FACC-C24A-4552-82AB-C8FE8246DEF8}" presName="childText" presStyleLbl="bgAcc1" presStyleIdx="5" presStyleCnt="11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6" presStyleCnt="11"/>
      <dgm:spPr/>
    </dgm:pt>
    <dgm:pt modelId="{5A2BB121-DDEE-46A8-AC09-18496F773E62}" type="pres">
      <dgm:prSet presAssocID="{3C02419B-DA6A-4FDB-972F-4F8DC3AD08E3}" presName="childText" presStyleLbl="bgAcc1" presStyleIdx="6" presStyleCnt="1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7" presStyleCnt="11"/>
      <dgm:spPr/>
    </dgm:pt>
    <dgm:pt modelId="{EDB6085A-8F2B-4B84-887D-9DD4BEC6E4E1}" type="pres">
      <dgm:prSet presAssocID="{C217CF6C-69F6-4F1F-BFEF-F03F51825445}" presName="childText" presStyleLbl="bgAcc1" presStyleIdx="7" presStyleCnt="11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8" presStyleCnt="11"/>
      <dgm:spPr/>
    </dgm:pt>
    <dgm:pt modelId="{291D5A65-BA4D-4BF4-8D0F-050F9D81FBB6}" type="pres">
      <dgm:prSet presAssocID="{D6553791-8532-4952-AC46-957A80E6F455}" presName="childText" presStyleLbl="bgAcc1" presStyleIdx="8" presStyleCnt="11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9" presStyleCnt="11"/>
      <dgm:spPr/>
    </dgm:pt>
    <dgm:pt modelId="{88C17E61-7A2A-46D7-AC95-5E562286A33E}" type="pres">
      <dgm:prSet presAssocID="{23FBFCAF-D268-4C4D-8359-092F33A19BD5}" presName="childText" presStyleLbl="bgAcc1" presStyleIdx="9" presStyleCnt="11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0" presStyleCnt="11"/>
      <dgm:spPr/>
    </dgm:pt>
    <dgm:pt modelId="{1B267FF2-7D4F-4C45-AA7C-4EA638A9F1C5}" type="pres">
      <dgm:prSet presAssocID="{BE7D634C-5542-4AE8-B044-37802A6A19BF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3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2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B64B3C35-7E92-47FF-A43C-7E75EABB7DE0}" type="presParOf" srcId="{5E7F2D45-2508-495B-A708-02E0FD5F2314}" destId="{16CFAB30-3E6A-44D7-A45D-E3066E142053}" srcOrd="4" destOrd="0" presId="urn:microsoft.com/office/officeart/2005/8/layout/hierarchy3"/>
    <dgm:cxn modelId="{86D49351-D3C9-48A1-88EA-44A93353F587}" type="presParOf" srcId="{5E7F2D45-2508-495B-A708-02E0FD5F2314}" destId="{5F9726AA-E8AD-4C5C-A0CA-2350C4F8CAFA}" srcOrd="5" destOrd="0" presId="urn:microsoft.com/office/officeart/2005/8/layout/hierarchy3"/>
    <dgm:cxn modelId="{91C1DB7D-DADE-48E1-9C3F-D33F6FC84386}" type="presParOf" srcId="{5E7F2D45-2508-495B-A708-02E0FD5F2314}" destId="{0ECF28DA-9925-4B5B-97B1-BDA459502114}" srcOrd="6" destOrd="0" presId="urn:microsoft.com/office/officeart/2005/8/layout/hierarchy3"/>
    <dgm:cxn modelId="{7A09BA7C-9EDC-496E-8A6D-4B0744B8C88D}" type="presParOf" srcId="{5E7F2D45-2508-495B-A708-02E0FD5F2314}" destId="{5A2BB121-DDEE-46A8-AC09-18496F773E62}" srcOrd="7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52945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Basic Principles</a:t>
          </a:r>
        </a:p>
      </dsp:txBody>
      <dsp:txXfrm>
        <a:off x="550532" y="21324"/>
        <a:ext cx="1397015" cy="677431"/>
      </dsp:txXfrm>
    </dsp:sp>
    <dsp:sp modelId="{360B229B-0F55-45E5-A55A-DDDBDBD1C921}">
      <dsp:nvSpPr>
        <dsp:cNvPr id="0" name=""/>
        <dsp:cNvSpPr/>
      </dsp:nvSpPr>
      <dsp:spPr>
        <a:xfrm>
          <a:off x="67337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817289" y="899728"/>
          <a:ext cx="1151334" cy="719583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500" kern="1200" dirty="0"/>
            <a:t> Data</a:t>
          </a:r>
        </a:p>
      </dsp:txBody>
      <dsp:txXfrm>
        <a:off x="838365" y="920804"/>
        <a:ext cx="1109182" cy="677431"/>
      </dsp:txXfrm>
    </dsp:sp>
    <dsp:sp modelId="{BC1B1EA4-129C-44F6-935B-BA646A7A2AA3}">
      <dsp:nvSpPr>
        <dsp:cNvPr id="0" name=""/>
        <dsp:cNvSpPr/>
      </dsp:nvSpPr>
      <dsp:spPr>
        <a:xfrm>
          <a:off x="67337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Functions</a:t>
          </a:r>
        </a:p>
      </dsp:txBody>
      <dsp:txXfrm>
        <a:off x="838365" y="1820284"/>
        <a:ext cx="1109182" cy="677431"/>
      </dsp:txXfrm>
    </dsp:sp>
    <dsp:sp modelId="{F5AE7053-0C33-481C-8BFB-D2DAFB4C4294}">
      <dsp:nvSpPr>
        <dsp:cNvPr id="0" name=""/>
        <dsp:cNvSpPr/>
      </dsp:nvSpPr>
      <dsp:spPr>
        <a:xfrm>
          <a:off x="67337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Systems</a:t>
          </a:r>
        </a:p>
      </dsp:txBody>
      <dsp:txXfrm>
        <a:off x="838365" y="2719763"/>
        <a:ext cx="1109182" cy="677431"/>
      </dsp:txXfrm>
    </dsp:sp>
    <dsp:sp modelId="{F1C18E15-3E91-476D-8B13-25AD56BC4B13}">
      <dsp:nvSpPr>
        <dsp:cNvPr id="0" name=""/>
        <dsp:cNvSpPr/>
      </dsp:nvSpPr>
      <dsp:spPr>
        <a:xfrm>
          <a:off x="232841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Tools and Techniques</a:t>
          </a:r>
        </a:p>
      </dsp:txBody>
      <dsp:txXfrm>
        <a:off x="2349492" y="21324"/>
        <a:ext cx="1397015" cy="677431"/>
      </dsp:txXfrm>
    </dsp:sp>
    <dsp:sp modelId="{2564A6E5-875B-4BC6-B983-AA12C064A019}">
      <dsp:nvSpPr>
        <dsp:cNvPr id="0" name=""/>
        <dsp:cNvSpPr/>
      </dsp:nvSpPr>
      <dsp:spPr>
        <a:xfrm>
          <a:off x="247233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Lists</a:t>
          </a:r>
        </a:p>
      </dsp:txBody>
      <dsp:txXfrm>
        <a:off x="2637325" y="920804"/>
        <a:ext cx="1109182" cy="677431"/>
      </dsp:txXfrm>
    </dsp:sp>
    <dsp:sp modelId="{7DFA9A08-1F84-4CF2-9E63-7F6E7C219F76}">
      <dsp:nvSpPr>
        <dsp:cNvPr id="0" name=""/>
        <dsp:cNvSpPr/>
      </dsp:nvSpPr>
      <dsp:spPr>
        <a:xfrm>
          <a:off x="247233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1624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Trees and Graphs</a:t>
          </a:r>
        </a:p>
      </dsp:txBody>
      <dsp:txXfrm>
        <a:off x="2637325" y="1820284"/>
        <a:ext cx="1109182" cy="677431"/>
      </dsp:txXfrm>
    </dsp:sp>
    <dsp:sp modelId="{16CFAB30-3E6A-44D7-A45D-E3066E142053}">
      <dsp:nvSpPr>
        <dsp:cNvPr id="0" name=""/>
        <dsp:cNvSpPr/>
      </dsp:nvSpPr>
      <dsp:spPr>
        <a:xfrm>
          <a:off x="247233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1624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with Invariants</a:t>
          </a:r>
        </a:p>
      </dsp:txBody>
      <dsp:txXfrm>
        <a:off x="2637325" y="2719763"/>
        <a:ext cx="1109182" cy="677431"/>
      </dsp:txXfrm>
    </dsp:sp>
    <dsp:sp modelId="{0ECF28DA-9925-4B5B-97B1-BDA459502114}">
      <dsp:nvSpPr>
        <dsp:cNvPr id="0" name=""/>
        <dsp:cNvSpPr/>
      </dsp:nvSpPr>
      <dsp:spPr>
        <a:xfrm>
          <a:off x="247233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1624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Thinking about Efficiency</a:t>
          </a:r>
        </a:p>
      </dsp:txBody>
      <dsp:txXfrm>
        <a:off x="2637325" y="3619243"/>
        <a:ext cx="1109182" cy="677431"/>
      </dsp:txXfrm>
    </dsp:sp>
    <dsp:sp modelId="{3DB7ADFA-DCAB-4034-9F43-B860EBE864E8}">
      <dsp:nvSpPr>
        <dsp:cNvPr id="0" name=""/>
        <dsp:cNvSpPr/>
      </dsp:nvSpPr>
      <dsp:spPr>
        <a:xfrm>
          <a:off x="4127375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Object-Oriented Programming</a:t>
          </a:r>
        </a:p>
      </dsp:txBody>
      <dsp:txXfrm>
        <a:off x="4148451" y="21324"/>
        <a:ext cx="1397015" cy="677431"/>
      </dsp:txXfrm>
    </dsp:sp>
    <dsp:sp modelId="{278D3975-9588-4A95-85BD-D062BB0AE1A4}">
      <dsp:nvSpPr>
        <dsp:cNvPr id="0" name=""/>
        <dsp:cNvSpPr/>
      </dsp:nvSpPr>
      <dsp:spPr>
        <a:xfrm>
          <a:off x="427129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41520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Interfaces and Classes</a:t>
          </a:r>
        </a:p>
      </dsp:txBody>
      <dsp:txXfrm>
        <a:off x="4436285" y="920804"/>
        <a:ext cx="1109182" cy="677431"/>
      </dsp:txXfrm>
    </dsp:sp>
    <dsp:sp modelId="{FF100697-267A-4BC5-8DA9-B1F7321DFE84}">
      <dsp:nvSpPr>
        <dsp:cNvPr id="0" name=""/>
        <dsp:cNvSpPr/>
      </dsp:nvSpPr>
      <dsp:spPr>
        <a:xfrm>
          <a:off x="427129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41520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Inheritance</a:t>
          </a:r>
        </a:p>
      </dsp:txBody>
      <dsp:txXfrm>
        <a:off x="4436285" y="1820284"/>
        <a:ext cx="1109182" cy="677431"/>
      </dsp:txXfrm>
    </dsp:sp>
    <dsp:sp modelId="{6B27DFF3-3021-4E99-BF73-829A6255425D}">
      <dsp:nvSpPr>
        <dsp:cNvPr id="0" name=""/>
        <dsp:cNvSpPr/>
      </dsp:nvSpPr>
      <dsp:spPr>
        <a:xfrm>
          <a:off x="427129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41520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Objects with Mutable State</a:t>
          </a:r>
        </a:p>
      </dsp:txBody>
      <dsp:txXfrm>
        <a:off x="4436285" y="2719763"/>
        <a:ext cx="1109182" cy="677431"/>
      </dsp:txXfrm>
    </dsp:sp>
    <dsp:sp modelId="{E8A2D34D-9B35-4804-BD08-DC4453907292}">
      <dsp:nvSpPr>
        <dsp:cNvPr id="0" name=""/>
        <dsp:cNvSpPr/>
      </dsp:nvSpPr>
      <dsp:spPr>
        <a:xfrm>
          <a:off x="427129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41520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Efficiency, Part 2</a:t>
          </a:r>
        </a:p>
      </dsp:txBody>
      <dsp:txXfrm>
        <a:off x="4436285" y="3619243"/>
        <a:ext cx="1109182" cy="677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8509D-A83E-4130-9123-C9B4F5E9EE37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62A4D-5321-4162-AF2D-2322BDE848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16E80-119B-43B5-8043-B652C91D44CD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8B3DE-E9CD-4720-84B6-E24D30E64D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42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9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with function names,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1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78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31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8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6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2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8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30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EAA-2ADF-4730-8F37-D322F0FCA6F7}" type="datetime1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249C-EA92-4608-8FCA-65260396BA27}" type="datetime1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73EB-F81F-45A8-8502-B7F241F6310C}" type="datetime1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8F27-4D23-4B43-9126-090EEA2632D9}" type="datetime1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D0BF-EDA9-4C0D-B5C1-D01FE3C9392D}" type="datetime1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D0BF-EDA9-4C0D-B5C1-D01FE3C9392D}" type="datetime1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15D0-49B0-4059-80BB-AF092C6CC282}" type="datetime1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174-28EF-4C23-BFDE-B69E139D8EE0}" type="datetime1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35FC-F3F4-4930-AD2E-C703D7636E65}" type="datetime1">
              <a:rPr lang="en-US" smtClean="0"/>
              <a:pPr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7D82-BB00-4296-AA4E-C167745A82DE}" type="datetime1">
              <a:rPr lang="en-US" smtClean="0"/>
              <a:pPr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393F-B669-482B-BFD6-501DDE1069A2}" type="datetime1">
              <a:rPr lang="en-US" smtClean="0"/>
              <a:pPr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435E-64AB-44BA-AD31-EDF4E3683DDC}" type="datetime1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D3D6-E918-4CCA-AF93-9744A928CB26}" type="datetime1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janestreet.com/whats-in-a-nam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Contracts, Purpose Statements, Examples and Tests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2.1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a good purpose statement?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gives more information than just the contract.  For example</a:t>
            </a:r>
          </a:p>
          <a:p>
            <a:pPr marL="800100" lvl="2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an Integer and a Boolean</a:t>
            </a:r>
          </a:p>
          <a:p>
            <a:pPr marL="800100" lvl="2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an Integer</a:t>
            </a:r>
          </a:p>
          <a:p>
            <a:pPr marL="400050" lvl="1" indent="0">
              <a:buNone/>
            </a:pPr>
            <a:r>
              <a:rPr lang="en-US" dirty="0">
                <a:cs typeface="Consolas" pitchFamily="49" charset="0"/>
              </a:rPr>
              <a:t>is </a:t>
            </a:r>
            <a:r>
              <a:rPr lang="en-US" dirty="0">
                <a:solidFill>
                  <a:srgbClr val="FF0000"/>
                </a:solidFill>
                <a:cs typeface="Consolas" pitchFamily="49" charset="0"/>
              </a:rPr>
              <a:t>not</a:t>
            </a:r>
            <a:r>
              <a:rPr lang="en-US" dirty="0">
                <a:cs typeface="Consolas" pitchFamily="49" charset="0"/>
              </a:rPr>
              <a:t> a good purpose statement</a:t>
            </a:r>
          </a:p>
          <a:p>
            <a:pPr marL="457200" indent="-457200"/>
            <a:r>
              <a:rPr lang="en-US" dirty="0">
                <a:cs typeface="Consolas" pitchFamily="49" charset="0"/>
              </a:rPr>
              <a:t>It is </a:t>
            </a:r>
            <a:r>
              <a:rPr lang="en-US" i="1" dirty="0">
                <a:solidFill>
                  <a:srgbClr val="FF0000"/>
                </a:solidFill>
                <a:cs typeface="Consolas" pitchFamily="49" charset="0"/>
              </a:rPr>
              <a:t>specific</a:t>
            </a:r>
            <a:r>
              <a:rPr lang="en-US" i="1" dirty="0">
                <a:cs typeface="Consolas" pitchFamily="49" charset="0"/>
              </a:rPr>
              <a:t>. </a:t>
            </a:r>
            <a:r>
              <a:rPr lang="en-US" dirty="0">
                <a:cs typeface="Consolas" pitchFamily="49" charset="0"/>
              </a:rPr>
              <a:t>Ideally, a reader should be able to figure out what a function returns just by reading the purpose statement</a:t>
            </a:r>
          </a:p>
          <a:p>
            <a:pPr marL="857250" lvl="1" indent="-457200"/>
            <a:r>
              <a:rPr lang="en-US" dirty="0">
                <a:cs typeface="Consolas" pitchFamily="49" charset="0"/>
              </a:rPr>
              <a:t>perhaps along with examples, other documentation, etc.</a:t>
            </a:r>
          </a:p>
          <a:p>
            <a:pPr marL="857250" lvl="1" indent="-457200"/>
            <a:r>
              <a:rPr lang="en-US" dirty="0">
                <a:cs typeface="Consolas" pitchFamily="49" charset="0"/>
              </a:rPr>
              <a:t>but WITHOUT reading the code!</a:t>
            </a:r>
          </a:p>
        </p:txBody>
      </p:sp>
    </p:spTree>
    <p:extLst>
      <p:ext uri="{BB962C8B-B14F-4D97-AF65-F5344CB8AC3E}">
        <p14:creationId xmlns:p14="http://schemas.microsoft.com/office/powerpoint/2010/main" val="283645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good choice of function name is important. </a:t>
            </a:r>
          </a:p>
          <a:p>
            <a:r>
              <a:rPr lang="en-US" dirty="0"/>
              <a:t>When a function is used in some other piece of code, the reader should be able to tell roughly what a function computes just by looking at its name. </a:t>
            </a:r>
          </a:p>
          <a:p>
            <a:r>
              <a:rPr lang="en-US" dirty="0"/>
              <a:t>If further detail is needed, then the reader can refer to the purpose statement of the function.</a:t>
            </a:r>
          </a:p>
          <a:p>
            <a:r>
              <a:rPr lang="en-US" dirty="0"/>
              <a:t>If the function name is chosen well and the purpose statement is written well, the reader should rarely, if ever, need to refer to the function definition.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 Function Names are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4953000" y="5825758"/>
            <a:ext cx="2971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 more discussion, see </a:t>
            </a:r>
            <a:r>
              <a:rPr lang="en-US" sz="1200" dirty="0">
                <a:hlinkClick r:id="rId2"/>
              </a:rPr>
              <a:t>What's in a Name?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188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Conventions for Good Function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84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Function names should almost always be nouns </a:t>
            </a:r>
          </a:p>
          <a:p>
            <a:r>
              <a:rPr lang="en-US" dirty="0"/>
              <a:t>Should describe the result of the function 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e.g.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area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not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compute-area</a:t>
            </a:r>
          </a:p>
          <a:p>
            <a:r>
              <a:rPr lang="en-US" dirty="0">
                <a:cs typeface="Consolas"/>
              </a:rPr>
              <a:t>Predicates should end in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>
                <a:cs typeface="Consolas"/>
              </a:rPr>
              <a:t> : e.g.,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square?</a:t>
            </a:r>
          </a:p>
          <a:p>
            <a:pPr marL="857250" lvl="2" indent="0">
              <a:buNone/>
            </a:pPr>
            <a:r>
              <a:rPr lang="en-US" dirty="0"/>
              <a:t>(pronounced "huh?", as in "square-huh?")</a:t>
            </a:r>
            <a:endParaRPr lang="en-US" dirty="0">
              <a:cs typeface="Consolas"/>
            </a:endParaRPr>
          </a:p>
          <a:p>
            <a:r>
              <a:rPr lang="en-US" dirty="0">
                <a:cs typeface="Consolas"/>
              </a:rPr>
              <a:t>Use first component of the name to distinguish similar functions with different arguments, e.g.:</a:t>
            </a:r>
            <a:endParaRPr lang="en-US" b="1" dirty="0">
              <a:latin typeface="Consolas"/>
              <a:cs typeface="Consolas"/>
            </a:endParaRPr>
          </a:p>
          <a:p>
            <a:pPr lvl="1"/>
            <a:r>
              <a:rPr lang="en-US" b="1" dirty="0">
                <a:latin typeface="Consolas"/>
                <a:cs typeface="Consolas"/>
              </a:rPr>
              <a:t>circle-area, ring-area </a:t>
            </a:r>
          </a:p>
          <a:p>
            <a:pPr lvl="1"/>
            <a:r>
              <a:rPr lang="en-US" b="1" dirty="0">
                <a:latin typeface="Consolas"/>
                <a:cs typeface="Consolas"/>
              </a:rPr>
              <a:t>book-price, total-order-price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9989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Conventions for Good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84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>
                <a:cs typeface="Consolas"/>
              </a:rPr>
              <a:t>In Racket, "-" and "?" are legal characters that may occur in names.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Use the minus sign to separate components of a name, e.g. </a:t>
            </a:r>
            <a:r>
              <a:rPr lang="en-US" sz="3200" b="1" dirty="0">
                <a:latin typeface="Consolas"/>
                <a:cs typeface="Consolas"/>
              </a:rPr>
              <a:t>total-order-price</a:t>
            </a:r>
            <a:endParaRPr lang="en-US" sz="3200" dirty="0"/>
          </a:p>
          <a:p>
            <a:r>
              <a:rPr lang="en-US" dirty="0">
                <a:cs typeface="Consolas"/>
              </a:rPr>
              <a:t>Use the question mark to name predicates: </a:t>
            </a:r>
            <a:r>
              <a:rPr lang="en-US" dirty="0" err="1">
                <a:cs typeface="Consolas"/>
              </a:rPr>
              <a:t>eg</a:t>
            </a:r>
            <a:r>
              <a:rPr lang="en-US" dirty="0">
                <a:cs typeface="Consolas"/>
              </a:rPr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square?</a:t>
            </a:r>
            <a:r>
              <a:rPr lang="en-US" dirty="0">
                <a:cs typeface="Consolas"/>
              </a:rPr>
              <a:t> .</a:t>
            </a:r>
          </a:p>
          <a:p>
            <a:r>
              <a:rPr lang="en-US" dirty="0">
                <a:cs typeface="Consolas"/>
              </a:rPr>
              <a:t>These are our conventions.  Other languages have other conventions; you should follow them.</a:t>
            </a:r>
          </a:p>
          <a:p>
            <a:endParaRPr lang="en-US" dirty="0"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378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use short names for arguments: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for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</a:p>
          <a:p>
            <a:r>
              <a:rPr lang="en-US" dirty="0"/>
              <a:t>Or mnemonic names: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cost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price</a:t>
            </a:r>
          </a:p>
          <a:p>
            <a:r>
              <a:rPr lang="en-US" dirty="0">
                <a:cs typeface="Consolas" pitchFamily="49" charset="0"/>
              </a:rPr>
              <a:t>Qualified names: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mouse-x</a:t>
            </a:r>
            <a:r>
              <a:rPr lang="en-US" dirty="0">
                <a:cs typeface="Consolas" pitchFamily="49" charset="0"/>
              </a:rPr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bomb-x</a:t>
            </a:r>
          </a:p>
          <a:p>
            <a:r>
              <a:rPr lang="en-US" dirty="0">
                <a:latin typeface="+mj-lt"/>
                <a:cs typeface="Consolas" pitchFamily="49" charset="0"/>
              </a:rPr>
              <a:t>Avoid lame names, like </a:t>
            </a:r>
            <a:r>
              <a:rPr lang="en-US" b="1" dirty="0">
                <a:latin typeface="+mj-lt"/>
                <a:cs typeface="Consolas" pitchFamily="49" charset="0"/>
              </a:rPr>
              <a:t>list1</a:t>
            </a:r>
            <a:r>
              <a:rPr lang="en-US" dirty="0">
                <a:latin typeface="+mj-lt"/>
                <a:cs typeface="Consolas" pitchFamily="49" charset="0"/>
              </a:rPr>
              <a:t> .  Names should refer to the information, not just the data type, whenever possible.</a:t>
            </a:r>
          </a:p>
          <a:p>
            <a:r>
              <a:rPr lang="en-US" dirty="0"/>
              <a:t>These are our conventions. Your workplace may have different conventions for argument names.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0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Racket, Number includes Complex numbers, so we'll hardly ever use Number.</a:t>
            </a:r>
          </a:p>
          <a:p>
            <a:r>
              <a:rPr lang="en-US" b="1" dirty="0"/>
              <a:t>Integer</a:t>
            </a:r>
            <a:r>
              <a:rPr lang="en-US" dirty="0"/>
              <a:t> vs. </a:t>
            </a:r>
            <a:r>
              <a:rPr lang="en-US" b="1" dirty="0" err="1"/>
              <a:t>NonNegReal</a:t>
            </a:r>
            <a:r>
              <a:rPr lang="en-US" dirty="0"/>
              <a:t> vs. </a:t>
            </a:r>
            <a:r>
              <a:rPr lang="en-US" b="1" dirty="0" err="1"/>
              <a:t>PosReal</a:t>
            </a:r>
            <a:r>
              <a:rPr lang="en-US" dirty="0"/>
              <a:t> ?</a:t>
            </a:r>
          </a:p>
          <a:p>
            <a:pPr lvl="1"/>
            <a:r>
              <a:rPr lang="en-US" dirty="0"/>
              <a:t>look to the data definition.  If your number represents a quantity that is always non-negative (say, a length or an area), then call it a </a:t>
            </a:r>
            <a:r>
              <a:rPr lang="en-US" b="1" dirty="0" err="1"/>
              <a:t>NonNegInt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we're not dealing with physical quantities, then we'll typically use </a:t>
            </a:r>
            <a:r>
              <a:rPr lang="en-US" b="1" dirty="0"/>
              <a:t>Integer</a:t>
            </a:r>
            <a:r>
              <a:rPr lang="en-US" dirty="0"/>
              <a:t>.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Your function has to handle any value of the type it says in the contract.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8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FDR Step 3: Examples and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Examples show sample arguments and results, to make clear what is intended.</a:t>
            </a:r>
          </a:p>
          <a:p>
            <a:r>
              <a:rPr lang="en-US" dirty="0">
                <a:cs typeface="Courier New" pitchFamily="49" charset="0"/>
              </a:rPr>
              <a:t>This may include showing how the function should be called.</a:t>
            </a:r>
          </a:p>
          <a:p>
            <a:r>
              <a:rPr lang="en-US" dirty="0">
                <a:cs typeface="Courier New" pitchFamily="49" charset="0"/>
              </a:rPr>
              <a:t>It should also illustrate the different behaviors of the function.</a:t>
            </a:r>
          </a:p>
          <a:p>
            <a:r>
              <a:rPr lang="en-US" dirty="0">
                <a:cs typeface="Courier New" pitchFamily="49" charset="0"/>
              </a:rPr>
              <a:t>How many examples, and what kind, will depend a lot on the 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39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Examples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function is a linear function of a single input, two examples are sufficient to uniquely determine the function.</a:t>
            </a:r>
          </a:p>
          <a:p>
            <a:r>
              <a:rPr lang="en-US" dirty="0"/>
              <a:t>We saw this for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f2c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;; (f2c 32) = 0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;; (f2c 212) = 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11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Examples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the function takes an argument that is itemization or mixed data, then choose examples from each subclass of the itemization.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(next-state "red") = "green"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(next-state "yellow") = "red"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(next-state "green") = "yellow"</a:t>
            </a:r>
          </a:p>
          <a:p>
            <a:endParaRPr lang="en-US" dirty="0">
              <a:cs typeface="Consolas" pitchFamily="49" charset="0"/>
            </a:endParaRPr>
          </a:p>
          <a:p>
            <a:r>
              <a:rPr lang="en-US" dirty="0">
                <a:cs typeface="Consolas" pitchFamily="49" charset="0"/>
              </a:rPr>
              <a:t>If your function uses a cond to divide its inputs  into classes, choose examples from each class.</a:t>
            </a:r>
          </a:p>
          <a:p>
            <a:pPr marL="0" indent="0">
              <a:buNone/>
            </a:pPr>
            <a:r>
              <a:rPr lang="en-US" dirty="0"/>
              <a:t> 	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7064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Examples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Avoid coincidences in your examples.</a:t>
            </a:r>
          </a:p>
          <a:p>
            <a:r>
              <a:rPr lang="en-US" dirty="0"/>
              <a:t>This example is coincidental: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(book-profit-margin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	 (make-book "Little Lisper" "Friedman" 2.00 4.00))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= 2.00</a:t>
            </a:r>
          </a:p>
          <a:p>
            <a:pPr lvl="1"/>
            <a:r>
              <a:rPr lang="en-US" dirty="0"/>
              <a:t>Is the answer 2 because we subtracted 2 from 4, or because it is the third field in the book? </a:t>
            </a:r>
            <a:endParaRPr lang="en-US" dirty="0">
              <a:cs typeface="Consolas" pitchFamily="49" charset="0"/>
            </a:endParaRPr>
          </a:p>
          <a:p>
            <a:r>
              <a:rPr lang="en-US" dirty="0"/>
              <a:t>This example is not coincidental: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(book-profit-margin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 (make-book "Little Lisper" "Friedman" 2.00 5.00))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= 3.00</a:t>
            </a:r>
          </a:p>
          <a:p>
            <a:pPr lvl="1"/>
            <a:r>
              <a:rPr lang="en-US" dirty="0"/>
              <a:t>we must have subtracted 2 from 5 to get 3.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8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56293749"/>
              </p:ext>
            </p:extLst>
          </p:nvPr>
        </p:nvGraphicFramePr>
        <p:xfrm>
          <a:off x="1524000" y="1727994"/>
          <a:ext cx="60960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7616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examples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;;; Here’s an example: a rocket simulation.  </a:t>
            </a:r>
          </a:p>
          <a:p>
            <a:r>
              <a:rPr lang="en-US" dirty="0"/>
              <a:t>;; INFORMATION ANALYSIS:</a:t>
            </a:r>
          </a:p>
          <a:p>
            <a:endParaRPr lang="en-US" dirty="0"/>
          </a:p>
          <a:p>
            <a:r>
              <a:rPr lang="en-US" dirty="0"/>
              <a:t>;; An Altitude is represented as a Real, measured in meters</a:t>
            </a:r>
          </a:p>
          <a:p>
            <a:endParaRPr lang="en-US" dirty="0"/>
          </a:p>
          <a:p>
            <a:r>
              <a:rPr lang="en-US" dirty="0"/>
              <a:t>;; A Velocity is represented as Real, measured in meters/sec upward</a:t>
            </a:r>
          </a:p>
          <a:p>
            <a:endParaRPr lang="en-US" dirty="0"/>
          </a:p>
          <a:p>
            <a:r>
              <a:rPr lang="en-US" dirty="0"/>
              <a:t>;; We have a single rocket, which is at some altitude and is</a:t>
            </a:r>
          </a:p>
          <a:p>
            <a:r>
              <a:rPr lang="en-US" dirty="0"/>
              <a:t>;; travelling vertically at some velocity.</a:t>
            </a:r>
          </a:p>
          <a:p>
            <a:endParaRPr lang="en-US" dirty="0"/>
          </a:p>
          <a:p>
            <a:r>
              <a:rPr lang="en-US" dirty="0"/>
              <a:t>;; REPRESENTATION:</a:t>
            </a:r>
          </a:p>
          <a:p>
            <a:r>
              <a:rPr lang="en-US" dirty="0"/>
              <a:t>;; A Rocket is represented as a struct (make-rocket altitude velocity)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altitude : Altitude  is the rocket's altitude</a:t>
            </a:r>
          </a:p>
          <a:p>
            <a:r>
              <a:rPr lang="en-US" dirty="0"/>
              <a:t>;; velocity : Velocity  is the rocket's velocity</a:t>
            </a:r>
          </a:p>
          <a:p>
            <a:endParaRPr lang="en-US" dirty="0"/>
          </a:p>
          <a:p>
            <a:r>
              <a:rPr lang="en-US" dirty="0"/>
              <a:t>;; IMPLEMENTATION:</a:t>
            </a:r>
          </a:p>
          <a:p>
            <a:r>
              <a:rPr lang="en-US" dirty="0"/>
              <a:t>(define-struct rocket (altitude velocity))</a:t>
            </a:r>
          </a:p>
          <a:p>
            <a:endParaRPr lang="en-US" dirty="0"/>
          </a:p>
          <a:p>
            <a:r>
              <a:rPr lang="en-US" dirty="0"/>
              <a:t>;; CONSTRUCTOR TEMPLATE:</a:t>
            </a:r>
          </a:p>
          <a:p>
            <a:r>
              <a:rPr lang="en-US" dirty="0"/>
              <a:t>;; (make-rocket Real Real)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86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Not-so-readable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;; EXAMPLE:</a:t>
            </a:r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(make-rocket 100 30) 0) </a:t>
            </a:r>
          </a:p>
          <a:p>
            <a:r>
              <a:rPr lang="en-US" sz="2000" dirty="0"/>
              <a:t>;;  = (make-rocket 100 30)</a:t>
            </a:r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(make-rocket 100 30) 2) </a:t>
            </a:r>
          </a:p>
          <a:p>
            <a:r>
              <a:rPr lang="en-US" sz="2000" dirty="0"/>
              <a:t>;;  = (make-rocket 160 30)</a:t>
            </a:r>
          </a:p>
          <a:p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+mn-lt"/>
              </a:rPr>
              <a:t>What do these examples illustrate?  Where did those values come from?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+mn-lt"/>
              </a:rPr>
              <a:t>These are very simple structures, but for more complicated structures you’d have a hard time telling.</a:t>
            </a:r>
          </a:p>
          <a:p>
            <a:pPr marL="1085850" lvl="1" indent="-342900"/>
            <a:r>
              <a:rPr lang="en-US" sz="2400" dirty="0"/>
              <a:t>and so would your grader, or boss!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And if you change the representation of rockets, you’ll have to change all your examples, too!</a:t>
            </a:r>
          </a:p>
          <a:p>
            <a:pPr marL="342900" indent="-342900"/>
            <a:endParaRPr lang="en-US" b="0" dirty="0">
              <a:latin typeface="+mn-lt"/>
            </a:endParaRPr>
          </a:p>
          <a:p>
            <a:pPr marL="1200150" lvl="1" indent="-457200">
              <a:buFont typeface="Arial" pitchFamily="34" charset="0"/>
              <a:buChar char="•"/>
            </a:pPr>
            <a:endParaRPr lang="en-US" sz="2400" b="0" dirty="0">
              <a:latin typeface="+mn-lt"/>
            </a:endParaRPr>
          </a:p>
          <a:p>
            <a:pPr marL="1200150" lvl="1" indent="-457200">
              <a:buFont typeface="Arial" pitchFamily="34" charset="0"/>
              <a:buChar char="•"/>
            </a:pPr>
            <a:endParaRPr lang="en-US" sz="24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8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(define rocket-at-100 (make-rocket 100 30))</a:t>
            </a:r>
          </a:p>
          <a:p>
            <a:r>
              <a:rPr lang="en-US" sz="2000" dirty="0"/>
              <a:t>(define rocket-at-160 (make-rocket 160 30))</a:t>
            </a:r>
          </a:p>
          <a:p>
            <a:endParaRPr lang="en-US" sz="2000" dirty="0"/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rocket-at-100 0) = rocket-at-100</a:t>
            </a:r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rocket-at-100 2) = rocket-at-160</a:t>
            </a:r>
          </a:p>
          <a:p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Here we’ve introduced mnemonic names for each of the example values. These could serve as examples for the data definitions, too.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You can inspect those definitions to check whether they represent the rocket they are supposed to represent.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The example is in terms of information, not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If you decide later to change the representation, you can still use the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37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your examples into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(begin-for-test</a:t>
            </a:r>
          </a:p>
          <a:p>
            <a:r>
              <a:rPr lang="en-US" dirty="0"/>
              <a:t>  (check-equal? (f2c 32) 0)</a:t>
            </a:r>
          </a:p>
          <a:p>
            <a:r>
              <a:rPr lang="en-US" dirty="0"/>
              <a:t>  (check-equal? (f2c 212) 100))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Tests live in your file, so they are checked every time your file is loaded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Exact technology for tests may change; see the example files for current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LOTS more to say about testing, but this is enough for now.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99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lesson, you have learned how to:</a:t>
            </a:r>
          </a:p>
          <a:p>
            <a:pPr lvl="1"/>
            <a:r>
              <a:rPr lang="en-US" dirty="0"/>
              <a:t>Write a contract and purpose statements for simple functions.</a:t>
            </a:r>
          </a:p>
          <a:p>
            <a:pPr lvl="1"/>
            <a:r>
              <a:rPr lang="en-US" dirty="0"/>
              <a:t>Provide examples showing sample arguments and  intended results.</a:t>
            </a:r>
          </a:p>
          <a:p>
            <a:pPr lvl="1"/>
            <a:r>
              <a:rPr lang="en-US" dirty="0"/>
              <a:t>Write down those examples as human readable comments within the program.</a:t>
            </a:r>
          </a:p>
          <a:p>
            <a:pPr lvl="1"/>
            <a:r>
              <a:rPr lang="en-US" dirty="0"/>
              <a:t>Turn your examples into executable tests.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</a:t>
            </a:r>
            <a:r>
              <a:rPr lang="en-US"/>
              <a:t>file 02-1-1-rocket-examples</a:t>
            </a:r>
            <a:r>
              <a:rPr lang="en-US" dirty="0" err="1"/>
              <a:t>.rkt</a:t>
            </a:r>
            <a:r>
              <a:rPr lang="en-US" dirty="0"/>
              <a:t> in the Examples folder.</a:t>
            </a:r>
          </a:p>
          <a:p>
            <a:r>
              <a:rPr lang="en-US" dirty="0"/>
              <a:t>If you have questions about this lesson, post them on the discussion board.</a:t>
            </a:r>
          </a:p>
          <a:p>
            <a:r>
              <a:rPr lang="en-US" dirty="0"/>
              <a:t>Go on to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8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Last week, we introduced the Function Design Recipe, and examined the first step, Data Design, in detail.</a:t>
            </a:r>
          </a:p>
          <a:p>
            <a:r>
              <a:rPr lang="en-US" dirty="0"/>
              <a:t>This week we will talk in more detail about the rest of the steps in the Function Design Recipe.</a:t>
            </a:r>
          </a:p>
          <a:p>
            <a:r>
              <a:rPr lang="en-US" dirty="0"/>
              <a:t>We will also talk about the kinds of bugs you might encounter while running your programs and how to fix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6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the end of this lesson, students will be able to:</a:t>
            </a:r>
          </a:p>
          <a:p>
            <a:pPr lvl="0"/>
            <a:r>
              <a:rPr lang="en-US" dirty="0"/>
              <a:t>Write a contract and purpose statements for simple functions.</a:t>
            </a:r>
          </a:p>
          <a:p>
            <a:pPr lvl="0"/>
            <a:r>
              <a:rPr lang="en-US" dirty="0"/>
              <a:t>Provide examples showing sample arguments and  intended results.</a:t>
            </a:r>
          </a:p>
          <a:p>
            <a:pPr lvl="0"/>
            <a:r>
              <a:rPr lang="en-US" dirty="0"/>
              <a:t>Write down the examples as human readable comments within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Lesson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lesson we'll talk about two more steps in the Design Recipe:</a:t>
            </a:r>
          </a:p>
          <a:p>
            <a:r>
              <a:rPr lang="en-US" dirty="0"/>
              <a:t>Step 2: Contract and Purpose Statement</a:t>
            </a:r>
          </a:p>
          <a:p>
            <a:r>
              <a:rPr lang="en-US" dirty="0"/>
              <a:t>Step 3: Examples and Tests</a:t>
            </a:r>
          </a:p>
          <a:p>
            <a:pPr marL="0" indent="0">
              <a:buNone/>
            </a:pPr>
            <a:r>
              <a:rPr lang="en-US" dirty="0"/>
              <a:t>We'll also talk about a few other things, like how to choose good names for your functions and variables.</a:t>
            </a:r>
          </a:p>
        </p:txBody>
      </p:sp>
    </p:spTree>
    <p:extLst>
      <p:ext uri="{BB962C8B-B14F-4D97-AF65-F5344CB8AC3E}">
        <p14:creationId xmlns:p14="http://schemas.microsoft.com/office/powerpoint/2010/main" val="167654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Program</a:t>
                      </a:r>
                      <a:r>
                        <a:rPr lang="en-US" sz="3200" baseline="0" dirty="0"/>
                        <a:t> Review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73122" y="2743201"/>
            <a:ext cx="8213678" cy="11430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FDR Step 2: Contract and Purpose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Contract:</a:t>
            </a:r>
            <a:r>
              <a:rPr lang="en-US" dirty="0"/>
              <a:t> specifies the kind of input data and the kind of output data</a:t>
            </a:r>
          </a:p>
          <a:p>
            <a:r>
              <a:rPr lang="en-US" i="1" dirty="0">
                <a:solidFill>
                  <a:srgbClr val="FF0000"/>
                </a:solidFill>
              </a:rPr>
              <a:t>Purpose Statement:</a:t>
            </a:r>
            <a:r>
              <a:rPr lang="en-US" dirty="0"/>
              <a:t> A set of short noun phrases describing </a:t>
            </a:r>
            <a:r>
              <a:rPr lang="en-US" i="1" dirty="0"/>
              <a:t>what</a:t>
            </a:r>
            <a:r>
              <a:rPr lang="en-US" dirty="0"/>
              <a:t> the function is supposed to return. These are typically phrased in terms of information, not data. </a:t>
            </a:r>
          </a:p>
          <a:p>
            <a:pPr lvl="1"/>
            <a:r>
              <a:rPr lang="en-US"/>
              <a:t>They </a:t>
            </a:r>
            <a:r>
              <a:rPr lang="en-US" dirty="0"/>
              <a:t>generally take the form GIVEN/RETURNS, where each of these keywords is followed by a short noun phrase.</a:t>
            </a:r>
          </a:p>
          <a:p>
            <a:pPr lvl="1"/>
            <a:r>
              <a:rPr lang="en-US" dirty="0"/>
              <a:t>When possible, they are phrased in terms of information, not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6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Examples of Contract and Purpose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f2c: </a:t>
            </a:r>
            <a:r>
              <a:rPr lang="en-US" sz="2400" dirty="0" err="1"/>
              <a:t>FarenTemp</a:t>
            </a:r>
            <a:r>
              <a:rPr lang="en-US" sz="2400" dirty="0"/>
              <a:t> -&gt; </a:t>
            </a:r>
            <a:r>
              <a:rPr lang="en-US" sz="2400" dirty="0" err="1"/>
              <a:t>CelsiusTemp</a:t>
            </a:r>
            <a:r>
              <a:rPr lang="en-US" sz="2400" dirty="0"/>
              <a:t>        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GIVEN: a temperature in Fahrenheit,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RETURNS: the equivalent temperature in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  Celsius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;; f2mars : </a:t>
            </a:r>
            <a:r>
              <a:rPr lang="en-US" sz="2400" dirty="0" err="1"/>
              <a:t>FarenTemp</a:t>
            </a:r>
            <a:r>
              <a:rPr lang="en-US" sz="2400" dirty="0"/>
              <a:t> -&gt; </a:t>
            </a:r>
            <a:r>
              <a:rPr lang="en-US" sz="2400" dirty="0" err="1"/>
              <a:t>CelsiusTemp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;; GIVEN: Any temperature in Fahrenheit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RETURNS: The mean temperature on the surface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  of Mars, in Celsius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5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Examples of Contract and Purpose Statements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scene-with-cat : Cat Scene -&gt; Scene</a:t>
            </a:r>
          </a:p>
          <a:p>
            <a:pPr>
              <a:buNone/>
            </a:pPr>
            <a:r>
              <a:rPr lang="en-US" sz="2400" dirty="0"/>
              <a:t>GIVEN: a Cat c and a Scene s </a:t>
            </a:r>
          </a:p>
          <a:p>
            <a:pPr>
              <a:buNone/>
            </a:pPr>
            <a:r>
              <a:rPr lang="en-US" sz="2400" dirty="0"/>
              <a:t>RETURNS: A Scene like s, except that the Cat c has been painted on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042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D@UGODJKMQ871XYL11" val="4244"/>
  <p:tag name="DEFAULTDISPLAYSOURCE" val="\documentclass{article}\pagestyle{empty}&#10;\begin{document}&#10;&#10;\end{document}&#10;"/>
  <p:tag name="EMBEDFONTS" val="1"/>
  <p:tag name="ISPRING_RESOURCE_PATHS_HASH_2" val="a4764f090c7a2bae7e448fc35ff67d719ecf4e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>
          <a:solidFill>
            <a:schemeClr val="tx1"/>
          </a:solidFill>
        </a:ln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4756</TotalTime>
  <Words>1600</Words>
  <Application>Microsoft Office PowerPoint</Application>
  <PresentationFormat>On-screen Show (4:3)</PresentationFormat>
  <Paragraphs>234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CMMI10</vt:lpstr>
      <vt:lpstr>Courier New</vt:lpstr>
      <vt:lpstr>CMSY10ORIG</vt:lpstr>
      <vt:lpstr>Calibri</vt:lpstr>
      <vt:lpstr>Arial</vt:lpstr>
      <vt:lpstr>Arial Unicode MS</vt:lpstr>
      <vt:lpstr>CMR10</vt:lpstr>
      <vt:lpstr>Consolas</vt:lpstr>
      <vt:lpstr>Office Theme</vt:lpstr>
      <vt:lpstr>Contracts, Purpose Statements, Examples and Tests</vt:lpstr>
      <vt:lpstr>Module 02</vt:lpstr>
      <vt:lpstr>Module Objectives</vt:lpstr>
      <vt:lpstr>Lesson Objectives</vt:lpstr>
      <vt:lpstr>Lesson Outline</vt:lpstr>
      <vt:lpstr>The Function Design Recipe</vt:lpstr>
      <vt:lpstr>FDR Step 2: Contract and Purpose Statement</vt:lpstr>
      <vt:lpstr>Examples of Contract and Purpose Statements</vt:lpstr>
      <vt:lpstr>Examples of Contract and Purpose Statements (2)</vt:lpstr>
      <vt:lpstr>What makes a good purpose statement?</vt:lpstr>
      <vt:lpstr>Good Function Names are Important</vt:lpstr>
      <vt:lpstr>Conventions for Good Function Names</vt:lpstr>
      <vt:lpstr>Conventions for Good Names</vt:lpstr>
      <vt:lpstr>Argument Names</vt:lpstr>
      <vt:lpstr>Numeric Data Types</vt:lpstr>
      <vt:lpstr>FDR Step 3: Examples and Tests</vt:lpstr>
      <vt:lpstr>Examples of Examples (1)</vt:lpstr>
      <vt:lpstr>Examples of Examples (2)</vt:lpstr>
      <vt:lpstr>Examples of Examples (3)</vt:lpstr>
      <vt:lpstr>Make your examples readable</vt:lpstr>
      <vt:lpstr>Not-so-readable examples</vt:lpstr>
      <vt:lpstr>Better Examples</vt:lpstr>
      <vt:lpstr>Turn your examples into tests</vt:lpstr>
      <vt:lpstr>Summary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Recipe</dc:title>
  <dc:creator>Mitchell Wand</dc:creator>
  <cp:lastModifiedBy>Mitchell Wand</cp:lastModifiedBy>
  <cp:revision>108</cp:revision>
  <dcterms:created xsi:type="dcterms:W3CDTF">2010-05-28T16:33:38Z</dcterms:created>
  <dcterms:modified xsi:type="dcterms:W3CDTF">2017-07-26T20:10:11Z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standard&amp;commercial=n&amp;derivatives=y&amp;jurisdiction=</vt:lpwstr>
  </property>
  <property fmtid="{D5CDD505-2E9C-101B-9397-08002B2CF9AE}" pid="3" name="CreativeCommonsLicenseURL">
    <vt:lpwstr>http://creativecommons.org/licenses/by-nc/3.0/</vt:lpwstr>
  </property>
  <property fmtid="{D5CDD505-2E9C-101B-9397-08002B2CF9AE}" pid="4" name="CreativeCommonsLicenseXml">
    <vt:lpwstr>&lt;?xml version="1.0" encoding="utf-8"?&gt;&lt;result&gt;&lt;license-uri&gt;http://creativecommons.org/licenses/by-nc/3.0/&lt;/license-uri&gt;&lt;license-name&gt;Attribution-NonCommercial 3.0 Unported&lt;/license-name&gt;&lt;deprecated&gt;false&lt;/deprecated&gt;&lt;rdf&gt;&lt;rdf:RDF xmlns="http://creativecom</vt:lpwstr>
  </property>
</Properties>
</file>