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314" r:id="rId3"/>
    <p:sldId id="315" r:id="rId4"/>
    <p:sldId id="317" r:id="rId5"/>
    <p:sldId id="318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256" r:id="rId16"/>
    <p:sldId id="313" r:id="rId17"/>
    <p:sldId id="304" r:id="rId18"/>
    <p:sldId id="311" r:id="rId19"/>
    <p:sldId id="305" r:id="rId20"/>
    <p:sldId id="309" r:id="rId21"/>
    <p:sldId id="306" r:id="rId22"/>
    <p:sldId id="312" r:id="rId23"/>
    <p:sldId id="310" r:id="rId24"/>
    <p:sldId id="292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314"/>
            <p14:sldId id="315"/>
            <p14:sldId id="317"/>
            <p14:sldId id="318"/>
            <p14:sldId id="320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256"/>
            <p14:sldId id="313"/>
            <p14:sldId id="304"/>
            <p14:sldId id="311"/>
            <p14:sldId id="305"/>
            <p14:sldId id="309"/>
            <p14:sldId id="306"/>
            <p14:sldId id="312"/>
            <p14:sldId id="31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5" autoAdjust="0"/>
  </p:normalViewPr>
  <p:slideViewPr>
    <p:cSldViewPr>
      <p:cViewPr varScale="1">
        <p:scale>
          <a:sx n="85" d="100"/>
          <a:sy n="85" d="100"/>
        </p:scale>
        <p:origin x="852" y="90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4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0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Resize video to this box.</a:t>
            </a:r>
          </a:p>
        </p:txBody>
      </p:sp>
    </p:spTree>
    <p:extLst>
      <p:ext uri="{BB962C8B-B14F-4D97-AF65-F5344CB8AC3E}">
        <p14:creationId xmlns:p14="http://schemas.microsoft.com/office/powerpoint/2010/main" val="165259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6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9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8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84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kYTpLYHpPc" TargetMode="External"/><Relationship Id="rId4" Type="http://schemas.openxmlformats.org/officeDocument/2006/relationships/hyperlink" Target="https://www.youtube.com/watch?v=ukYTpLYHpP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2.2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51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you need to introduce new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has pieces that can be given meaningful contracts and purpose statements, then break it up and use function composition.</a:t>
            </a:r>
          </a:p>
          <a:p>
            <a:r>
              <a:rPr lang="en-US" dirty="0"/>
              <a:t>Then apply the design recipe to design the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use template for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combine simpler functions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a pair of examples. Which do you think is clearer?  Which looks easier to debug? Which would you like to have to defend in front of a 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you’ve learned</a:t>
            </a:r>
          </a:p>
          <a:p>
            <a:pPr lvl="1"/>
            <a:r>
              <a:rPr lang="en-US" dirty="0"/>
              <a:t>How to use Function Composition to write a function definition.</a:t>
            </a:r>
          </a:p>
          <a:p>
            <a:pPr lvl="1"/>
            <a:r>
              <a:rPr lang="en-US" dirty="0"/>
              <a:t>When a function definition needs to be simplified by using help </a:t>
            </a:r>
            <a:r>
              <a:rPr lang="en-US"/>
              <a:t>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files 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Strategies 3: Divide into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2.2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Attribution-NonCommercial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Lesson 2.1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60228" y="379056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into Cases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654972" y="2779612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a template</a:t>
            </a:r>
          </a:p>
        </p:txBody>
      </p:sp>
    </p:spTree>
    <p:extLst>
      <p:ext uri="{BB962C8B-B14F-4D97-AF65-F5344CB8AC3E}">
        <p14:creationId xmlns:p14="http://schemas.microsoft.com/office/powerpoint/2010/main" val="270698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into cases on &lt;condition&gt;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 need to break up an argument in some way other than by its template.</a:t>
            </a:r>
          </a:p>
          <a:p>
            <a:r>
              <a:rPr lang="en-US" dirty="0"/>
              <a:t>We already saw this in Lesson 0.4 in the definition of </a:t>
            </a:r>
            <a:r>
              <a:rPr lang="en-US" b="1" dirty="0"/>
              <a:t>abs:</a:t>
            </a:r>
          </a:p>
          <a:p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abs : Real -&gt;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RETURNS: the absolute value of the given real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STRATEGY: divide into cases on sign of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(abs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(if (&lt; x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(- 0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x))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system where there are three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of $20,000 and over</a:t>
            </a:r>
          </a:p>
          <a:p>
            <a:r>
              <a:rPr lang="en-US" dirty="0"/>
              <a:t>The natural thing to do is to partition the income into three cases, corresponding to these three income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f : NonNegReal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2133600"/>
            <a:ext cx="3048000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This is contract is sloppy. Currency amounts should never be </a:t>
            </a:r>
            <a:r>
              <a:rPr lang="en-US" sz="1600" b="1" dirty="0"/>
              <a:t>Real</a:t>
            </a:r>
            <a:r>
              <a:rPr lang="en-US" sz="1600" dirty="0"/>
              <a:t>. They should always be integers, and units should be specified.   But we don't need to be so careful for this made-up example.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581400" y="1981200"/>
            <a:ext cx="2362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5108717"/>
            <a:ext cx="5410200" cy="997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recognize and use the design strategies:</a:t>
            </a:r>
          </a:p>
          <a:p>
            <a:pPr lvl="1"/>
            <a:r>
              <a:rPr lang="en-US" dirty="0"/>
              <a:t>transcribe formula</a:t>
            </a:r>
          </a:p>
          <a:p>
            <a:pPr lvl="1"/>
            <a:r>
              <a:rPr lang="en-US" dirty="0"/>
              <a:t>divide into cases</a:t>
            </a:r>
          </a:p>
          <a:p>
            <a:pPr lvl="1"/>
            <a:r>
              <a:rPr lang="en-US" dirty="0"/>
              <a:t>use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(+ 1000 (* 0.20 (- amt 20000)))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4114800"/>
            <a:ext cx="256127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dirty="0"/>
              <a:t>That's all you need to do!</a:t>
            </a: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ball-after-tick : Ball -&gt; Ball</a:t>
            </a:r>
          </a:p>
          <a:p>
            <a:r>
              <a:rPr lang="en-US" dirty="0"/>
              <a:t>;; GIVEN: The state of a ball b</a:t>
            </a:r>
          </a:p>
          <a:p>
            <a:r>
              <a:rPr lang="en-US" dirty="0"/>
              <a:t>;; RETURNS: the state of given ball at the next tick</a:t>
            </a:r>
          </a:p>
          <a:p>
            <a:r>
              <a:rPr lang="en-US" dirty="0">
                <a:solidFill>
                  <a:srgbClr val="FF0000"/>
                </a:solidFill>
              </a:rPr>
              <a:t>;; STRATEGY: cases on whether ball would hit the wall on </a:t>
            </a:r>
          </a:p>
          <a:p>
            <a:r>
              <a:rPr lang="en-US" dirty="0">
                <a:solidFill>
                  <a:srgbClr val="FF0000"/>
                </a:solidFill>
              </a:rPr>
              <a:t>;; the next tick</a:t>
            </a:r>
          </a:p>
          <a:p>
            <a:endParaRPr lang="en-US" dirty="0"/>
          </a:p>
          <a:p>
            <a:r>
              <a:rPr lang="en-US" dirty="0"/>
              <a:t>(define (ball-after-tick b)</a:t>
            </a:r>
          </a:p>
          <a:p>
            <a:r>
              <a:rPr lang="en-US" dirty="0"/>
              <a:t>  (if (ball-would-hit-wall? b)</a:t>
            </a:r>
          </a:p>
          <a:p>
            <a:r>
              <a:rPr lang="en-US" dirty="0"/>
              <a:t>    (ball-after-bounce b)</a:t>
            </a:r>
          </a:p>
          <a:p>
            <a:r>
              <a:rPr lang="en-US" dirty="0"/>
              <a:t>    (ball-after-straight-travel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cases fit in our menu of design strategies?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inspecting a piece of enumeration or mixed data, you almost always want to use the template for that data type.</a:t>
            </a:r>
          </a:p>
          <a:p>
            <a:r>
              <a:rPr lang="en-US" dirty="0">
                <a:solidFill>
                  <a:srgbClr val="FF0000"/>
                </a:solidFill>
              </a:rPr>
              <a:t>Cases is just for when dividing up the data by the template doesn't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Programs are sets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organize our programs as sets of </a:t>
            </a:r>
            <a:r>
              <a:rPr lang="en-US" i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A function takes an argument (or arguments) and returns a result.</a:t>
            </a:r>
          </a:p>
          <a:p>
            <a:r>
              <a:rPr lang="en-US" dirty="0"/>
              <a:t>The contract says what kind of data the argument and result are.</a:t>
            </a:r>
          </a:p>
          <a:p>
            <a:r>
              <a:rPr lang="en-US" dirty="0"/>
              <a:t>Purpose statement describes how the result depends on the argument.</a:t>
            </a:r>
          </a:p>
          <a:p>
            <a:r>
              <a:rPr lang="en-US" dirty="0"/>
              <a:t>The design strategy is a short description of how to get from the purpose statement to the code.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100718"/>
              </p:ext>
            </p:extLst>
          </p:nvPr>
        </p:nvGraphicFramePr>
        <p:xfrm>
          <a:off x="457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US" sz="3200" dirty="0"/>
                        <a:t>Transcribe formula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sz="3200" dirty="0"/>
                        <a:t>Combine Simpler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</a:t>
                      </a:r>
                      <a:r>
                        <a:rPr lang="en-US" sz="3200" baseline="0" dirty="0" err="1"/>
                        <a:t>vble</a:t>
                      </a:r>
                      <a:r>
                        <a:rPr lang="en-US" sz="3200" baseline="0" dirty="0"/>
                        <a:t>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</a:t>
                      </a:r>
                      <a:r>
                        <a:rPr lang="en-US" sz="3200" dirty="0" err="1"/>
                        <a:t>vble</a:t>
                      </a:r>
                      <a:r>
                        <a:rPr lang="en-US" sz="32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2284" y="2209800"/>
            <a:ext cx="5110316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Strategy #1: Combine Simpler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the desired function can be described as a combination of simpler functions.</a:t>
            </a:r>
          </a:p>
          <a:p>
            <a:r>
              <a:rPr lang="en-US" dirty="0"/>
              <a:t>This is what we did for </a:t>
            </a:r>
            <a:r>
              <a:rPr lang="en-US" b="1" dirty="0"/>
              <a:t>f2c</a:t>
            </a:r>
            <a:r>
              <a:rPr lang="en-US" dirty="0"/>
              <a:t>, where the simpler computations were just arithmetic.</a:t>
            </a:r>
          </a:p>
          <a:p>
            <a:r>
              <a:rPr lang="en-US" dirty="0"/>
              <a:t>Another example: 02-2-1-velocity.rkt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Strategy #2: combine simpler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simpler functions may include ones you write yourself.</a:t>
            </a:r>
          </a:p>
          <a:p>
            <a:r>
              <a:rPr lang="en-US" dirty="0"/>
              <a:t>Here’s an example: area-of-ring, which calls area-of-circle.</a:t>
            </a:r>
          </a:p>
          <a:p>
            <a:r>
              <a:rPr lang="en-US" dirty="0"/>
              <a:t>Both of these are defined by combining simpler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Video: area-of-ring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ukYTpLYHpP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992533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6301014"/>
            <a:ext cx="4419600" cy="4204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 should have used Real (or </a:t>
            </a:r>
            <a:r>
              <a:rPr lang="en-US" sz="1600" dirty="0" err="1"/>
              <a:t>NonNegReal</a:t>
            </a:r>
            <a:r>
              <a:rPr lang="en-US" sz="1600" dirty="0"/>
              <a:t>) here, too.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4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write in a combination of simpler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Remember that the goal is to write beautiful programs.</a:t>
            </a:r>
          </a:p>
          <a:p>
            <a:r>
              <a:rPr lang="en-US" dirty="0"/>
              <a:t>You want your reader to understand what you’re doing immediately.</a:t>
            </a:r>
          </a:p>
          <a:p>
            <a:r>
              <a:rPr lang="en-US" dirty="0"/>
              <a:t>So just keep it simple.</a:t>
            </a:r>
          </a:p>
          <a:p>
            <a:r>
              <a:rPr lang="en-US" dirty="0"/>
              <a:t>We won’t have formal rules about this, but:</a:t>
            </a:r>
          </a:p>
          <a:p>
            <a:r>
              <a:rPr lang="en-US" dirty="0"/>
              <a:t>If the TA needs you to explain it, it’s not simple enough.</a:t>
            </a:r>
          </a:p>
          <a:p>
            <a:r>
              <a:rPr lang="en-US" dirty="0"/>
              <a:t>Anything with an </a:t>
            </a:r>
            <a:r>
              <a:rPr lang="en-US" b="1" dirty="0"/>
              <a:t>if</a:t>
            </a:r>
            <a:r>
              <a:rPr lang="en-US" dirty="0"/>
              <a:t> is probably not simple enough. </a:t>
            </a:r>
          </a:p>
          <a:p>
            <a:pPr lvl="1"/>
            <a:r>
              <a:rPr lang="en-US" dirty="0"/>
              <a:t>If you need an </a:t>
            </a:r>
            <a:r>
              <a:rPr lang="en-US" b="1" dirty="0"/>
              <a:t>if</a:t>
            </a:r>
            <a:r>
              <a:rPr lang="en-US" dirty="0"/>
              <a:t>, that’s a sign that you’re using a fancier design strategy.  We’ll talk about these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short!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“Combining simpler functions” is for very short definitions only.</a:t>
            </a:r>
          </a:p>
          <a:p>
            <a:r>
              <a:rPr lang="en-US" dirty="0"/>
              <a:t>If you’re writing something complicated, that means one of two things:</a:t>
            </a:r>
          </a:p>
          <a:p>
            <a:pPr lvl="1"/>
            <a:r>
              <a:rPr lang="en-US" dirty="0"/>
              <a:t>You’re really using some more powerful design strategy (to be discussed)</a:t>
            </a:r>
          </a:p>
          <a:p>
            <a:pPr lvl="1"/>
            <a:r>
              <a:rPr lang="en-US" dirty="0"/>
              <a:t>Your function needs to be split into simpler parts.</a:t>
            </a:r>
          </a:p>
          <a:p>
            <a:pPr lvl="2"/>
            <a:r>
              <a:rPr lang="en-US" dirty="0"/>
              <a:t>If you have complicated stuff in your function you must have put it there for a reason.  Turn it into a separate function so you can explain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1371</Words>
  <Application>Microsoft Office PowerPoint</Application>
  <PresentationFormat>On-screen Show (4:3)</PresentationFormat>
  <Paragraphs>209</Paragraphs>
  <Slides>23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Helvetica Neue</vt:lpstr>
      <vt:lpstr>Office Theme</vt:lpstr>
      <vt:lpstr>1_Office Theme</vt:lpstr>
      <vt:lpstr>Design Strategies</vt:lpstr>
      <vt:lpstr>Learning Objectives</vt:lpstr>
      <vt:lpstr>Review: Programs are sets of Functions</vt:lpstr>
      <vt:lpstr>Typical Program Design Strategies</vt:lpstr>
      <vt:lpstr>Design Strategy #1: Combine Simpler Functions</vt:lpstr>
      <vt:lpstr>Design Strategy #2: combine simpler functions</vt:lpstr>
      <vt:lpstr>Video: area-of-ring</vt:lpstr>
      <vt:lpstr>What can you write in a combination of simpler functions?</vt:lpstr>
      <vt:lpstr>Keep it short!</vt:lpstr>
      <vt:lpstr>When do you need to introduce new functions?</vt:lpstr>
      <vt:lpstr>Bad Example</vt:lpstr>
      <vt:lpstr>Summary</vt:lpstr>
      <vt:lpstr>Next Steps</vt:lpstr>
      <vt:lpstr>Design Strategies 3: Divide into cases</vt:lpstr>
      <vt:lpstr>PowerPoint Presentation</vt:lpstr>
      <vt:lpstr>Divide into cases on &lt;condition&gt;</vt:lpstr>
      <vt:lpstr>Example: income tax</vt:lpstr>
      <vt:lpstr>Write a cond or if that divides the data into the desired cases </vt:lpstr>
      <vt:lpstr>Write a cond or if that divides the data into the desired cases </vt:lpstr>
      <vt:lpstr>Now fill in the blanks</vt:lpstr>
      <vt:lpstr>Another example</vt:lpstr>
      <vt:lpstr>Where does cases fit in our menu of design strategies?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94</cp:revision>
  <dcterms:created xsi:type="dcterms:W3CDTF">2006-08-16T00:00:00Z</dcterms:created>
  <dcterms:modified xsi:type="dcterms:W3CDTF">2017-07-25T03:36:13Z</dcterms:modified>
</cp:coreProperties>
</file>