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19"/>
  </p:notesMasterIdLst>
  <p:sldIdLst>
    <p:sldId id="256" r:id="rId3"/>
    <p:sldId id="452" r:id="rId4"/>
    <p:sldId id="267" r:id="rId5"/>
    <p:sldId id="268" r:id="rId6"/>
    <p:sldId id="367" r:id="rId7"/>
    <p:sldId id="368" r:id="rId8"/>
    <p:sldId id="448" r:id="rId9"/>
    <p:sldId id="369" r:id="rId10"/>
    <p:sldId id="370" r:id="rId11"/>
    <p:sldId id="451" r:id="rId12"/>
    <p:sldId id="371" r:id="rId13"/>
    <p:sldId id="373" r:id="rId14"/>
    <p:sldId id="375" r:id="rId15"/>
    <p:sldId id="376" r:id="rId16"/>
    <p:sldId id="377" r:id="rId17"/>
    <p:sldId id="378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698" autoAdjust="0"/>
    <p:restoredTop sz="89932" autoAdjust="0"/>
  </p:normalViewPr>
  <p:slideViewPr>
    <p:cSldViewPr>
      <p:cViewPr varScale="1">
        <p:scale>
          <a:sx n="74" d="100"/>
          <a:sy n="74" d="100"/>
        </p:scale>
        <p:origin x="1302" y="60"/>
      </p:cViewPr>
      <p:guideLst>
        <p:guide orient="horz" pos="1776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</dgm:spPr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</dgm:spPr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we'll do some examples of functions on binary trees.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just fill in the answer to each question.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baseline="0" dirty="0"/>
              <a:t> </a:t>
            </a:r>
            <a:r>
              <a:rPr lang="en-US" b="1" baseline="0" dirty="0"/>
              <a:t>leaf-min</a:t>
            </a:r>
            <a:r>
              <a:rPr lang="en-US" baseline="0" dirty="0"/>
              <a:t> is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2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5.1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</a:t>
            </a:r>
            <a:r>
              <a:rPr lang="en-US" b="1" dirty="0" err="1"/>
              <a:t>BinTree</a:t>
            </a:r>
            <a:r>
              <a:rPr lang="en-US" dirty="0"/>
              <a:t> is either leaf data or has two components which are </a:t>
            </a:r>
            <a:r>
              <a:rPr lang="en-US" b="1" dirty="0" err="1"/>
              <a:t>BinTrees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5225315" y="4966078"/>
            <a:ext cx="2057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/>
              <a:t>tree-</a:t>
            </a:r>
            <a:r>
              <a:rPr lang="en-US" b="1" dirty="0" err="1"/>
              <a:t>fn</a:t>
            </a:r>
            <a:r>
              <a:rPr lang="en-US" b="1" dirty="0"/>
              <a:t> </a:t>
            </a:r>
            <a:r>
              <a:rPr lang="en-US" dirty="0"/>
              <a:t>either calls a function on the leaf data, or it</a:t>
            </a:r>
            <a:r>
              <a:rPr lang="en-US" b="1" dirty="0"/>
              <a:t> </a:t>
            </a:r>
            <a:r>
              <a:rPr lang="en-US" dirty="0"/>
              <a:t>calls itself twice.)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964" y="1880025"/>
            <a:ext cx="3776069" cy="2628696"/>
            <a:chOff x="633964" y="1880025"/>
            <a:chExt cx="3776069" cy="2628696"/>
          </a:xfrm>
        </p:grpSpPr>
        <p:sp>
          <p:nvSpPr>
            <p:cNvPr id="9" name="Arc 8"/>
            <p:cNvSpPr/>
            <p:nvPr/>
          </p:nvSpPr>
          <p:spPr>
            <a:xfrm rot="8189719">
              <a:off x="2154808" y="188002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62183" y="2628660"/>
              <a:ext cx="184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is-component-of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57865" y="2421200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BinTree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3964" y="3746721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data</a:t>
              </a:r>
            </a:p>
          </p:txBody>
        </p:sp>
        <p:cxnSp>
          <p:nvCxnSpPr>
            <p:cNvPr id="12" name="Straight Arrow Connector 11"/>
            <p:cNvCxnSpPr>
              <a:stCxn id="26" idx="0"/>
            </p:cNvCxnSpPr>
            <p:nvPr/>
          </p:nvCxnSpPr>
          <p:spPr>
            <a:xfrm flipV="1">
              <a:off x="1249598" y="3199126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Arc 4"/>
            <p:cNvSpPr/>
            <p:nvPr/>
          </p:nvSpPr>
          <p:spPr>
            <a:xfrm rot="7864736">
              <a:off x="1467090" y="2588357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rot="8092935">
              <a:off x="2327214" y="2041014"/>
              <a:ext cx="1625114" cy="1562132"/>
            </a:xfrm>
            <a:prstGeom prst="arc">
              <a:avLst>
                <a:gd name="adj1" fmla="val 4507461"/>
                <a:gd name="adj2" fmla="val 112807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64486" y="1880025"/>
            <a:ext cx="3475342" cy="2628696"/>
            <a:chOff x="633964" y="1880025"/>
            <a:chExt cx="3475342" cy="2628696"/>
          </a:xfrm>
        </p:grpSpPr>
        <p:sp>
          <p:nvSpPr>
            <p:cNvPr id="35" name="Arc 34"/>
            <p:cNvSpPr/>
            <p:nvPr/>
          </p:nvSpPr>
          <p:spPr>
            <a:xfrm rot="8189719">
              <a:off x="2154808" y="188002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9455" y="2588376"/>
              <a:ext cx="590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57865" y="2421200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tree-</a:t>
              </a:r>
              <a:r>
                <a:rPr lang="en-US" dirty="0" err="1"/>
                <a:t>fn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3964" y="3746721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data function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>
            <a:xfrm flipV="1">
              <a:off x="1249598" y="3199126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7864736">
              <a:off x="1467090" y="2588357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8092935">
              <a:off x="2327214" y="2041014"/>
              <a:ext cx="1625114" cy="1562132"/>
            </a:xfrm>
            <a:prstGeom prst="arc">
              <a:avLst>
                <a:gd name="adj1" fmla="val 4507461"/>
                <a:gd name="adj2" fmla="val 112807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372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 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924282" y="4906904"/>
            <a:ext cx="3124200" cy="1449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here are the template questions.  When we write a function using the template, we fill in the template with the answers to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14179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44592" y="3733799"/>
            <a:ext cx="5089408" cy="2438401"/>
            <a:chOff x="244592" y="3733799"/>
            <a:chExt cx="5089408" cy="2438401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44592" y="3733799"/>
              <a:ext cx="2193808" cy="2296819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  <a:gd name="connsiteX0" fmla="*/ 1426164 w 2193808"/>
                <a:gd name="connsiteY0" fmla="*/ 1978378 h 2296819"/>
                <a:gd name="connsiteX1" fmla="*/ 127941 w 2193808"/>
                <a:gd name="connsiteY1" fmla="*/ 1967089 h 2296819"/>
                <a:gd name="connsiteX2" fmla="*/ 2193808 w 2193808"/>
                <a:gd name="connsiteY2" fmla="*/ 0 h 22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3808" h="2296819">
                  <a:moveTo>
                    <a:pt x="1426164" y="1978378"/>
                  </a:moveTo>
                  <a:cubicBezTo>
                    <a:pt x="698971" y="2132659"/>
                    <a:pt x="0" y="2296819"/>
                    <a:pt x="127941" y="1967089"/>
                  </a:cubicBezTo>
                  <a:cubicBezTo>
                    <a:pt x="255882" y="1637359"/>
                    <a:pt x="1154289" y="793985"/>
                    <a:pt x="2193808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44592" y="169756"/>
            <a:ext cx="2590800" cy="130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Let’s see how the template questions help us define some functions that observe binary trees.</a:t>
            </a:r>
          </a:p>
        </p:txBody>
      </p:sp>
    </p:spTree>
    <p:extLst>
      <p:ext uri="{BB962C8B-B14F-4D97-AF65-F5344CB8AC3E}">
        <p14:creationId xmlns:p14="http://schemas.microsoft.com/office/powerpoint/2010/main" val="101819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6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a template for tree-structured information</a:t>
            </a:r>
          </a:p>
          <a:p>
            <a:pPr lvl="1"/>
            <a:r>
              <a:rPr lang="en-US" dirty="0"/>
              <a:t>Write functions that manipulate that data,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05-1-trees.rkt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5.1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610069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 we will learn about two related topics:</a:t>
            </a:r>
          </a:p>
          <a:p>
            <a:pPr lvl="1"/>
            <a:r>
              <a:rPr lang="en-US" dirty="0"/>
              <a:t>branching structures, such as trees</a:t>
            </a:r>
          </a:p>
          <a:p>
            <a:pPr lvl="1"/>
            <a:r>
              <a:rPr lang="en-US" dirty="0"/>
              <a:t>mutually recursive data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3581400" y="2514600"/>
            <a:ext cx="3352800" cy="2971800"/>
          </a:xfrm>
          <a:prstGeom prst="plus">
            <a:avLst>
              <a:gd name="adj" fmla="val 35000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Needs updating</a:t>
            </a:r>
          </a:p>
        </p:txBody>
      </p:sp>
    </p:spTree>
    <p:extLst>
      <p:ext uri="{BB962C8B-B14F-4D97-AF65-F5344CB8AC3E}">
        <p14:creationId xmlns:p14="http://schemas.microsoft.com/office/powerpoint/2010/main" val="233752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Lesson 6.1 begins by considering alternative representations for sequence information</a:t>
            </a:r>
          </a:p>
          <a:p>
            <a:pPr lvl="1"/>
            <a:r>
              <a:rPr lang="en-US" dirty="0"/>
              <a:t>This is a warm-up for Lessons 6.2-6.3 </a:t>
            </a:r>
          </a:p>
          <a:p>
            <a:r>
              <a:rPr lang="en-US" dirty="0"/>
              <a:t>Lessons 6.2 and 6.3 show how to represent information that has a naturally branching structure, such as trees</a:t>
            </a:r>
          </a:p>
          <a:p>
            <a:r>
              <a:rPr lang="en-US" dirty="0"/>
              <a:t>Lesson 6.4 introduces mutually-recursive data definitions</a:t>
            </a:r>
          </a:p>
          <a:p>
            <a:r>
              <a:rPr lang="en-US" dirty="0"/>
              <a:t>Lesson 6.5 applies these ideas to S-expressions</a:t>
            </a:r>
          </a:p>
          <a:p>
            <a:pPr lvl="1"/>
            <a:r>
              <a:rPr lang="en-US" dirty="0"/>
              <a:t>S-expressions are nested lists</a:t>
            </a:r>
          </a:p>
          <a:p>
            <a:pPr lvl="1"/>
            <a:r>
              <a:rPr lang="en-US" dirty="0"/>
              <a:t>These are the basis for XML and JSON</a:t>
            </a:r>
          </a:p>
          <a:p>
            <a:r>
              <a:rPr lang="en-US" dirty="0"/>
              <a:t>Lesson 6.6 combines all these ideas into a case study</a:t>
            </a:r>
          </a:p>
          <a:p>
            <a:r>
              <a:rPr lang="en-US" dirty="0"/>
              <a:t>Lesson 6.7 shows how to write halting measures for tree-like structures.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3581400" y="2514600"/>
            <a:ext cx="3352800" cy="2971800"/>
          </a:xfrm>
          <a:prstGeom prst="plus">
            <a:avLst>
              <a:gd name="adj" fmla="val 35000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examples of information have a natural structure which is not a sequence, but is rather a tree, which you should have learned about in your data structures course.</a:t>
            </a:r>
          </a:p>
          <a:p>
            <a:r>
              <a:rPr lang="en-US" dirty="0"/>
              <a:t>In this lesson, we'll study how to apply the Design Recipe to trees.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functions that manipulate that data, using the observer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Trees: 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 Binary Tree is represented as a </a:t>
            </a:r>
            <a:r>
              <a:rPr lang="en-US" dirty="0" err="1"/>
              <a:t>BinTree</a:t>
            </a:r>
            <a:r>
              <a:rPr lang="en-US" dirty="0"/>
              <a:t>, which is either:</a:t>
            </a:r>
          </a:p>
          <a:p>
            <a:r>
              <a:rPr lang="en-US" dirty="0"/>
              <a:t>;; (make-leaf datum)</a:t>
            </a:r>
          </a:p>
          <a:p>
            <a:r>
              <a:rPr lang="en-US" dirty="0"/>
              <a:t>;; (make-node </a:t>
            </a:r>
            <a:r>
              <a:rPr lang="en-US" dirty="0" err="1"/>
              <a:t>lson</a:t>
            </a:r>
            <a:r>
              <a:rPr lang="en-US" dirty="0"/>
              <a:t> </a:t>
            </a:r>
            <a:r>
              <a:rPr lang="en-US" dirty="0" err="1"/>
              <a:t>rson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INTERPRETATON:</a:t>
            </a:r>
          </a:p>
          <a:p>
            <a:r>
              <a:rPr lang="en-US" dirty="0"/>
              <a:t>;; datum      : Real       some real data</a:t>
            </a:r>
          </a:p>
          <a:p>
            <a:r>
              <a:rPr lang="en-US" dirty="0"/>
              <a:t>;; </a:t>
            </a:r>
            <a:r>
              <a:rPr lang="en-US" dirty="0" err="1"/>
              <a:t>lson</a:t>
            </a:r>
            <a:r>
              <a:rPr lang="en-US" dirty="0"/>
              <a:t>, </a:t>
            </a:r>
            <a:r>
              <a:rPr lang="en-US" dirty="0" err="1"/>
              <a:t>rson</a:t>
            </a:r>
            <a:r>
              <a:rPr lang="en-US" dirty="0"/>
              <a:t> : </a:t>
            </a:r>
            <a:r>
              <a:rPr lang="en-US" dirty="0" err="1"/>
              <a:t>BinTree</a:t>
            </a:r>
            <a:r>
              <a:rPr lang="en-US" dirty="0"/>
              <a:t>    the left and right sons of this node</a:t>
            </a:r>
          </a:p>
          <a:p>
            <a:endParaRPr lang="en-US" dirty="0"/>
          </a:p>
          <a:p>
            <a:r>
              <a:rPr lang="en-US" dirty="0"/>
              <a:t>;; IMPLEMENTATION:</a:t>
            </a:r>
          </a:p>
          <a:p>
            <a:r>
              <a:rPr lang="en-US" dirty="0"/>
              <a:t>(define-struct leaf (datum))</a:t>
            </a:r>
          </a:p>
          <a:p>
            <a:r>
              <a:rPr lang="en-US" dirty="0"/>
              <a:t>(define-struct node (</a:t>
            </a:r>
            <a:r>
              <a:rPr lang="en-US" dirty="0" err="1"/>
              <a:t>lson</a:t>
            </a:r>
            <a:r>
              <a:rPr lang="en-US" dirty="0"/>
              <a:t> </a:t>
            </a:r>
            <a:r>
              <a:rPr lang="en-US" dirty="0" err="1"/>
              <a:t>rson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-- (make-leaf Number)</a:t>
            </a:r>
          </a:p>
          <a:p>
            <a:r>
              <a:rPr lang="en-US" dirty="0"/>
              <a:t>;; -- (make-node </a:t>
            </a:r>
            <a:r>
              <a:rPr lang="en-US" dirty="0" err="1"/>
              <a:t>BinTree</a:t>
            </a:r>
            <a:r>
              <a:rPr lang="en-US" dirty="0"/>
              <a:t> </a:t>
            </a:r>
            <a:r>
              <a:rPr lang="en-US" dirty="0" err="1"/>
              <a:t>BinTree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5756831"/>
            <a:ext cx="35844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Observer Template to follow...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3879510"/>
            <a:ext cx="3584448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many ways to define binary trees. We choose this one because it is clear and simple. </a:t>
            </a:r>
          </a:p>
        </p:txBody>
      </p:sp>
    </p:spTree>
    <p:extLst>
      <p:ext uri="{BB962C8B-B14F-4D97-AF65-F5344CB8AC3E}">
        <p14:creationId xmlns:p14="http://schemas.microsoft.com/office/powerpoint/2010/main" val="396806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definition is self-referential (recursive)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3505200" y="1582942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5638800" y="1550285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1066800"/>
            <a:ext cx="35052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the template for this data definition.  Observe that we have two self-references in the template, corresponding to the two self-references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33927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1001</Words>
  <Application>Microsoft Office PowerPoint</Application>
  <PresentationFormat>On-screen Show (4:3)</PresentationFormat>
  <Paragraphs>160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Helvetica Neue</vt:lpstr>
      <vt:lpstr>1_Office Theme</vt:lpstr>
      <vt:lpstr>2_Office Theme</vt:lpstr>
      <vt:lpstr>Trees</vt:lpstr>
      <vt:lpstr>Module 05</vt:lpstr>
      <vt:lpstr>Module Introduction</vt:lpstr>
      <vt:lpstr>Module Outline</vt:lpstr>
      <vt:lpstr>Introduction/Outline</vt:lpstr>
      <vt:lpstr>Learning Objectives</vt:lpstr>
      <vt:lpstr>Binary Trees: Data Definition</vt:lpstr>
      <vt:lpstr>This definition is self-referential (recursive)</vt:lpstr>
      <vt:lpstr>Observer Template</vt:lpstr>
      <vt:lpstr>Remember: The Shape of the Program Follows the Shape of the Data</vt:lpstr>
      <vt:lpstr>The template questions</vt:lpstr>
      <vt:lpstr>leaf-sum</vt:lpstr>
      <vt:lpstr>leaf-max</vt:lpstr>
      <vt:lpstr>leaf-min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64</cp:revision>
  <dcterms:created xsi:type="dcterms:W3CDTF">2012-09-27T03:54:02Z</dcterms:created>
  <dcterms:modified xsi:type="dcterms:W3CDTF">2017-08-09T18:20:53Z</dcterms:modified>
</cp:coreProperties>
</file>