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29" r:id="rId2"/>
    <p:sldId id="330" r:id="rId3"/>
    <p:sldId id="331" r:id="rId4"/>
    <p:sldId id="332" r:id="rId5"/>
    <p:sldId id="333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0" r:id="rId14"/>
    <p:sldId id="439" r:id="rId15"/>
    <p:sldId id="335" r:id="rId16"/>
    <p:sldId id="340" r:id="rId17"/>
    <p:sldId id="341" r:id="rId18"/>
    <p:sldId id="34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3 Lists of Structures" id="{96E9B853-F1F8-4D3B-8FD6-6CEC2A8032FB}">
          <p14:sldIdLst>
            <p14:sldId id="329"/>
            <p14:sldId id="330"/>
            <p14:sldId id="331"/>
            <p14:sldId id="332"/>
            <p14:sldId id="333"/>
            <p14:sldId id="432"/>
            <p14:sldId id="433"/>
            <p14:sldId id="434"/>
            <p14:sldId id="435"/>
            <p14:sldId id="436"/>
            <p14:sldId id="437"/>
            <p14:sldId id="438"/>
            <p14:sldId id="440"/>
            <p14:sldId id="439"/>
            <p14:sldId id="335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102" d="100"/>
          <a:sy n="102" d="100"/>
        </p:scale>
        <p:origin x="1770" y="102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61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An Inventory is represented as a list of</a:t>
            </a:r>
          </a:p>
          <a:p>
            <a:r>
              <a:rPr lang="en-US" dirty="0"/>
              <a:t>;;   </a:t>
            </a:r>
            <a:r>
              <a:rPr lang="en-US" dirty="0" err="1"/>
              <a:t>BookStatus</a:t>
            </a:r>
            <a:r>
              <a:rPr lang="en-US" dirty="0"/>
              <a:t>, in increasing ISBN order, with at</a:t>
            </a:r>
          </a:p>
          <a:p>
            <a:r>
              <a:rPr lang="en-US" dirty="0"/>
              <a:t>;;   most one entry per ISBN.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-- WHERE</a:t>
            </a:r>
          </a:p>
          <a:p>
            <a:r>
              <a:rPr lang="en-US" dirty="0"/>
              <a:t>;;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;;   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;;    and</a:t>
            </a:r>
          </a:p>
          <a:p>
            <a:r>
              <a:rPr lang="en-US" dirty="0"/>
              <a:t>;;   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of</a:t>
            </a:r>
          </a:p>
          <a:p>
            <a:r>
              <a:rPr lang="en-US" dirty="0"/>
              <a:t>;;     any book in inv.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TEMPLATE:</a:t>
            </a:r>
          </a:p>
          <a:p>
            <a:endParaRPr lang="en-US" sz="2000" dirty="0"/>
          </a:p>
          <a:p>
            <a:r>
              <a:rPr lang="en-US" sz="2000" dirty="0"/>
              <a:t>;; </a:t>
            </a:r>
            <a:r>
              <a:rPr lang="en-US" sz="2000" dirty="0" err="1"/>
              <a:t>inv-fn</a:t>
            </a:r>
            <a:r>
              <a:rPr lang="en-US" sz="2000" dirty="0"/>
              <a:t> : Inventory -&gt; ??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(first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</a:t>
            </a:r>
            <a:r>
              <a:rPr lang="en-US" sz="2000" dirty="0">
                <a:solidFill>
                  <a:srgbClr val="FF0000"/>
                </a:solidFill>
              </a:rPr>
              <a:t>book-status-</a:t>
            </a:r>
            <a:r>
              <a:rPr lang="en-US" sz="2000" dirty="0" err="1">
                <a:solidFill>
                  <a:srgbClr val="FF0000"/>
                </a:solidFill>
              </a:rPr>
              <a:t>fn</a:t>
            </a:r>
            <a:r>
              <a:rPr lang="en-US" sz="2000" dirty="0"/>
              <a:t> (first </a:t>
            </a:r>
            <a:r>
              <a:rPr lang="en-US" sz="2000" dirty="0" err="1"/>
              <a:t>inv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878" y="1667704"/>
            <a:ext cx="4094922" cy="142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Since (first </a:t>
            </a:r>
            <a:r>
              <a:rPr lang="en-US" dirty="0" err="1"/>
              <a:t>inv</a:t>
            </a:r>
            <a:r>
              <a:rPr lang="en-US" dirty="0"/>
              <a:t>) is a </a:t>
            </a:r>
            <a:r>
              <a:rPr lang="en-US" dirty="0" err="1"/>
              <a:t>BookStatus</a:t>
            </a:r>
            <a:r>
              <a:rPr lang="en-US" dirty="0"/>
              <a:t>, it would also be OK to write the observer template like this.  These templates are there to serve as a guide for you, so we going to try not to be too picky about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9504" y="4230929"/>
            <a:ext cx="3707296" cy="755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you </a:t>
            </a:r>
            <a:r>
              <a:rPr lang="en-US" i="1" dirty="0">
                <a:solidFill>
                  <a:schemeClr val="tx1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 put the recursive call to </a:t>
            </a:r>
            <a:r>
              <a:rPr lang="en-US" b="1" dirty="0" err="1">
                <a:solidFill>
                  <a:schemeClr val="tx1"/>
                </a:solidFill>
              </a:rPr>
              <a:t>inv-fn</a:t>
            </a:r>
            <a:r>
              <a:rPr lang="en-US" dirty="0">
                <a:solidFill>
                  <a:schemeClr val="tx1"/>
                </a:solidFill>
              </a:rPr>
              <a:t> in your observer template.</a:t>
            </a:r>
          </a:p>
        </p:txBody>
      </p:sp>
    </p:spTree>
    <p:extLst>
      <p:ext uri="{BB962C8B-B14F-4D97-AF65-F5344CB8AC3E}">
        <p14:creationId xmlns:p14="http://schemas.microsoft.com/office/powerpoint/2010/main" val="12976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function: </a:t>
            </a:r>
            <a:r>
              <a:rPr lang="en-US" b="1" dirty="0"/>
              <a:t>inventory-authors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inventory-authors : Inventory -&gt; </a:t>
            </a:r>
            <a:r>
              <a:rPr lang="en-US" dirty="0" err="1"/>
              <a:t>AuthorList</a:t>
            </a:r>
            <a:endParaRPr lang="en-US" dirty="0"/>
          </a:p>
          <a:p>
            <a:r>
              <a:rPr lang="en-US" dirty="0"/>
              <a:t>;; GIVEN: An Inventory</a:t>
            </a:r>
          </a:p>
          <a:p>
            <a:r>
              <a:rPr lang="en-US" dirty="0"/>
              <a:t>;; RETURNS: A list of the all the authors of the books in the</a:t>
            </a:r>
          </a:p>
          <a:p>
            <a:r>
              <a:rPr lang="en-US" dirty="0"/>
              <a:t>;; inventory.  Repetitions are allowed.  Books with no copies in stock</a:t>
            </a:r>
          </a:p>
          <a:p>
            <a:r>
              <a:rPr lang="en-US" dirty="0"/>
              <a:t>;; are included. The authors may appear in any order.</a:t>
            </a:r>
          </a:p>
          <a:p>
            <a:r>
              <a:rPr lang="en-US" dirty="0"/>
              <a:t>;; EXAMPLE: (inventory-authors inv1) </a:t>
            </a:r>
          </a:p>
          <a:p>
            <a:r>
              <a:rPr lang="en-US" dirty="0"/>
              <a:t>            = (list "</a:t>
            </a:r>
            <a:r>
              <a:rPr lang="en-US" dirty="0" err="1"/>
              <a:t>Felleisen</a:t>
            </a:r>
            <a:r>
              <a:rPr lang="en-US" dirty="0"/>
              <a:t>" "Wand" "Shakespeare" "Shakespeare")</a:t>
            </a:r>
          </a:p>
          <a:p>
            <a:r>
              <a:rPr lang="en-US" dirty="0"/>
              <a:t>;; STRATEGY: Use observer template for Inventory</a:t>
            </a:r>
          </a:p>
          <a:p>
            <a:endParaRPr lang="en-US" dirty="0"/>
          </a:p>
          <a:p>
            <a:r>
              <a:rPr lang="en-US" dirty="0"/>
              <a:t>(define (inventory-authors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inv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(book-status-author (first </a:t>
            </a:r>
            <a:r>
              <a:rPr lang="en-US" dirty="0" err="1"/>
              <a:t>inv</a:t>
            </a:r>
            <a:r>
              <a:rPr lang="en-US" dirty="0"/>
              <a:t>))</a:t>
            </a:r>
          </a:p>
          <a:p>
            <a:r>
              <a:rPr lang="en-US" dirty="0"/>
              <a:t>           (inventory-authors  (rest </a:t>
            </a:r>
            <a:r>
              <a:rPr lang="en-US" dirty="0" err="1"/>
              <a:t>inv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Inventory– but </a:t>
            </a:r>
            <a:r>
              <a:rPr lang="en-US" i="1" dirty="0"/>
              <a:t>which</a:t>
            </a:r>
            <a:r>
              <a:rPr lang="en-US" dirty="0"/>
              <a:t> inventory?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we've decided how to represent an inventory.</a:t>
            </a:r>
          </a:p>
          <a:p>
            <a:r>
              <a:rPr lang="en-US" dirty="0"/>
              <a:t>But what store is it the inventory of?</a:t>
            </a:r>
          </a:p>
          <a:p>
            <a:r>
              <a:rPr lang="en-US" dirty="0"/>
              <a:t>And what date does it represent?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BookstoreState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Date is represented as a ....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BookstoreState</a:t>
            </a:r>
            <a:r>
              <a:rPr lang="en-US" dirty="0"/>
              <a:t> is represented as a (bookstore-state date stock)</a:t>
            </a:r>
          </a:p>
          <a:p>
            <a:r>
              <a:rPr lang="en-US" dirty="0"/>
              <a:t>;; INTERP:</a:t>
            </a:r>
          </a:p>
          <a:p>
            <a:r>
              <a:rPr lang="en-US" dirty="0"/>
              <a:t>;; date   : Date         -- the date we are modelling</a:t>
            </a:r>
          </a:p>
          <a:p>
            <a:r>
              <a:rPr lang="en-US" dirty="0"/>
              <a:t>;; stock  : Inventory    -- the inventory of the bookstore as of 9am ET on</a:t>
            </a:r>
          </a:p>
          <a:p>
            <a:r>
              <a:rPr lang="en-US" dirty="0"/>
              <a:t>;;                          the given date.</a:t>
            </a:r>
          </a:p>
          <a:p>
            <a:endParaRPr lang="en-US" dirty="0"/>
          </a:p>
          <a:p>
            <a:r>
              <a:rPr lang="en-US" dirty="0"/>
              <a:t>;;  IMPLEMENTATION:</a:t>
            </a:r>
          </a:p>
          <a:p>
            <a:endParaRPr lang="en-US" dirty="0"/>
          </a:p>
          <a:p>
            <a:r>
              <a:rPr lang="en-US" dirty="0"/>
              <a:t>(define-struct bookstore-state (date stock))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(make-bookstore-state Date Inventory)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state-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BookstoreState</a:t>
            </a:r>
            <a:r>
              <a:rPr lang="en-US" dirty="0"/>
              <a:t> -&gt; ??</a:t>
            </a:r>
          </a:p>
          <a:p>
            <a:r>
              <a:rPr lang="en-US" dirty="0"/>
              <a:t>(define (state-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(... (bookstore-state-date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     (bookstore-state-stock </a:t>
            </a:r>
            <a:r>
              <a:rPr lang="en-US" dirty="0" err="1"/>
              <a:t>bss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75567" y="3863181"/>
            <a:ext cx="3411233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 have a history of the inventory, we can do more things, like track the value of the inventory over time, compare the sales of some book over some time period, etc., etc.</a:t>
            </a:r>
          </a:p>
        </p:txBody>
      </p:sp>
    </p:spTree>
    <p:extLst>
      <p:ext uri="{BB962C8B-B14F-4D97-AF65-F5344CB8AC3E}">
        <p14:creationId xmlns:p14="http://schemas.microsoft.com/office/powerpoint/2010/main" val="373116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Summary: Self-Referential or Recursive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arbitrary-sized information using a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  <a:r>
              <a:rPr lang="en-US" dirty="0"/>
              <a:t> (or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/>
              <a:t>) data definition.</a:t>
            </a:r>
          </a:p>
          <a:p>
            <a:r>
              <a:rPr lang="en-US" dirty="0"/>
              <a:t>Self-reference in the data definition leads to self-reference in the observer template.</a:t>
            </a:r>
          </a:p>
          <a:p>
            <a:r>
              <a:rPr lang="en-US" dirty="0"/>
              <a:t>Self-reference in the observer template leads to self-reference in the code.</a:t>
            </a:r>
          </a:p>
          <a:p>
            <a:r>
              <a:rPr lang="en-US" dirty="0"/>
              <a:t>Writing functions on this kind of data is easy: just Follow The Recipe!</a:t>
            </a:r>
          </a:p>
          <a:p>
            <a:r>
              <a:rPr lang="en-US" dirty="0"/>
              <a:t>But get the template right!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04-2-books.rkt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 4.4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of structures occur all the time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lists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lists of structures is no different from programming with lists of scalars, except that we make one small change in the recipe for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modeling a bookstore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imagine a program to help manage a bookstore.</a:t>
            </a:r>
          </a:p>
          <a:p>
            <a:r>
              <a:rPr lang="en-US" dirty="0"/>
              <a:t>Let’s build a simple model of the inventory of a bookstore.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we’ll give data definitions for the various quantities we need to represent: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Definitions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An Author is represented as a String (any string will do)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Title is represented as a String (any string will do)</a:t>
            </a:r>
          </a:p>
          <a:p>
            <a:endParaRPr lang="en-US" dirty="0"/>
          </a:p>
          <a:p>
            <a:r>
              <a:rPr lang="en-US" dirty="0"/>
              <a:t>;; An International Standard Book Number (ISBN) is represented</a:t>
            </a:r>
          </a:p>
          <a:p>
            <a:r>
              <a:rPr lang="en-US" dirty="0"/>
              <a:t>;; as a positive integer (</a:t>
            </a:r>
            <a:r>
              <a:rPr lang="en-US" dirty="0" err="1"/>
              <a:t>PosInt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is represented as an integer.</a:t>
            </a:r>
          </a:p>
          <a:p>
            <a:r>
              <a:rPr lang="en-US" dirty="0"/>
              <a:t>;; INTERP:  the amount in USD*100.</a:t>
            </a:r>
          </a:p>
          <a:p>
            <a:r>
              <a:rPr lang="en-US" dirty="0"/>
              <a:t>;; </a:t>
            </a:r>
            <a:r>
              <a:rPr lang="en-US" dirty="0" err="1"/>
              <a:t>eg</a:t>
            </a:r>
            <a:r>
              <a:rPr lang="en-US" dirty="0"/>
              <a:t>: the integer 3679 represents the dollar amount $36.79</a:t>
            </a:r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may be negative.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0538" y="1924013"/>
            <a:ext cx="4189344" cy="49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might refine this definition later, </a:t>
            </a:r>
            <a:r>
              <a:rPr lang="en-US" sz="1400" dirty="0" err="1">
                <a:solidFill>
                  <a:schemeClr val="tx1"/>
                </a:solidFill>
              </a:rPr>
              <a:t>eg</a:t>
            </a:r>
            <a:r>
              <a:rPr lang="en-US" sz="1400" dirty="0">
                <a:solidFill>
                  <a:schemeClr val="tx1"/>
                </a:solidFill>
              </a:rPr>
              <a:t> keep track of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, etc.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93097" y="3245643"/>
            <a:ext cx="4606786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Actually, an ISBN is a sequence of exactly 13 digits, divided into four fields (see https://en.wikipedia.org/wiki/International_Standard_Book_Number).</a:t>
            </a:r>
          </a:p>
          <a:p>
            <a:r>
              <a:rPr lang="en-US" sz="1200" dirty="0"/>
              <a:t>We don't need to represent all this information, so we will simply represent it as a </a:t>
            </a:r>
            <a:r>
              <a:rPr lang="en-US" sz="1200" b="1" dirty="0" err="1"/>
              <a:t>PosInt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BookStatus</a:t>
            </a:r>
            <a:r>
              <a:rPr lang="en-US" dirty="0"/>
              <a:t> is represented as</a:t>
            </a:r>
          </a:p>
          <a:p>
            <a:r>
              <a:rPr lang="en-US" dirty="0"/>
              <a:t>;; (book-status </a:t>
            </a:r>
            <a:r>
              <a:rPr lang="en-US" dirty="0" err="1"/>
              <a:t>isbn</a:t>
            </a:r>
            <a:r>
              <a:rPr lang="en-US" dirty="0"/>
              <a:t> author title cost price on-hand)</a:t>
            </a:r>
          </a:p>
          <a:p>
            <a:endParaRPr lang="en-US" dirty="0"/>
          </a:p>
          <a:p>
            <a:r>
              <a:rPr lang="en-US" dirty="0"/>
              <a:t>;; INTERP:</a:t>
            </a:r>
          </a:p>
          <a:p>
            <a:r>
              <a:rPr lang="en-US" dirty="0"/>
              <a:t>;; </a:t>
            </a:r>
            <a:r>
              <a:rPr lang="en-US" dirty="0" err="1"/>
              <a:t>isbn</a:t>
            </a:r>
            <a:r>
              <a:rPr lang="en-US" dirty="0"/>
              <a:t>   : ISBN          -- the ISBN of the book</a:t>
            </a:r>
          </a:p>
          <a:p>
            <a:r>
              <a:rPr lang="en-US" dirty="0"/>
              <a:t>;; author : Author        -- the book's author</a:t>
            </a:r>
          </a:p>
          <a:p>
            <a:r>
              <a:rPr lang="en-US" dirty="0"/>
              <a:t>;; title  : Title         -- the book's title</a:t>
            </a:r>
          </a:p>
          <a:p>
            <a:r>
              <a:rPr lang="en-US" dirty="0"/>
              <a:t>;; cost   : </a:t>
            </a:r>
            <a:r>
              <a:rPr lang="en-US" dirty="0" err="1"/>
              <a:t>DollarAmount</a:t>
            </a:r>
            <a:r>
              <a:rPr lang="en-US" dirty="0"/>
              <a:t>  -- the wholesale cost of the book (how much</a:t>
            </a:r>
          </a:p>
          <a:p>
            <a:r>
              <a:rPr lang="en-US" dirty="0"/>
              <a:t>;;                           the bookstore paid for each copy of the</a:t>
            </a:r>
          </a:p>
          <a:p>
            <a:r>
              <a:rPr lang="en-US" dirty="0"/>
              <a:t>;;                           book</a:t>
            </a:r>
          </a:p>
          <a:p>
            <a:r>
              <a:rPr lang="en-US" dirty="0"/>
              <a:t>;; price  : </a:t>
            </a:r>
            <a:r>
              <a:rPr lang="en-US" dirty="0" err="1"/>
              <a:t>DollarAmount</a:t>
            </a:r>
            <a:r>
              <a:rPr lang="en-US" dirty="0"/>
              <a:t>  -- the price of the book (how much the</a:t>
            </a:r>
          </a:p>
          <a:p>
            <a:r>
              <a:rPr lang="en-US" dirty="0"/>
              <a:t>;;                           bookstore charges a customer for the</a:t>
            </a:r>
          </a:p>
          <a:p>
            <a:r>
              <a:rPr lang="en-US" dirty="0"/>
              <a:t>;;                           book)</a:t>
            </a:r>
          </a:p>
          <a:p>
            <a:r>
              <a:rPr lang="en-US" dirty="0"/>
              <a:t>;; on-hand: </a:t>
            </a:r>
            <a:r>
              <a:rPr lang="en-US" dirty="0" err="1"/>
              <a:t>NonNegInt</a:t>
            </a:r>
            <a:r>
              <a:rPr lang="en-US" dirty="0"/>
              <a:t>     -- the number of copies of the book that are</a:t>
            </a:r>
          </a:p>
          <a:p>
            <a:r>
              <a:rPr lang="en-US" dirty="0"/>
              <a:t>;;                           on hand in the bookstore)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52" y="5287617"/>
            <a:ext cx="4164496" cy="124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are not modelling a Book (that’s something that exists on a shelf somewhere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). W</a:t>
            </a:r>
            <a:r>
              <a:rPr lang="en-US" dirty="0">
                <a:solidFill>
                  <a:schemeClr val="tx1"/>
                </a:solidFill>
              </a:rPr>
              <a:t>e are modelling the status of all copies of this book.</a:t>
            </a:r>
          </a:p>
        </p:txBody>
      </p:sp>
    </p:spTree>
    <p:extLst>
      <p:ext uri="{BB962C8B-B14F-4D97-AF65-F5344CB8AC3E}">
        <p14:creationId xmlns:p14="http://schemas.microsoft.com/office/powerpoint/2010/main" val="41978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;; IMPLEMENTATION:</a:t>
            </a:r>
          </a:p>
          <a:p>
            <a:r>
              <a:rPr lang="en-US" dirty="0"/>
              <a:t>(define-struct book-status (</a:t>
            </a:r>
            <a:r>
              <a:rPr lang="en-US" dirty="0" err="1"/>
              <a:t>isbn</a:t>
            </a:r>
            <a:r>
              <a:rPr lang="en-US" dirty="0"/>
              <a:t> author title cost price on-hand))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(make-book-status ISBN Author Title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book-status-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BookStatus</a:t>
            </a:r>
            <a:r>
              <a:rPr lang="en-US" dirty="0"/>
              <a:t> -&gt; ??</a:t>
            </a:r>
          </a:p>
          <a:p>
            <a:r>
              <a:rPr lang="en-US" dirty="0"/>
              <a:t>(define (book-status-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(book-status-</a:t>
            </a:r>
            <a:r>
              <a:rPr lang="en-US" dirty="0" err="1"/>
              <a:t>isbn</a:t>
            </a:r>
            <a:r>
              <a:rPr lang="en-US" dirty="0"/>
              <a:t> b)</a:t>
            </a:r>
          </a:p>
          <a:p>
            <a:r>
              <a:rPr lang="en-US" dirty="0"/>
              <a:t>   (book-status-author b)</a:t>
            </a:r>
          </a:p>
          <a:p>
            <a:r>
              <a:rPr lang="en-US" dirty="0"/>
              <a:t>   (book-status-title b)</a:t>
            </a:r>
          </a:p>
          <a:p>
            <a:r>
              <a:rPr lang="en-US" dirty="0"/>
              <a:t>   (book-status-cost b)</a:t>
            </a:r>
          </a:p>
          <a:p>
            <a:r>
              <a:rPr lang="en-US" dirty="0"/>
              <a:t>   (book-status-price b)</a:t>
            </a:r>
          </a:p>
          <a:p>
            <a:r>
              <a:rPr lang="en-US" dirty="0"/>
              <a:t>   (book-status-on-hand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7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</TotalTime>
  <Words>1256</Words>
  <Application>Microsoft Office PowerPoint</Application>
  <PresentationFormat>On-screen Show (4:3)</PresentationFormat>
  <Paragraphs>191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Lists of Structures</vt:lpstr>
      <vt:lpstr>Introduction</vt:lpstr>
      <vt:lpstr>Learning Objectives</vt:lpstr>
      <vt:lpstr>Programming with lists of structures</vt:lpstr>
      <vt:lpstr>Example: modeling a bookstore</vt:lpstr>
      <vt:lpstr>Step 1: Data Design</vt:lpstr>
      <vt:lpstr>Preliminary Data Definitions</vt:lpstr>
      <vt:lpstr>BookStatus</vt:lpstr>
      <vt:lpstr>BookStatus (cont’d)</vt:lpstr>
      <vt:lpstr>Inventory</vt:lpstr>
      <vt:lpstr>Inventory (cont’d)</vt:lpstr>
      <vt:lpstr>Inventory (cont’d)</vt:lpstr>
      <vt:lpstr>Example function: inventory-authors</vt:lpstr>
      <vt:lpstr>An Inventory– but which inventory?</vt:lpstr>
      <vt:lpstr>BookstoreState</vt:lpstr>
      <vt:lpstr>Module Summary: Self-Referential or Recursive Information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141</cp:revision>
  <dcterms:created xsi:type="dcterms:W3CDTF">2010-06-24T16:22:15Z</dcterms:created>
  <dcterms:modified xsi:type="dcterms:W3CDTF">2017-08-03T23:33:32Z</dcterms:modified>
</cp:coreProperties>
</file>