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im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470" r:id="rId2"/>
    <p:sldId id="471" r:id="rId3"/>
    <p:sldId id="472" r:id="rId4"/>
    <p:sldId id="473" r:id="rId5"/>
    <p:sldId id="474" r:id="rId6"/>
    <p:sldId id="475" r:id="rId7"/>
    <p:sldId id="476" r:id="rId8"/>
    <p:sldId id="477" r:id="rId9"/>
    <p:sldId id="478" r:id="rId10"/>
    <p:sldId id="479" r:id="rId11"/>
    <p:sldId id="480" r:id="rId12"/>
    <p:sldId id="481" r:id="rId13"/>
    <p:sldId id="482" r:id="rId14"/>
    <p:sldId id="483" r:id="rId15"/>
    <p:sldId id="484" r:id="rId16"/>
    <p:sldId id="487" r:id="rId17"/>
    <p:sldId id="488" r:id="rId18"/>
    <p:sldId id="489" r:id="rId19"/>
  </p:sldIdLst>
  <p:sldSz cx="9144000" cy="6858000" type="screen4x3"/>
  <p:notesSz cx="6858000" cy="9144000"/>
  <p:custDataLst>
    <p:tags r:id="rId2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Lesson 4.4 Non-Empty Lists" id="{F2057148-6B90-4B4C-BDF9-60E03E2D8622}">
          <p14:sldIdLst>
            <p14:sldId id="470"/>
            <p14:sldId id="471"/>
            <p14:sldId id="472"/>
            <p14:sldId id="473"/>
            <p14:sldId id="474"/>
            <p14:sldId id="475"/>
            <p14:sldId id="476"/>
            <p14:sldId id="477"/>
            <p14:sldId id="478"/>
            <p14:sldId id="479"/>
            <p14:sldId id="480"/>
            <p14:sldId id="481"/>
            <p14:sldId id="482"/>
            <p14:sldId id="483"/>
            <p14:sldId id="484"/>
            <p14:sldId id="487"/>
            <p14:sldId id="488"/>
            <p14:sldId id="489"/>
          </p14:sldIdLst>
        </p14:section>
      </p14:sectionLst>
    </p:ext>
    <p:ext uri="{EFAFB233-063F-42B5-8137-9DF3F51BA10A}">
      <p15:sldGuideLst xmlns:p15="http://schemas.microsoft.com/office/powerpoint/2012/main">
        <p15:guide id="1" orient="horz" pos="3261">
          <p15:clr>
            <a:srgbClr val="A4A3A4"/>
          </p15:clr>
        </p15:guide>
        <p15:guide id="2" pos="14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60" autoAdjust="0"/>
    <p:restoredTop sz="88054" autoAdjust="0"/>
  </p:normalViewPr>
  <p:slideViewPr>
    <p:cSldViewPr snapToGrid="0" snapToObjects="1">
      <p:cViewPr varScale="1">
        <p:scale>
          <a:sx n="102" d="100"/>
          <a:sy n="102" d="100"/>
        </p:scale>
        <p:origin x="1062" y="102"/>
      </p:cViewPr>
      <p:guideLst>
        <p:guide orient="horz" pos="3261"/>
        <p:guide pos="1416"/>
      </p:guideLst>
    </p:cSldViewPr>
  </p:slid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8F25F6-E1EF-4065-8525-42EDEBD9BD22}" type="datetimeFigureOut">
              <a:rPr lang="en-US" smtClean="0"/>
              <a:pPr/>
              <a:t>8/3/2017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E1DFD8-B619-4FFF-B366-BDCC98D08110}" type="slidenum">
              <a:rPr lang="en-US" smtClean="0"/>
              <a:pPr/>
              <a:t>‹#›</a:t>
            </a:fld>
            <a:endParaRPr lang="en-US"/>
          </a:p>
        </p:txBody>
      </p:sp>
    </p:spTree>
    <p:extLst>
      <p:ext uri="{BB962C8B-B14F-4D97-AF65-F5344CB8AC3E}">
        <p14:creationId xmlns:p14="http://schemas.microsoft.com/office/powerpoint/2010/main" val="31416905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1</a:t>
            </a:fld>
            <a:endParaRPr lang="en-US"/>
          </a:p>
        </p:txBody>
      </p:sp>
    </p:spTree>
    <p:extLst>
      <p:ext uri="{BB962C8B-B14F-4D97-AF65-F5344CB8AC3E}">
        <p14:creationId xmlns:p14="http://schemas.microsoft.com/office/powerpoint/2010/main" val="35759993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E1DFD8-B619-4FFF-B366-BDCC98D08110}" type="slidenum">
              <a:rPr lang="en-US" smtClean="0"/>
              <a:pPr/>
              <a:t>3</a:t>
            </a:fld>
            <a:endParaRPr lang="en-US"/>
          </a:p>
        </p:txBody>
      </p:sp>
    </p:spTree>
    <p:extLst>
      <p:ext uri="{BB962C8B-B14F-4D97-AF65-F5344CB8AC3E}">
        <p14:creationId xmlns:p14="http://schemas.microsoft.com/office/powerpoint/2010/main" val="38308048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7</a:t>
            </a:fld>
            <a:endParaRPr lang="en-US"/>
          </a:p>
        </p:txBody>
      </p:sp>
    </p:spTree>
    <p:extLst>
      <p:ext uri="{BB962C8B-B14F-4D97-AF65-F5344CB8AC3E}">
        <p14:creationId xmlns:p14="http://schemas.microsoft.com/office/powerpoint/2010/main" val="750986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8</a:t>
            </a:fld>
            <a:endParaRPr lang="en-US"/>
          </a:p>
        </p:txBody>
      </p:sp>
    </p:spTree>
    <p:extLst>
      <p:ext uri="{BB962C8B-B14F-4D97-AF65-F5344CB8AC3E}">
        <p14:creationId xmlns:p14="http://schemas.microsoft.com/office/powerpoint/2010/main" val="7063553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9</a:t>
            </a:fld>
            <a:endParaRPr lang="en-US"/>
          </a:p>
        </p:txBody>
      </p:sp>
    </p:spTree>
    <p:extLst>
      <p:ext uri="{BB962C8B-B14F-4D97-AF65-F5344CB8AC3E}">
        <p14:creationId xmlns:p14="http://schemas.microsoft.com/office/powerpoint/2010/main" val="39152869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10</a:t>
            </a:fld>
            <a:endParaRPr lang="en-US"/>
          </a:p>
        </p:txBody>
      </p:sp>
    </p:spTree>
    <p:extLst>
      <p:ext uri="{BB962C8B-B14F-4D97-AF65-F5344CB8AC3E}">
        <p14:creationId xmlns:p14="http://schemas.microsoft.com/office/powerpoint/2010/main" val="990830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F1F79F5-7BEC-496A-AFC7-876E38F64D71}" type="datetime1">
              <a:rPr lang="en-US" smtClean="0"/>
              <a:t>8/3/2017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212446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05703A-7669-4FEA-9056-25299B4D29D4}" type="datetime1">
              <a:rPr lang="en-US" smtClean="0"/>
              <a:t>8/3/2017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752356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5077B5-BB57-49DB-88CA-226A139E5C01}" type="datetime1">
              <a:rPr lang="en-US" smtClean="0"/>
              <a:t>8/3/2017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3064840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D9447-CBD6-49A1-89FD-8512A8CF8999}" type="datetime1">
              <a:rPr lang="en-US" smtClean="0"/>
              <a:t>8/3/2017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0737211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639A2A-823D-48B7-9ACE-7FAF42870BA9}" type="datetime1">
              <a:rPr lang="en-US" smtClean="0"/>
              <a:t>8/3/2017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1434425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1B6996-82E9-463C-972C-7B56056E426C}" type="datetime1">
              <a:rPr lang="en-US" smtClean="0"/>
              <a:t>8/3/2017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005032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2ED4DA-448D-4BB1-B935-CC112220207B}" type="datetime1">
              <a:rPr lang="en-US" smtClean="0"/>
              <a:t>8/3/2017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090177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523999" y="2590798"/>
            <a:ext cx="6096000" cy="25447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22ED4DA-448D-4BB1-B935-CC112220207B}" type="datetime1">
              <a:rPr lang="en-US" smtClean="0"/>
              <a:t>8/3/2017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
        <p:nvSpPr>
          <p:cNvPr id="7" name="Rectangle 6"/>
          <p:cNvSpPr/>
          <p:nvPr userDrawn="1"/>
        </p:nvSpPr>
        <p:spPr>
          <a:xfrm>
            <a:off x="794551" y="1719223"/>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TextBox 7"/>
          <p:cNvSpPr txBox="1"/>
          <p:nvPr userDrawn="1"/>
        </p:nvSpPr>
        <p:spPr>
          <a:xfrm>
            <a:off x="5943600" y="1793674"/>
            <a:ext cx="2286000" cy="646331"/>
          </a:xfrm>
          <a:prstGeom prst="rect">
            <a:avLst/>
          </a:prstGeom>
          <a:noFill/>
        </p:spPr>
        <p:txBody>
          <a:bodyPr wrap="square" rtlCol="0">
            <a:spAutoFit/>
          </a:bodyPr>
          <a:lstStyle/>
          <a:p>
            <a:r>
              <a:rPr lang="en-US" dirty="0"/>
              <a:t>Resize video to this</a:t>
            </a:r>
            <a:r>
              <a:rPr lang="en-US" baseline="0" dirty="0"/>
              <a:t> box.</a:t>
            </a:r>
            <a:endParaRPr lang="en-US" dirty="0"/>
          </a:p>
        </p:txBody>
      </p:sp>
    </p:spTree>
    <p:extLst>
      <p:ext uri="{BB962C8B-B14F-4D97-AF65-F5344CB8AC3E}">
        <p14:creationId xmlns:p14="http://schemas.microsoft.com/office/powerpoint/2010/main" val="3774317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8/3/2017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255381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Video Cli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8/3/2017</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userDrawn="1"/>
        </p:nvSpPr>
        <p:spPr>
          <a:xfrm>
            <a:off x="609600" y="1676400"/>
            <a:ext cx="7924800" cy="4343400"/>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868570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193DC4-6EF0-48C9-B29C-616106A645E1}" type="datetime1">
              <a:rPr lang="en-US" smtClean="0"/>
              <a:t>8/3/2017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973443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D1846AD-9252-4647-9435-4C2AC365653A}" type="datetime1">
              <a:rPr lang="en-US" smtClean="0"/>
              <a:t>8/3/2017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518103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56DC10-3561-4063-A6AF-C1CC7A41040A}" type="datetime1">
              <a:rPr lang="en-US" smtClean="0"/>
              <a:t>8/3/2017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754560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F7B77F5-1464-4F6B-92A8-64FC8A508293}" type="datetime1">
              <a:rPr lang="en-US" smtClean="0"/>
              <a:t>8/3/2017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549494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style>
          <a:lnRef idx="2">
            <a:schemeClr val="accent1"/>
          </a:lnRef>
          <a:fillRef idx="1">
            <a:schemeClr val="lt1"/>
          </a:fillRef>
          <a:effectRef idx="0">
            <a:schemeClr val="accent1"/>
          </a:effectRef>
          <a:fontRef idx="none"/>
        </p:style>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B3F677-983B-48DB-ADFD-63FE6CBC7FB2}" type="datetime1">
              <a:rPr lang="en-US" smtClean="0"/>
              <a:t>8/3/2017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3B5EA-18B6-4040-9F78-6052AF49C681}" type="slidenum">
              <a:rPr lang="en-US" smtClean="0"/>
              <a:t>‹#›</a:t>
            </a:fld>
            <a:endParaRPr lang="en-US"/>
          </a:p>
        </p:txBody>
      </p:sp>
    </p:spTree>
    <p:extLst>
      <p:ext uri="{BB962C8B-B14F-4D97-AF65-F5344CB8AC3E}">
        <p14:creationId xmlns:p14="http://schemas.microsoft.com/office/powerpoint/2010/main" val="29788354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hyperlink" Target="http://creativecommons.org/licenses/by-nc/4.0/" TargetMode="External"/><Relationship Id="rId4" Type="http://schemas.openxmlformats.org/officeDocument/2006/relationships/image" Target="../media/image1.im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Non-Empty Lists</a:t>
            </a:r>
          </a:p>
        </p:txBody>
      </p:sp>
      <p:sp>
        <p:nvSpPr>
          <p:cNvPr id="3" name="Subtitle 2"/>
          <p:cNvSpPr>
            <a:spLocks noGrp="1"/>
          </p:cNvSpPr>
          <p:nvPr>
            <p:ph type="subTitle" idx="1"/>
          </p:nvPr>
        </p:nvSpPr>
        <p:spPr/>
        <p:txBody>
          <a:bodyPr/>
          <a:lstStyle/>
          <a:p>
            <a:r>
              <a:rPr lang="en-US" dirty="0"/>
              <a:t>CS 5010 Program Design Paradigms “Bootcamp”</a:t>
            </a:r>
          </a:p>
          <a:p>
            <a:r>
              <a:rPr lang="en-US" dirty="0"/>
              <a:t>Lesson 4.4</a:t>
            </a:r>
          </a:p>
          <a:p>
            <a:endParaRPr lang="en-US" dirty="0"/>
          </a:p>
        </p:txBody>
      </p:sp>
      <p:sp>
        <p:nvSpPr>
          <p:cNvPr id="5" name="Slide Number Placeholder 4"/>
          <p:cNvSpPr>
            <a:spLocks noGrp="1"/>
          </p:cNvSpPr>
          <p:nvPr>
            <p:ph type="sldNum" sz="quarter" idx="12"/>
          </p:nvPr>
        </p:nvSpPr>
        <p:spPr/>
        <p:txBody>
          <a:bodyPr/>
          <a:lstStyle/>
          <a:p>
            <a:fld id="{AB376464-0CAE-48CA-94A1-62F8E9374B4C}" type="slidenum">
              <a:rPr lang="en-US" smtClean="0"/>
              <a:pPr/>
              <a:t>1</a:t>
            </a:fld>
            <a:endParaRPr lang="en-US"/>
          </a:p>
        </p:txBody>
      </p:sp>
      <p:sp>
        <p:nvSpPr>
          <p:cNvPr id="4" name="TextBox 3"/>
          <p:cNvSpPr txBox="1"/>
          <p:nvPr>
            <p:custDataLst>
              <p:tags r:id="rId1"/>
            </p:custDataLst>
          </p:nvPr>
        </p:nvSpPr>
        <p:spPr>
          <a:xfrm>
            <a:off x="0" y="7112000"/>
            <a:ext cx="9144000" cy="646331"/>
          </a:xfrm>
          <a:prstGeom prst="rect">
            <a:avLst/>
          </a:prstGeom>
          <a:noFill/>
        </p:spPr>
        <p:txBody>
          <a:bodyPr vert="horz" rtlCol="0">
            <a:spAutoFit/>
          </a:bodyPr>
          <a:lstStyle/>
          <a:p>
            <a:r>
              <a:rPr lang="en-US"/>
              <a:t>TexPoint fonts used in EMF. </a:t>
            </a:r>
          </a:p>
          <a:p>
            <a:r>
              <a:rPr lang="en-US"/>
              <a:t>Read the TexPoint manual before you delete this box.: </a:t>
            </a:r>
            <a:r>
              <a:rPr lang="en-US">
                <a:latin typeface="CMMI10"/>
              </a:rPr>
              <a:t>A</a:t>
            </a:r>
            <a:r>
              <a:rPr lang="en-US">
                <a:latin typeface="CMR10"/>
              </a:rPr>
              <a:t>A</a:t>
            </a:r>
            <a:r>
              <a:rPr lang="en-US">
                <a:latin typeface="CMSY10ORIG"/>
              </a:rPr>
              <a:t>A</a:t>
            </a:r>
            <a:endParaRPr lang="en-US"/>
          </a:p>
        </p:txBody>
      </p:sp>
      <p:grpSp>
        <p:nvGrpSpPr>
          <p:cNvPr id="6" name="Group 5"/>
          <p:cNvGrpSpPr/>
          <p:nvPr/>
        </p:nvGrpSpPr>
        <p:grpSpPr>
          <a:xfrm>
            <a:off x="120650" y="6314759"/>
            <a:ext cx="8902700" cy="400110"/>
            <a:chOff x="120650" y="6314759"/>
            <a:chExt cx="8902700" cy="400110"/>
          </a:xfrm>
        </p:grpSpPr>
        <p:pic>
          <p:nvPicPr>
            <p:cNvPr id="7" name="Picture 6"/>
            <p:cNvPicPr>
              <a:picLocks/>
            </p:cNvPicPr>
            <p:nvPr/>
          </p:nvPicPr>
          <p:blipFill>
            <a:blip r:embed="rId4">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8" name="TextBox 7"/>
            <p:cNvSpPr txBox="1"/>
            <p:nvPr/>
          </p:nvSpPr>
          <p:spPr>
            <a:xfrm>
              <a:off x="925322" y="6314759"/>
              <a:ext cx="8098028" cy="400110"/>
            </a:xfrm>
            <a:prstGeom prst="rect">
              <a:avLst/>
            </a:prstGeom>
            <a:noFill/>
          </p:spPr>
          <p:txBody>
            <a:bodyPr vert="horz" wrap="square" rtlCol="0">
              <a:spAutoFit/>
            </a:bodyPr>
            <a:lstStyle/>
            <a:p>
              <a:r>
                <a:rPr lang="en-US" sz="1000" dirty="0"/>
                <a:t>© Mitchell Wand, 2012-2014</a:t>
              </a:r>
            </a:p>
            <a:p>
              <a:r>
                <a:rPr lang="en-US" sz="1000" dirty="0"/>
                <a:t>This work </a:t>
              </a:r>
              <a:r>
                <a:rPr lang="en-US" sz="1000"/>
                <a:t>is licensed </a:t>
              </a:r>
              <a:r>
                <a:rPr lang="en-US" sz="1000" dirty="0"/>
                <a:t>under a </a:t>
              </a:r>
              <a:r>
                <a:rPr lang="en-US" altLang="en-US" sz="1000">
                  <a:solidFill>
                    <a:srgbClr val="4374B7"/>
                  </a:solidFill>
                  <a:latin typeface="Helvetica Neue"/>
                  <a:hlinkClick r:id="rId5"/>
                </a:rPr>
                <a:t>Creative Commons </a:t>
              </a:r>
              <a:r>
                <a:rPr lang="en-US" altLang="en-US" sz="1000" dirty="0">
                  <a:solidFill>
                    <a:srgbClr val="4374B7"/>
                  </a:solidFill>
                  <a:latin typeface="Helvetica Neue"/>
                  <a:hlinkClick r:id="rId5"/>
                </a:rPr>
                <a:t>Attribution-NonCommercial 4.0 </a:t>
              </a:r>
              <a:r>
                <a:rPr lang="en-US" altLang="en-US" sz="1000">
                  <a:solidFill>
                    <a:srgbClr val="4374B7"/>
                  </a:solidFill>
                  <a:latin typeface="Helvetica Neue"/>
                  <a:hlinkClick r:id="rId5"/>
                </a:rPr>
                <a:t>International License</a:t>
              </a:r>
              <a:r>
                <a:rPr lang="en-US" sz="1000" dirty="0"/>
                <a:t>.</a:t>
              </a:r>
            </a:p>
          </p:txBody>
        </p:sp>
      </p:grpSp>
    </p:spTree>
    <p:extLst>
      <p:ext uri="{BB962C8B-B14F-4D97-AF65-F5344CB8AC3E}">
        <p14:creationId xmlns:p14="http://schemas.microsoft.com/office/powerpoint/2010/main" val="3442798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Template Questions </a:t>
            </a:r>
            <a:r>
              <a:rPr lang="en-US" dirty="0"/>
              <a:t>for Non-Empty Lists</a:t>
            </a:r>
          </a:p>
        </p:txBody>
      </p:sp>
      <p:sp>
        <p:nvSpPr>
          <p:cNvPr id="3" name="Content Placeholder 2"/>
          <p:cNvSpPr>
            <a:spLocks noGrp="1"/>
          </p:cNvSpPr>
          <p:nvPr>
            <p:ph idx="1"/>
          </p:nvPr>
        </p:nvSpPr>
        <p:spPr/>
        <p:txBody>
          <a:bodyPr/>
          <a:lstStyle/>
          <a:p>
            <a:pPr marL="0" indent="0">
              <a:buNone/>
            </a:pPr>
            <a:r>
              <a:rPr lang="en-US" sz="2000" b="1" dirty="0">
                <a:latin typeface="Consolas"/>
                <a:cs typeface="Consolas"/>
              </a:rPr>
              <a:t>;; </a:t>
            </a:r>
            <a:r>
              <a:rPr lang="en-US" sz="2000" b="1" dirty="0" err="1">
                <a:latin typeface="Consolas"/>
                <a:cs typeface="Consolas"/>
              </a:rPr>
              <a:t>nelst-fn</a:t>
            </a:r>
            <a:r>
              <a:rPr lang="en-US" sz="2000" b="1" dirty="0">
                <a:latin typeface="Consolas"/>
                <a:cs typeface="Consolas"/>
              </a:rPr>
              <a:t> : </a:t>
            </a:r>
            <a:r>
              <a:rPr lang="en-US" sz="2000" b="1" dirty="0" err="1">
                <a:latin typeface="Consolas"/>
                <a:cs typeface="Consolas"/>
              </a:rPr>
              <a:t>NonEmptyXList</a:t>
            </a:r>
            <a:r>
              <a:rPr lang="en-US" sz="2000" b="1" dirty="0">
                <a:latin typeface="Consolas"/>
                <a:cs typeface="Consolas"/>
              </a:rPr>
              <a:t> -&gt; ??</a:t>
            </a:r>
          </a:p>
          <a:p>
            <a:pPr marL="0" indent="0">
              <a:buNone/>
            </a:pPr>
            <a:r>
              <a:rPr lang="en-US" sz="2000" b="1" dirty="0">
                <a:latin typeface="Consolas"/>
                <a:cs typeface="Consolas"/>
              </a:rPr>
              <a:t>(define (</a:t>
            </a:r>
            <a:r>
              <a:rPr lang="en-US" sz="2000" b="1" dirty="0" err="1">
                <a:latin typeface="Consolas"/>
                <a:cs typeface="Consolas"/>
              </a:rPr>
              <a:t>nelst-fn</a:t>
            </a:r>
            <a:r>
              <a:rPr lang="en-US" sz="2000" b="1" dirty="0">
                <a:latin typeface="Consolas"/>
                <a:cs typeface="Consolas"/>
              </a:rPr>
              <a:t> ne-</a:t>
            </a:r>
            <a:r>
              <a:rPr lang="en-US" sz="2000" b="1" dirty="0" err="1">
                <a:latin typeface="Consolas"/>
                <a:cs typeface="Consolas"/>
              </a:rPr>
              <a:t>lst</a:t>
            </a:r>
            <a:r>
              <a:rPr lang="en-US" sz="2000" b="1" dirty="0">
                <a:latin typeface="Consolas"/>
                <a:cs typeface="Consolas"/>
              </a:rPr>
              <a:t>)</a:t>
            </a:r>
          </a:p>
          <a:p>
            <a:pPr marL="0" indent="0">
              <a:buNone/>
            </a:pPr>
            <a:r>
              <a:rPr lang="en-US" sz="2000" b="1" dirty="0">
                <a:latin typeface="Consolas"/>
                <a:cs typeface="Consolas"/>
              </a:rPr>
              <a:t>  (</a:t>
            </a:r>
            <a:r>
              <a:rPr lang="en-US" sz="2000" b="1" dirty="0" err="1">
                <a:latin typeface="Consolas"/>
                <a:cs typeface="Consolas"/>
              </a:rPr>
              <a:t>cond</a:t>
            </a:r>
            <a:endParaRPr lang="en-US" sz="2000" b="1" dirty="0">
              <a:latin typeface="Consolas"/>
              <a:cs typeface="Consolas"/>
            </a:endParaRPr>
          </a:p>
          <a:p>
            <a:pPr marL="0" indent="0">
              <a:buNone/>
            </a:pPr>
            <a:r>
              <a:rPr lang="en-US" sz="2000" b="1" dirty="0">
                <a:latin typeface="Consolas"/>
                <a:cs typeface="Consolas"/>
              </a:rPr>
              <a:t>    [(empty? (rest ne-</a:t>
            </a:r>
            <a:r>
              <a:rPr lang="en-US" sz="2000" b="1" dirty="0" err="1">
                <a:latin typeface="Consolas"/>
                <a:cs typeface="Consolas"/>
              </a:rPr>
              <a:t>lst</a:t>
            </a:r>
            <a:r>
              <a:rPr lang="en-US" sz="2000" b="1" dirty="0">
                <a:latin typeface="Consolas"/>
                <a:cs typeface="Consolas"/>
              </a:rPr>
              <a:t>)) (.... (first ne-</a:t>
            </a:r>
            <a:r>
              <a:rPr lang="en-US" sz="2000" b="1" dirty="0" err="1">
                <a:latin typeface="Consolas"/>
                <a:cs typeface="Consolas"/>
              </a:rPr>
              <a:t>lst</a:t>
            </a:r>
            <a:r>
              <a:rPr lang="en-US" sz="2000" b="1" dirty="0">
                <a:latin typeface="Consolas"/>
                <a:cs typeface="Consolas"/>
              </a:rPr>
              <a:t>))]</a:t>
            </a:r>
          </a:p>
          <a:p>
            <a:pPr marL="0" indent="0">
              <a:buNone/>
            </a:pPr>
            <a:r>
              <a:rPr lang="en-US" sz="2000" b="1" dirty="0">
                <a:latin typeface="Consolas"/>
                <a:cs typeface="Consolas"/>
              </a:rPr>
              <a:t>    [else (...</a:t>
            </a:r>
          </a:p>
          <a:p>
            <a:pPr marL="0" indent="0">
              <a:buNone/>
            </a:pPr>
            <a:r>
              <a:rPr lang="en-US" sz="2000" b="1" dirty="0">
                <a:latin typeface="Consolas"/>
                <a:cs typeface="Consolas"/>
              </a:rPr>
              <a:t>            (first ne-</a:t>
            </a:r>
            <a:r>
              <a:rPr lang="en-US" sz="2000" b="1" dirty="0" err="1">
                <a:latin typeface="Consolas"/>
                <a:cs typeface="Consolas"/>
              </a:rPr>
              <a:t>lst</a:t>
            </a:r>
            <a:r>
              <a:rPr lang="en-US" sz="2000" b="1" dirty="0">
                <a:latin typeface="Consolas"/>
                <a:cs typeface="Consolas"/>
              </a:rPr>
              <a:t>)</a:t>
            </a:r>
          </a:p>
          <a:p>
            <a:pPr marL="0" indent="0">
              <a:buNone/>
            </a:pPr>
            <a:r>
              <a:rPr lang="en-US" sz="2000" b="1" dirty="0">
                <a:latin typeface="Consolas"/>
                <a:cs typeface="Consolas"/>
              </a:rPr>
              <a:t>            (</a:t>
            </a:r>
            <a:r>
              <a:rPr lang="en-US" sz="2000" b="1" dirty="0" err="1">
                <a:latin typeface="Consolas"/>
                <a:cs typeface="Consolas"/>
              </a:rPr>
              <a:t>nelst-fn</a:t>
            </a:r>
            <a:r>
              <a:rPr lang="en-US" sz="2000" b="1" dirty="0">
                <a:latin typeface="Consolas"/>
                <a:cs typeface="Consolas"/>
              </a:rPr>
              <a:t> (rest ne-</a:t>
            </a:r>
            <a:r>
              <a:rPr lang="en-US" sz="2000" b="1" dirty="0" err="1">
                <a:latin typeface="Consolas"/>
                <a:cs typeface="Consolas"/>
              </a:rPr>
              <a:t>lst</a:t>
            </a:r>
            <a:r>
              <a:rPr lang="en-US" sz="2000" b="1" dirty="0">
                <a:latin typeface="Consolas"/>
                <a:cs typeface="Consolas"/>
              </a:rPr>
              <a:t>)))]))</a:t>
            </a:r>
            <a:r>
              <a:rPr lang="en-US" sz="2000" dirty="0">
                <a:latin typeface="Consolas"/>
                <a:cs typeface="Consolas"/>
              </a:rPr>
              <a:t>  </a:t>
            </a:r>
          </a:p>
          <a:p>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10</a:t>
            </a:fld>
            <a:endParaRPr lang="en-US"/>
          </a:p>
        </p:txBody>
      </p:sp>
      <p:sp>
        <p:nvSpPr>
          <p:cNvPr id="6" name="Rectangle 5"/>
          <p:cNvSpPr/>
          <p:nvPr/>
        </p:nvSpPr>
        <p:spPr>
          <a:xfrm>
            <a:off x="5638799" y="4439798"/>
            <a:ext cx="2425547" cy="914400"/>
          </a:xfrm>
          <a:prstGeom prst="rect">
            <a:avLst/>
          </a:prstGeom>
          <a:solidFill>
            <a:schemeClr val="accent1">
              <a:lumMod val="20000"/>
              <a:lumOff val="80000"/>
            </a:schemeClr>
          </a:solidFill>
          <a:ln>
            <a:noFill/>
            <a:tailEnd type="stealth" w="lg" len="lg"/>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What is </a:t>
            </a:r>
            <a:r>
              <a:rPr lang="en-US"/>
              <a:t>the answer </a:t>
            </a:r>
            <a:r>
              <a:rPr lang="en-US" dirty="0"/>
              <a:t>for a list of length 1?</a:t>
            </a:r>
          </a:p>
        </p:txBody>
      </p:sp>
      <p:sp>
        <p:nvSpPr>
          <p:cNvPr id="8" name="Rectangle 7"/>
          <p:cNvSpPr/>
          <p:nvPr/>
        </p:nvSpPr>
        <p:spPr>
          <a:xfrm>
            <a:off x="253388" y="4818828"/>
            <a:ext cx="4419600" cy="1295400"/>
          </a:xfrm>
          <a:prstGeom prst="rect">
            <a:avLst/>
          </a:prstGeom>
          <a:solidFill>
            <a:schemeClr val="accent1">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solidFill>
                  <a:schemeClr val="tx1"/>
                </a:solidFill>
              </a:rPr>
              <a:t>If we knew </a:t>
            </a:r>
            <a:r>
              <a:rPr lang="en-US">
                <a:solidFill>
                  <a:schemeClr val="tx1"/>
                </a:solidFill>
              </a:rPr>
              <a:t>the answer </a:t>
            </a:r>
            <a:r>
              <a:rPr lang="en-US" dirty="0">
                <a:solidFill>
                  <a:schemeClr val="tx1"/>
                </a:solidFill>
              </a:rPr>
              <a:t>for the rest of the list, and we knew the first of the list, how could we combine them to get </a:t>
            </a:r>
            <a:r>
              <a:rPr lang="en-US">
                <a:solidFill>
                  <a:schemeClr val="tx1"/>
                </a:solidFill>
              </a:rPr>
              <a:t>the answer </a:t>
            </a:r>
            <a:r>
              <a:rPr lang="en-US" dirty="0">
                <a:solidFill>
                  <a:schemeClr val="tx1"/>
                </a:solidFill>
              </a:rPr>
              <a:t>for the whole list?</a:t>
            </a:r>
          </a:p>
        </p:txBody>
      </p:sp>
      <p:sp>
        <p:nvSpPr>
          <p:cNvPr id="9" name="Freeform 8"/>
          <p:cNvSpPr/>
          <p:nvPr/>
        </p:nvSpPr>
        <p:spPr>
          <a:xfrm>
            <a:off x="5255046" y="3084723"/>
            <a:ext cx="1758812" cy="1366091"/>
          </a:xfrm>
          <a:custGeom>
            <a:avLst/>
            <a:gdLst>
              <a:gd name="connsiteX0" fmla="*/ 1410159 w 1758812"/>
              <a:gd name="connsiteY0" fmla="*/ 1366091 h 1366091"/>
              <a:gd name="connsiteX1" fmla="*/ 1663547 w 1758812"/>
              <a:gd name="connsiteY1" fmla="*/ 705079 h 1366091"/>
              <a:gd name="connsiteX2" fmla="*/ 0 w 1758812"/>
              <a:gd name="connsiteY2" fmla="*/ 0 h 1366091"/>
            </a:gdLst>
            <a:ahLst/>
            <a:cxnLst>
              <a:cxn ang="0">
                <a:pos x="connsiteX0" y="connsiteY0"/>
              </a:cxn>
              <a:cxn ang="0">
                <a:pos x="connsiteX1" y="connsiteY1"/>
              </a:cxn>
              <a:cxn ang="0">
                <a:pos x="connsiteX2" y="connsiteY2"/>
              </a:cxn>
            </a:cxnLst>
            <a:rect l="l" t="t" r="r" b="b"/>
            <a:pathLst>
              <a:path w="1758812" h="1366091">
                <a:moveTo>
                  <a:pt x="1410159" y="1366091"/>
                </a:moveTo>
                <a:cubicBezTo>
                  <a:pt x="1654366" y="1149426"/>
                  <a:pt x="1898574" y="932761"/>
                  <a:pt x="1663547" y="705079"/>
                </a:cubicBezTo>
                <a:cubicBezTo>
                  <a:pt x="1428520" y="477397"/>
                  <a:pt x="714260" y="238698"/>
                  <a:pt x="0" y="0"/>
                </a:cubicBezTo>
              </a:path>
            </a:pathLst>
          </a:custGeom>
          <a:noFill/>
          <a:ln>
            <a:tailEnd type="stealth" w="lg" len="lg"/>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0" name="Freeform 9"/>
          <p:cNvSpPr/>
          <p:nvPr/>
        </p:nvSpPr>
        <p:spPr>
          <a:xfrm>
            <a:off x="1253120" y="3459296"/>
            <a:ext cx="961270" cy="1355075"/>
          </a:xfrm>
          <a:custGeom>
            <a:avLst/>
            <a:gdLst>
              <a:gd name="connsiteX0" fmla="*/ 278225 w 961270"/>
              <a:gd name="connsiteY0" fmla="*/ 1355075 h 1355075"/>
              <a:gd name="connsiteX1" fmla="*/ 35853 w 961270"/>
              <a:gd name="connsiteY1" fmla="*/ 738131 h 1355075"/>
              <a:gd name="connsiteX2" fmla="*/ 961270 w 961270"/>
              <a:gd name="connsiteY2" fmla="*/ 0 h 1355075"/>
            </a:gdLst>
            <a:ahLst/>
            <a:cxnLst>
              <a:cxn ang="0">
                <a:pos x="connsiteX0" y="connsiteY0"/>
              </a:cxn>
              <a:cxn ang="0">
                <a:pos x="connsiteX1" y="connsiteY1"/>
              </a:cxn>
              <a:cxn ang="0">
                <a:pos x="connsiteX2" y="connsiteY2"/>
              </a:cxn>
            </a:cxnLst>
            <a:rect l="l" t="t" r="r" b="b"/>
            <a:pathLst>
              <a:path w="961270" h="1355075">
                <a:moveTo>
                  <a:pt x="278225" y="1355075"/>
                </a:moveTo>
                <a:cubicBezTo>
                  <a:pt x="100118" y="1159526"/>
                  <a:pt x="-77988" y="963977"/>
                  <a:pt x="35853" y="738131"/>
                </a:cubicBezTo>
                <a:cubicBezTo>
                  <a:pt x="149694" y="512285"/>
                  <a:pt x="555482" y="256142"/>
                  <a:pt x="961270" y="0"/>
                </a:cubicBezTo>
              </a:path>
            </a:pathLst>
          </a:custGeom>
          <a:noFill/>
          <a:ln>
            <a:tailEnd type="stealth" w="lg" len="lg"/>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54181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max</a:t>
            </a:r>
          </a:p>
        </p:txBody>
      </p:sp>
      <p:sp>
        <p:nvSpPr>
          <p:cNvPr id="3" name="Content Placeholder 2"/>
          <p:cNvSpPr>
            <a:spLocks noGrp="1"/>
          </p:cNvSpPr>
          <p:nvPr>
            <p:ph idx="1"/>
          </p:nvPr>
        </p:nvSpPr>
        <p:spPr/>
        <p:txBody>
          <a:bodyPr>
            <a:normAutofit/>
          </a:bodyPr>
          <a:lstStyle/>
          <a:p>
            <a:pPr marL="0" indent="0">
              <a:buNone/>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intlist</a:t>
            </a:r>
            <a:r>
              <a:rPr lang="en-US" sz="2000" b="1" dirty="0">
                <a:latin typeface="Consolas" pitchFamily="49" charset="0"/>
                <a:cs typeface="Consolas" pitchFamily="49" charset="0"/>
              </a:rPr>
              <a:t>-max : </a:t>
            </a:r>
            <a:r>
              <a:rPr lang="en-US" sz="2000" b="1" dirty="0" err="1">
                <a:latin typeface="Consolas" pitchFamily="49" charset="0"/>
                <a:cs typeface="Consolas" pitchFamily="49" charset="0"/>
              </a:rPr>
              <a:t>NonEmptyListOfInteger</a:t>
            </a:r>
            <a:r>
              <a:rPr lang="en-US" sz="2000" b="1" dirty="0">
                <a:latin typeface="Consolas" pitchFamily="49" charset="0"/>
                <a:cs typeface="Consolas" pitchFamily="49" charset="0"/>
              </a:rPr>
              <a:t> -&gt; Integer</a:t>
            </a:r>
          </a:p>
          <a:p>
            <a:pPr marL="0" indent="0">
              <a:buNone/>
            </a:pPr>
            <a:r>
              <a:rPr lang="en-US" sz="2000" b="1" dirty="0">
                <a:latin typeface="Consolas" pitchFamily="49" charset="0"/>
                <a:cs typeface="Consolas" pitchFamily="49" charset="0"/>
              </a:rPr>
              <a:t>;; GIVEN: a non-empty list of integers, </a:t>
            </a:r>
          </a:p>
          <a:p>
            <a:pPr marL="0" indent="0">
              <a:buNone/>
            </a:pPr>
            <a:r>
              <a:rPr lang="en-US" sz="2000" b="1">
                <a:latin typeface="Consolas" pitchFamily="49" charset="0"/>
                <a:cs typeface="Consolas" pitchFamily="49" charset="0"/>
              </a:rPr>
              <a:t>;; RETURNS: </a:t>
            </a:r>
            <a:r>
              <a:rPr lang="en-US" sz="2000" b="1" dirty="0">
                <a:latin typeface="Consolas" pitchFamily="49" charset="0"/>
                <a:cs typeface="Consolas" pitchFamily="49" charset="0"/>
              </a:rPr>
              <a:t>the largest element of the list</a:t>
            </a:r>
          </a:p>
          <a:p>
            <a:pPr marL="0" indent="0">
              <a:buNone/>
            </a:pPr>
            <a:r>
              <a:rPr lang="en-US" sz="2000" b="1" dirty="0">
                <a:latin typeface="Consolas"/>
                <a:cs typeface="Consolas"/>
              </a:rPr>
              <a:t>(define (</a:t>
            </a:r>
            <a:r>
              <a:rPr lang="en-US" sz="2000" b="1" dirty="0" err="1">
                <a:latin typeface="Consolas"/>
                <a:cs typeface="Consolas"/>
              </a:rPr>
              <a:t>intlist</a:t>
            </a:r>
            <a:r>
              <a:rPr lang="en-US" sz="2000" b="1" dirty="0">
                <a:latin typeface="Consolas"/>
                <a:cs typeface="Consolas"/>
              </a:rPr>
              <a:t>-max ne-</a:t>
            </a:r>
            <a:r>
              <a:rPr lang="en-US" sz="2000" b="1" dirty="0" err="1">
                <a:latin typeface="Consolas"/>
                <a:cs typeface="Consolas"/>
              </a:rPr>
              <a:t>lst</a:t>
            </a:r>
            <a:r>
              <a:rPr lang="en-US" sz="2000" b="1" dirty="0">
                <a:latin typeface="Consolas"/>
                <a:cs typeface="Consolas"/>
              </a:rPr>
              <a:t>)</a:t>
            </a:r>
          </a:p>
          <a:p>
            <a:pPr marL="0" indent="0">
              <a:buNone/>
            </a:pPr>
            <a:r>
              <a:rPr lang="en-US" sz="2000" b="1" dirty="0">
                <a:latin typeface="Consolas"/>
                <a:cs typeface="Consolas"/>
              </a:rPr>
              <a:t>  (</a:t>
            </a:r>
            <a:r>
              <a:rPr lang="en-US" sz="2000" b="1" dirty="0" err="1">
                <a:latin typeface="Consolas"/>
                <a:cs typeface="Consolas"/>
              </a:rPr>
              <a:t>cond</a:t>
            </a:r>
            <a:endParaRPr lang="en-US" sz="2000" b="1" dirty="0">
              <a:latin typeface="Consolas"/>
              <a:cs typeface="Consolas"/>
            </a:endParaRPr>
          </a:p>
          <a:p>
            <a:pPr marL="0" indent="0">
              <a:buNone/>
            </a:pPr>
            <a:r>
              <a:rPr lang="en-US" sz="2000" b="1" dirty="0">
                <a:latin typeface="Consolas"/>
                <a:cs typeface="Consolas"/>
              </a:rPr>
              <a:t>    [(empty? (rest ne-</a:t>
            </a:r>
            <a:r>
              <a:rPr lang="en-US" sz="2000" b="1" dirty="0" err="1">
                <a:latin typeface="Consolas"/>
                <a:cs typeface="Consolas"/>
              </a:rPr>
              <a:t>lst</a:t>
            </a:r>
            <a:r>
              <a:rPr lang="en-US" sz="2000" b="1" dirty="0">
                <a:latin typeface="Consolas"/>
                <a:cs typeface="Consolas"/>
              </a:rPr>
              <a:t>)) (first ne-</a:t>
            </a:r>
            <a:r>
              <a:rPr lang="en-US" sz="2000" b="1" dirty="0" err="1">
                <a:latin typeface="Consolas"/>
                <a:cs typeface="Consolas"/>
              </a:rPr>
              <a:t>lst</a:t>
            </a:r>
            <a:r>
              <a:rPr lang="en-US" sz="2000" b="1" dirty="0">
                <a:latin typeface="Consolas"/>
                <a:cs typeface="Consolas"/>
              </a:rPr>
              <a:t>)]</a:t>
            </a:r>
          </a:p>
          <a:p>
            <a:pPr marL="0" indent="0">
              <a:buNone/>
            </a:pPr>
            <a:r>
              <a:rPr lang="en-US" sz="2000" b="1" dirty="0">
                <a:latin typeface="Consolas"/>
                <a:cs typeface="Consolas"/>
              </a:rPr>
              <a:t>    [else (max</a:t>
            </a:r>
          </a:p>
          <a:p>
            <a:pPr marL="0" indent="0">
              <a:buNone/>
            </a:pPr>
            <a:r>
              <a:rPr lang="en-US" sz="2000" b="1" dirty="0">
                <a:latin typeface="Consolas"/>
                <a:cs typeface="Consolas"/>
              </a:rPr>
              <a:t>            (first ne-</a:t>
            </a:r>
            <a:r>
              <a:rPr lang="en-US" sz="2000" b="1" dirty="0" err="1">
                <a:latin typeface="Consolas"/>
                <a:cs typeface="Consolas"/>
              </a:rPr>
              <a:t>lst</a:t>
            </a:r>
            <a:r>
              <a:rPr lang="en-US" sz="2000" b="1" dirty="0">
                <a:latin typeface="Consolas"/>
                <a:cs typeface="Consolas"/>
              </a:rPr>
              <a:t>)</a:t>
            </a:r>
          </a:p>
          <a:p>
            <a:pPr marL="0" indent="0">
              <a:buNone/>
            </a:pPr>
            <a:r>
              <a:rPr lang="en-US" sz="2000" b="1" dirty="0">
                <a:latin typeface="Consolas"/>
                <a:cs typeface="Consolas"/>
              </a:rPr>
              <a:t>            (</a:t>
            </a:r>
            <a:r>
              <a:rPr lang="en-US" sz="2000" b="1" dirty="0" err="1">
                <a:latin typeface="Consolas"/>
                <a:cs typeface="Consolas"/>
              </a:rPr>
              <a:t>intlist</a:t>
            </a:r>
            <a:r>
              <a:rPr lang="en-US" sz="2000" b="1" dirty="0">
                <a:latin typeface="Consolas"/>
                <a:cs typeface="Consolas"/>
              </a:rPr>
              <a:t>-max (rest ne-</a:t>
            </a:r>
            <a:r>
              <a:rPr lang="en-US" sz="2000" b="1" dirty="0" err="1">
                <a:latin typeface="Consolas"/>
                <a:cs typeface="Consolas"/>
              </a:rPr>
              <a:t>lst</a:t>
            </a:r>
            <a:r>
              <a:rPr lang="en-US" sz="2000" b="1" dirty="0">
                <a:latin typeface="Consolas"/>
                <a:cs typeface="Consolas"/>
              </a:rPr>
              <a:t>)))]))</a:t>
            </a:r>
            <a:r>
              <a:rPr lang="en-US" sz="2000" dirty="0">
                <a:latin typeface="Consolas"/>
                <a:cs typeface="Consolas"/>
              </a:rPr>
              <a:t>  </a:t>
            </a:r>
          </a:p>
          <a:p>
            <a:endParaRPr lang="en-US" dirty="0"/>
          </a:p>
          <a:p>
            <a:pPr marL="0" indent="0">
              <a:buNone/>
            </a:pPr>
            <a:endParaRPr lang="en-US" b="1"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11</a:t>
            </a:fld>
            <a:endParaRPr lang="en-US"/>
          </a:p>
        </p:txBody>
      </p:sp>
    </p:spTree>
    <p:extLst>
      <p:ext uri="{BB962C8B-B14F-4D97-AF65-F5344CB8AC3E}">
        <p14:creationId xmlns:p14="http://schemas.microsoft.com/office/powerpoint/2010/main" val="2883088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average</a:t>
            </a:r>
          </a:p>
        </p:txBody>
      </p:sp>
      <p:sp>
        <p:nvSpPr>
          <p:cNvPr id="4" name="Content Placeholder 2"/>
          <p:cNvSpPr>
            <a:spLocks noGrp="1"/>
          </p:cNvSpPr>
          <p:nvPr>
            <p:ph idx="1"/>
          </p:nvPr>
        </p:nvSpPr>
        <p:spPr/>
        <p:txBody>
          <a:bodyPr>
            <a:normAutofit/>
          </a:bodyPr>
          <a:lstStyle/>
          <a:p>
            <a:pPr>
              <a:buNone/>
            </a:pPr>
            <a:r>
              <a:rPr lang="en-US" sz="2000" b="1" dirty="0" err="1">
                <a:latin typeface="Consolas" pitchFamily="49" charset="0"/>
                <a:cs typeface="Consolas" pitchFamily="49" charset="0"/>
              </a:rPr>
              <a:t>nl-avg</a:t>
            </a:r>
            <a:r>
              <a:rPr lang="en-US" sz="2000" b="1" dirty="0">
                <a:latin typeface="Consolas" pitchFamily="49" charset="0"/>
                <a:cs typeface="Consolas" pitchFamily="49" charset="0"/>
              </a:rPr>
              <a:t> : </a:t>
            </a:r>
            <a:r>
              <a:rPr lang="en-US" sz="2000" b="1" dirty="0" err="1">
                <a:latin typeface="Consolas" pitchFamily="49" charset="0"/>
                <a:cs typeface="Consolas" pitchFamily="49" charset="0"/>
              </a:rPr>
              <a:t>NonEmptyNumberList</a:t>
            </a:r>
            <a:r>
              <a:rPr lang="en-US" sz="2000" b="1" dirty="0">
                <a:latin typeface="Consolas" pitchFamily="49" charset="0"/>
                <a:cs typeface="Consolas" pitchFamily="49" charset="0"/>
              </a:rPr>
              <a:t> -&gt; Number</a:t>
            </a:r>
          </a:p>
          <a:p>
            <a:pPr>
              <a:buNone/>
            </a:pPr>
            <a:r>
              <a:rPr lang="en-US" sz="2000" b="1" dirty="0">
                <a:latin typeface="Consolas" pitchFamily="49" charset="0"/>
                <a:cs typeface="Consolas" pitchFamily="49" charset="0"/>
              </a:rPr>
              <a:t>Given a non-empty </a:t>
            </a:r>
            <a:r>
              <a:rPr lang="en-US" sz="2000" b="1" dirty="0" err="1">
                <a:latin typeface="Consolas" pitchFamily="49" charset="0"/>
                <a:cs typeface="Consolas" pitchFamily="49" charset="0"/>
              </a:rPr>
              <a:t>NumberList</a:t>
            </a:r>
            <a:r>
              <a:rPr lang="en-US" sz="2000" b="1" dirty="0">
                <a:latin typeface="Consolas" pitchFamily="49" charset="0"/>
                <a:cs typeface="Consolas" pitchFamily="49" charset="0"/>
              </a:rPr>
              <a:t>, returns its average</a:t>
            </a:r>
          </a:p>
          <a:p>
            <a:pPr>
              <a:buNone/>
            </a:pPr>
            <a:r>
              <a:rPr lang="en-US" sz="2000" b="1" dirty="0">
                <a:latin typeface="Consolas" pitchFamily="49" charset="0"/>
                <a:cs typeface="Consolas" pitchFamily="49" charset="0"/>
              </a:rPr>
              <a:t>(</a:t>
            </a:r>
            <a:r>
              <a:rPr lang="en-US" sz="2000" b="1" dirty="0" err="1">
                <a:latin typeface="Consolas" pitchFamily="49" charset="0"/>
                <a:cs typeface="Consolas" pitchFamily="49" charset="0"/>
              </a:rPr>
              <a:t>nl-avg</a:t>
            </a:r>
            <a:r>
              <a:rPr lang="en-US" sz="2000" b="1" dirty="0">
                <a:latin typeface="Consolas" pitchFamily="49" charset="0"/>
                <a:cs typeface="Consolas" pitchFamily="49" charset="0"/>
              </a:rPr>
              <a:t> (cons 11 empty)) = 11</a:t>
            </a:r>
          </a:p>
          <a:p>
            <a:pPr>
              <a:buNone/>
            </a:pPr>
            <a:r>
              <a:rPr lang="en-US" sz="2000" b="1" dirty="0">
                <a:latin typeface="Consolas" pitchFamily="49" charset="0"/>
                <a:cs typeface="Consolas" pitchFamily="49" charset="0"/>
              </a:rPr>
              <a:t>(</a:t>
            </a:r>
            <a:r>
              <a:rPr lang="en-US" sz="2000" b="1" dirty="0" err="1">
                <a:latin typeface="Consolas" pitchFamily="49" charset="0"/>
                <a:cs typeface="Consolas" pitchFamily="49" charset="0"/>
              </a:rPr>
              <a:t>nl-avg</a:t>
            </a:r>
            <a:r>
              <a:rPr lang="en-US" sz="2000" b="1" dirty="0">
                <a:latin typeface="Consolas" pitchFamily="49" charset="0"/>
                <a:cs typeface="Consolas" pitchFamily="49" charset="0"/>
              </a:rPr>
              <a:t> (cons 33 (cons 11 empty))) = 22</a:t>
            </a:r>
          </a:p>
          <a:p>
            <a:pPr>
              <a:buNone/>
            </a:pPr>
            <a:r>
              <a:rPr lang="en-US" sz="2000" b="1" dirty="0">
                <a:latin typeface="Consolas" pitchFamily="49" charset="0"/>
                <a:cs typeface="Consolas" pitchFamily="49" charset="0"/>
              </a:rPr>
              <a:t>(</a:t>
            </a:r>
            <a:r>
              <a:rPr lang="en-US" sz="2000" b="1" dirty="0" err="1">
                <a:latin typeface="Consolas" pitchFamily="49" charset="0"/>
                <a:cs typeface="Consolas" pitchFamily="49" charset="0"/>
              </a:rPr>
              <a:t>nl-avg</a:t>
            </a:r>
            <a:r>
              <a:rPr lang="en-US" sz="2000" b="1" dirty="0">
                <a:latin typeface="Consolas" pitchFamily="49" charset="0"/>
                <a:cs typeface="Consolas" pitchFamily="49" charset="0"/>
              </a:rPr>
              <a:t> (cons 33 (cons 11 (cons 11 empty)))) = 55/3</a:t>
            </a:r>
          </a:p>
        </p:txBody>
      </p:sp>
      <p:sp>
        <p:nvSpPr>
          <p:cNvPr id="3" name="Slide Number Placeholder 2"/>
          <p:cNvSpPr>
            <a:spLocks noGrp="1"/>
          </p:cNvSpPr>
          <p:nvPr>
            <p:ph type="sldNum" sz="quarter" idx="12"/>
          </p:nvPr>
        </p:nvSpPr>
        <p:spPr/>
        <p:txBody>
          <a:bodyPr/>
          <a:lstStyle/>
          <a:p>
            <a:fld id="{9F4492BD-6A9C-48FC-AC76-0B4FE11194A1}" type="slidenum">
              <a:rPr lang="en-US" smtClean="0"/>
              <a:pPr/>
              <a:t>12</a:t>
            </a:fld>
            <a:endParaRPr lang="en-US"/>
          </a:p>
        </p:txBody>
      </p:sp>
    </p:spTree>
    <p:extLst>
      <p:ext uri="{BB962C8B-B14F-4D97-AF65-F5344CB8AC3E}">
        <p14:creationId xmlns:p14="http://schemas.microsoft.com/office/powerpoint/2010/main" val="583817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average</a:t>
            </a:r>
          </a:p>
        </p:txBody>
      </p:sp>
      <p:sp>
        <p:nvSpPr>
          <p:cNvPr id="3" name="Content Placeholder 2"/>
          <p:cNvSpPr>
            <a:spLocks noGrp="1"/>
          </p:cNvSpPr>
          <p:nvPr>
            <p:ph idx="1"/>
          </p:nvPr>
        </p:nvSpPr>
        <p:spPr/>
        <p:txBody>
          <a:bodyPr>
            <a:normAutofit/>
          </a:bodyPr>
          <a:lstStyle/>
          <a:p>
            <a:pPr>
              <a:buNone/>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nl-avg</a:t>
            </a:r>
            <a:r>
              <a:rPr lang="en-US" sz="2000" b="1" dirty="0">
                <a:latin typeface="Consolas" pitchFamily="49" charset="0"/>
                <a:cs typeface="Consolas" pitchFamily="49" charset="0"/>
              </a:rPr>
              <a:t> : </a:t>
            </a:r>
            <a:r>
              <a:rPr lang="en-US" sz="2000" b="1" dirty="0" err="1">
                <a:latin typeface="Consolas" pitchFamily="49" charset="0"/>
                <a:cs typeface="Consolas" pitchFamily="49" charset="0"/>
              </a:rPr>
              <a:t>NonEmptyNumberList</a:t>
            </a:r>
            <a:r>
              <a:rPr lang="en-US" sz="2000" b="1" dirty="0">
                <a:latin typeface="Consolas" pitchFamily="49" charset="0"/>
                <a:cs typeface="Consolas" pitchFamily="49" charset="0"/>
              </a:rPr>
              <a:t> -&gt; Number</a:t>
            </a:r>
          </a:p>
          <a:p>
            <a:pPr>
              <a:buNone/>
            </a:pPr>
            <a:r>
              <a:rPr lang="en-US" sz="2000" b="1" dirty="0">
                <a:latin typeface="Consolas" pitchFamily="49" charset="0"/>
                <a:cs typeface="Consolas" pitchFamily="49" charset="0"/>
              </a:rPr>
              <a:t>;; Given a non-empty </a:t>
            </a:r>
            <a:r>
              <a:rPr lang="en-US" sz="2000" b="1" dirty="0" err="1">
                <a:latin typeface="Consolas" pitchFamily="49" charset="0"/>
                <a:cs typeface="Consolas" pitchFamily="49" charset="0"/>
              </a:rPr>
              <a:t>NumberList</a:t>
            </a:r>
            <a:r>
              <a:rPr lang="en-US" sz="2000" b="1" dirty="0">
                <a:latin typeface="Consolas" pitchFamily="49" charset="0"/>
                <a:cs typeface="Consolas" pitchFamily="49" charset="0"/>
              </a:rPr>
              <a:t>, returns its average</a:t>
            </a:r>
          </a:p>
          <a:p>
            <a:pPr>
              <a:buNone/>
            </a:pPr>
            <a:r>
              <a:rPr lang="en-US" sz="2000" b="1" dirty="0">
                <a:latin typeface="Consolas" pitchFamily="49" charset="0"/>
                <a:cs typeface="Consolas" pitchFamily="49" charset="0"/>
              </a:rPr>
              <a:t>;; strategy: use template for </a:t>
            </a:r>
            <a:r>
              <a:rPr lang="en-US" sz="2000" b="1" dirty="0" err="1">
                <a:latin typeface="Consolas" pitchFamily="49" charset="0"/>
                <a:cs typeface="Consolas" pitchFamily="49" charset="0"/>
              </a:rPr>
              <a:t>NonEmptyNumberList</a:t>
            </a:r>
            <a:endParaRPr lang="en-US" sz="2000" b="1" dirty="0">
              <a:latin typeface="Consolas" pitchFamily="49" charset="0"/>
              <a:cs typeface="Consolas" pitchFamily="49" charset="0"/>
            </a:endParaRPr>
          </a:p>
          <a:p>
            <a:pPr marL="0" indent="0">
              <a:buNone/>
            </a:pPr>
            <a:r>
              <a:rPr lang="en-US" sz="2000" b="1" dirty="0">
                <a:latin typeface="Consolas"/>
                <a:cs typeface="Consolas"/>
              </a:rPr>
              <a:t>(define (</a:t>
            </a:r>
            <a:r>
              <a:rPr lang="en-US" sz="2000" b="1" dirty="0" err="1">
                <a:latin typeface="Consolas"/>
                <a:cs typeface="Consolas"/>
              </a:rPr>
              <a:t>nl-avg</a:t>
            </a:r>
            <a:r>
              <a:rPr lang="en-US" sz="2000" b="1" dirty="0">
                <a:latin typeface="Consolas"/>
                <a:cs typeface="Consolas"/>
              </a:rPr>
              <a:t> ne-</a:t>
            </a:r>
            <a:r>
              <a:rPr lang="en-US" sz="2000" b="1" dirty="0" err="1">
                <a:latin typeface="Consolas"/>
                <a:cs typeface="Consolas"/>
              </a:rPr>
              <a:t>lst</a:t>
            </a:r>
            <a:r>
              <a:rPr lang="en-US" sz="2000" b="1" dirty="0">
                <a:latin typeface="Consolas"/>
                <a:cs typeface="Consolas"/>
              </a:rPr>
              <a:t>)</a:t>
            </a:r>
          </a:p>
          <a:p>
            <a:pPr marL="0" indent="0">
              <a:buNone/>
            </a:pPr>
            <a:r>
              <a:rPr lang="en-US" sz="2000" b="1" dirty="0">
                <a:latin typeface="Consolas"/>
                <a:cs typeface="Consolas"/>
              </a:rPr>
              <a:t>  (</a:t>
            </a:r>
            <a:r>
              <a:rPr lang="en-US" sz="2000" b="1" dirty="0" err="1">
                <a:latin typeface="Consolas"/>
                <a:cs typeface="Consolas"/>
              </a:rPr>
              <a:t>cond</a:t>
            </a:r>
            <a:endParaRPr lang="en-US" sz="2000" b="1" dirty="0">
              <a:latin typeface="Consolas"/>
              <a:cs typeface="Consolas"/>
            </a:endParaRPr>
          </a:p>
          <a:p>
            <a:pPr marL="0" indent="0">
              <a:buNone/>
            </a:pPr>
            <a:r>
              <a:rPr lang="en-US" sz="2000" b="1" dirty="0">
                <a:latin typeface="Consolas"/>
                <a:cs typeface="Consolas"/>
              </a:rPr>
              <a:t>    [(empty? (rest ne-</a:t>
            </a:r>
            <a:r>
              <a:rPr lang="en-US" sz="2000" b="1" dirty="0" err="1">
                <a:latin typeface="Consolas"/>
                <a:cs typeface="Consolas"/>
              </a:rPr>
              <a:t>lst</a:t>
            </a:r>
            <a:r>
              <a:rPr lang="en-US" sz="2000" b="1" dirty="0">
                <a:latin typeface="Consolas"/>
                <a:cs typeface="Consolas"/>
              </a:rPr>
              <a:t>)) (first ne-</a:t>
            </a:r>
            <a:r>
              <a:rPr lang="en-US" sz="2000" b="1" dirty="0" err="1">
                <a:latin typeface="Consolas"/>
                <a:cs typeface="Consolas"/>
              </a:rPr>
              <a:t>lst</a:t>
            </a:r>
            <a:r>
              <a:rPr lang="en-US" sz="2000" b="1" dirty="0">
                <a:latin typeface="Consolas"/>
                <a:cs typeface="Consolas"/>
              </a:rPr>
              <a:t>)]</a:t>
            </a:r>
          </a:p>
          <a:p>
            <a:pPr marL="0" indent="0">
              <a:buNone/>
            </a:pPr>
            <a:r>
              <a:rPr lang="en-US" sz="2000" b="1" dirty="0">
                <a:latin typeface="Consolas"/>
                <a:cs typeface="Consolas"/>
              </a:rPr>
              <a:t>    [else (....</a:t>
            </a:r>
          </a:p>
          <a:p>
            <a:pPr marL="0" indent="0">
              <a:buNone/>
            </a:pPr>
            <a:r>
              <a:rPr lang="en-US" sz="2000" b="1" dirty="0">
                <a:latin typeface="Consolas"/>
                <a:cs typeface="Consolas"/>
              </a:rPr>
              <a:t>            (first ne-</a:t>
            </a:r>
            <a:r>
              <a:rPr lang="en-US" sz="2000" b="1" dirty="0" err="1">
                <a:latin typeface="Consolas"/>
                <a:cs typeface="Consolas"/>
              </a:rPr>
              <a:t>lst</a:t>
            </a:r>
            <a:r>
              <a:rPr lang="en-US" sz="2000" b="1" dirty="0">
                <a:latin typeface="Consolas"/>
                <a:cs typeface="Consolas"/>
              </a:rPr>
              <a:t>)</a:t>
            </a:r>
          </a:p>
          <a:p>
            <a:pPr marL="0" indent="0">
              <a:buNone/>
            </a:pPr>
            <a:r>
              <a:rPr lang="en-US" sz="2000" b="1" dirty="0">
                <a:latin typeface="Consolas"/>
                <a:cs typeface="Consolas"/>
              </a:rPr>
              <a:t>            (</a:t>
            </a:r>
            <a:r>
              <a:rPr lang="en-US" sz="2000" b="1" dirty="0" err="1">
                <a:latin typeface="Consolas"/>
                <a:cs typeface="Consolas"/>
              </a:rPr>
              <a:t>nl-avg</a:t>
            </a:r>
            <a:r>
              <a:rPr lang="en-US" sz="2000" b="1" dirty="0">
                <a:latin typeface="Consolas"/>
                <a:cs typeface="Consolas"/>
              </a:rPr>
              <a:t> (rest ne-</a:t>
            </a:r>
            <a:r>
              <a:rPr lang="en-US" sz="2000" b="1" dirty="0" err="1">
                <a:latin typeface="Consolas"/>
                <a:cs typeface="Consolas"/>
              </a:rPr>
              <a:t>lst</a:t>
            </a:r>
            <a:r>
              <a:rPr lang="en-US" sz="2000" b="1" dirty="0">
                <a:latin typeface="Consolas"/>
                <a:cs typeface="Consolas"/>
              </a:rPr>
              <a:t>)))]))</a:t>
            </a:r>
            <a:endParaRPr lang="en-US" sz="2000" b="1"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13</a:t>
            </a:fld>
            <a:endParaRPr lang="en-US"/>
          </a:p>
        </p:txBody>
      </p:sp>
      <p:sp>
        <p:nvSpPr>
          <p:cNvPr id="7" name="Rectangle 6"/>
          <p:cNvSpPr/>
          <p:nvPr/>
        </p:nvSpPr>
        <p:spPr>
          <a:xfrm>
            <a:off x="4267200" y="5042335"/>
            <a:ext cx="4419600" cy="1295400"/>
          </a:xfrm>
          <a:prstGeom prst="rect">
            <a:avLst/>
          </a:prstGeom>
          <a:solidFill>
            <a:schemeClr val="accent1">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solidFill>
                  <a:schemeClr val="tx1"/>
                </a:solidFill>
              </a:rPr>
              <a:t>If we knew </a:t>
            </a:r>
            <a:r>
              <a:rPr lang="en-US">
                <a:solidFill>
                  <a:schemeClr val="tx1"/>
                </a:solidFill>
              </a:rPr>
              <a:t>the answer </a:t>
            </a:r>
            <a:r>
              <a:rPr lang="en-US" dirty="0">
                <a:solidFill>
                  <a:schemeClr val="tx1"/>
                </a:solidFill>
              </a:rPr>
              <a:t>for the rest of the list, and we knew the first of the list, how could we combine them to get </a:t>
            </a:r>
            <a:r>
              <a:rPr lang="en-US">
                <a:solidFill>
                  <a:schemeClr val="tx1"/>
                </a:solidFill>
              </a:rPr>
              <a:t>the answer </a:t>
            </a:r>
            <a:r>
              <a:rPr lang="en-US" dirty="0">
                <a:solidFill>
                  <a:schemeClr val="tx1"/>
                </a:solidFill>
              </a:rPr>
              <a:t>for the whole list?</a:t>
            </a:r>
          </a:p>
        </p:txBody>
      </p:sp>
      <p:sp>
        <p:nvSpPr>
          <p:cNvPr id="12" name="Freeform 11"/>
          <p:cNvSpPr/>
          <p:nvPr/>
        </p:nvSpPr>
        <p:spPr>
          <a:xfrm>
            <a:off x="2886419" y="3906826"/>
            <a:ext cx="4437045" cy="1138899"/>
          </a:xfrm>
          <a:custGeom>
            <a:avLst/>
            <a:gdLst>
              <a:gd name="connsiteX0" fmla="*/ 3602516 w 4437045"/>
              <a:gd name="connsiteY0" fmla="*/ 1138899 h 1138899"/>
              <a:gd name="connsiteX1" fmla="*/ 4186410 w 4437045"/>
              <a:gd name="connsiteY1" fmla="*/ 103314 h 1138899"/>
              <a:gd name="connsiteX2" fmla="*/ 0 w 4437045"/>
              <a:gd name="connsiteY2" fmla="*/ 92297 h 1138899"/>
            </a:gdLst>
            <a:ahLst/>
            <a:cxnLst>
              <a:cxn ang="0">
                <a:pos x="connsiteX0" y="connsiteY0"/>
              </a:cxn>
              <a:cxn ang="0">
                <a:pos x="connsiteX1" y="connsiteY1"/>
              </a:cxn>
              <a:cxn ang="0">
                <a:pos x="connsiteX2" y="connsiteY2"/>
              </a:cxn>
            </a:cxnLst>
            <a:rect l="l" t="t" r="r" b="b"/>
            <a:pathLst>
              <a:path w="4437045" h="1138899">
                <a:moveTo>
                  <a:pt x="3602516" y="1138899"/>
                </a:moveTo>
                <a:cubicBezTo>
                  <a:pt x="4194672" y="708323"/>
                  <a:pt x="4786829" y="277748"/>
                  <a:pt x="4186410" y="103314"/>
                </a:cubicBezTo>
                <a:cubicBezTo>
                  <a:pt x="3585991" y="-71120"/>
                  <a:pt x="1792995" y="10588"/>
                  <a:pt x="0" y="92297"/>
                </a:cubicBezTo>
              </a:path>
            </a:pathLst>
          </a:custGeom>
          <a:noFill/>
          <a:ln>
            <a:solidFill>
              <a:schemeClr val="tx1"/>
            </a:solidFill>
            <a:tailEnd type="stealth" w="lg" len="lg"/>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844686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But wait: there's no way </a:t>
            </a:r>
            <a:r>
              <a:rPr lang="en-US"/>
              <a:t>to answer </a:t>
            </a:r>
            <a:r>
              <a:rPr lang="en-US" dirty="0"/>
              <a:t>that question!   </a:t>
            </a:r>
          </a:p>
        </p:txBody>
      </p:sp>
      <p:sp>
        <p:nvSpPr>
          <p:cNvPr id="3" name="Content Placeholder 2"/>
          <p:cNvSpPr>
            <a:spLocks noGrp="1"/>
          </p:cNvSpPr>
          <p:nvPr>
            <p:ph idx="1"/>
          </p:nvPr>
        </p:nvSpPr>
        <p:spPr>
          <a:xfrm>
            <a:off x="0" y="1600200"/>
            <a:ext cx="9144000" cy="4756150"/>
          </a:xfrm>
        </p:spPr>
        <p:txBody>
          <a:bodyPr>
            <a:normAutofit fontScale="92500" lnSpcReduction="10000"/>
          </a:bodyPr>
          <a:lstStyle/>
          <a:p>
            <a:r>
              <a:rPr lang="en-US" sz="2800" b="1" dirty="0">
                <a:latin typeface="Consolas" pitchFamily="49" charset="0"/>
                <a:cs typeface="Consolas" pitchFamily="49" charset="0"/>
              </a:rPr>
              <a:t>(</a:t>
            </a:r>
            <a:r>
              <a:rPr lang="en-US" sz="2800" b="1" dirty="0" err="1">
                <a:latin typeface="Consolas" pitchFamily="49" charset="0"/>
                <a:cs typeface="Consolas" pitchFamily="49" charset="0"/>
              </a:rPr>
              <a:t>nl-avg</a:t>
            </a:r>
            <a:r>
              <a:rPr lang="en-US" sz="2800" b="1" dirty="0">
                <a:latin typeface="Consolas" pitchFamily="49" charset="0"/>
                <a:cs typeface="Consolas" pitchFamily="49" charset="0"/>
              </a:rPr>
              <a:t> (list 33 11 11)) </a:t>
            </a:r>
            <a:r>
              <a:rPr lang="en-US" dirty="0"/>
              <a:t>= 55/3</a:t>
            </a:r>
            <a:endParaRPr lang="en-US" dirty="0">
              <a:sym typeface="Wingdings" pitchFamily="2" charset="2"/>
            </a:endParaRPr>
          </a:p>
          <a:p>
            <a:pPr marL="0" indent="0">
              <a:buNone/>
            </a:pPr>
            <a:r>
              <a:rPr lang="en-US" dirty="0">
                <a:sym typeface="Wingdings" pitchFamily="2" charset="2"/>
              </a:rPr>
              <a:t>                                                       </a:t>
            </a:r>
          </a:p>
          <a:p>
            <a:pPr marL="0" indent="0">
              <a:buNone/>
            </a:pPr>
            <a:r>
              <a:rPr lang="en-US" dirty="0">
                <a:sym typeface="Wingdings" pitchFamily="2" charset="2"/>
              </a:rPr>
              <a:t>                                                       </a:t>
            </a:r>
            <a:r>
              <a:rPr lang="en-US" sz="3000" b="1" dirty="0">
                <a:latin typeface="Consolas" pitchFamily="49" charset="0"/>
                <a:cs typeface="Consolas" pitchFamily="49" charset="0"/>
                <a:sym typeface="Wingdings" pitchFamily="2" charset="2"/>
              </a:rPr>
              <a:t>(... 33 11) </a:t>
            </a:r>
            <a:r>
              <a:rPr lang="en-US" dirty="0">
                <a:sym typeface="Wingdings" pitchFamily="2" charset="2"/>
              </a:rPr>
              <a:t>= 55/3</a:t>
            </a:r>
            <a:endParaRPr lang="en-US" dirty="0"/>
          </a:p>
          <a:p>
            <a:endParaRPr lang="en-US" dirty="0"/>
          </a:p>
          <a:p>
            <a:endParaRPr lang="en-US" dirty="0"/>
          </a:p>
          <a:p>
            <a:endParaRPr lang="en-US" dirty="0"/>
          </a:p>
          <a:p>
            <a:r>
              <a:rPr lang="en-US" sz="2800" b="1" dirty="0">
                <a:latin typeface="Consolas" pitchFamily="49" charset="0"/>
                <a:cs typeface="Consolas" pitchFamily="49" charset="0"/>
              </a:rPr>
              <a:t>(</a:t>
            </a:r>
            <a:r>
              <a:rPr lang="en-US" sz="2800" b="1" dirty="0" err="1">
                <a:latin typeface="Consolas" pitchFamily="49" charset="0"/>
                <a:cs typeface="Consolas" pitchFamily="49" charset="0"/>
              </a:rPr>
              <a:t>nl-avg</a:t>
            </a:r>
            <a:r>
              <a:rPr lang="en-US" sz="2800" b="1" dirty="0">
                <a:latin typeface="Consolas" pitchFamily="49" charset="0"/>
                <a:cs typeface="Consolas" pitchFamily="49" charset="0"/>
              </a:rPr>
              <a:t> (list 33   11))    </a:t>
            </a:r>
            <a:r>
              <a:rPr lang="en-US" dirty="0"/>
              <a:t>= 22</a:t>
            </a:r>
          </a:p>
          <a:p>
            <a:pPr marL="0" indent="0">
              <a:buNone/>
            </a:pPr>
            <a:r>
              <a:rPr lang="en-US" dirty="0">
                <a:sym typeface="Wingdings" pitchFamily="2" charset="2"/>
              </a:rPr>
              <a:t>                                                        </a:t>
            </a:r>
            <a:r>
              <a:rPr lang="en-US" sz="3000" b="1" dirty="0">
                <a:latin typeface="Consolas" pitchFamily="49" charset="0"/>
                <a:cs typeface="Consolas" pitchFamily="49" charset="0"/>
                <a:sym typeface="Wingdings" pitchFamily="2" charset="2"/>
              </a:rPr>
              <a:t>(... 33 11) </a:t>
            </a:r>
            <a:r>
              <a:rPr lang="en-US" sz="3000" dirty="0">
                <a:sym typeface="Wingdings" pitchFamily="2" charset="2"/>
              </a:rPr>
              <a:t>= 22</a:t>
            </a:r>
            <a:endParaRPr lang="en-US" sz="3000" dirty="0"/>
          </a:p>
          <a:p>
            <a:r>
              <a:rPr lang="en-US" dirty="0">
                <a:cs typeface="Consolas" pitchFamily="49" charset="0"/>
              </a:rPr>
              <a:t>Can't have both!</a:t>
            </a:r>
          </a:p>
        </p:txBody>
      </p:sp>
      <p:sp>
        <p:nvSpPr>
          <p:cNvPr id="4" name="Slide Number Placeholder 3"/>
          <p:cNvSpPr>
            <a:spLocks noGrp="1"/>
          </p:cNvSpPr>
          <p:nvPr>
            <p:ph type="sldNum" sz="quarter" idx="12"/>
          </p:nvPr>
        </p:nvSpPr>
        <p:spPr/>
        <p:txBody>
          <a:bodyPr/>
          <a:lstStyle/>
          <a:p>
            <a:fld id="{9F4492BD-6A9C-48FC-AC76-0B4FE11194A1}" type="slidenum">
              <a:rPr lang="en-US" smtClean="0"/>
              <a:pPr/>
              <a:t>14</a:t>
            </a:fld>
            <a:endParaRPr lang="en-US"/>
          </a:p>
        </p:txBody>
      </p:sp>
      <p:sp>
        <p:nvSpPr>
          <p:cNvPr id="5" name="Down Arrow 4"/>
          <p:cNvSpPr/>
          <p:nvPr/>
        </p:nvSpPr>
        <p:spPr>
          <a:xfrm>
            <a:off x="3687954" y="2208607"/>
            <a:ext cx="1097281" cy="978408"/>
          </a:xfrm>
          <a:prstGeom prst="downArrow">
            <a:avLst>
              <a:gd name="adj1" fmla="val 100000"/>
              <a:gd name="adj2" fmla="val 98562"/>
            </a:avLst>
          </a:prstGeom>
          <a:ln>
            <a:tailEnd type="stealth" w="lg" len="lg"/>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Left-Right Arrow 10"/>
          <p:cNvSpPr/>
          <p:nvPr/>
        </p:nvSpPr>
        <p:spPr>
          <a:xfrm rot="16200000">
            <a:off x="2176995" y="3133612"/>
            <a:ext cx="2316443" cy="452388"/>
          </a:xfrm>
          <a:prstGeom prst="leftRightArrow">
            <a:avLst/>
          </a:prstGeom>
          <a:solidFill>
            <a:schemeClr val="accent2"/>
          </a:solidFill>
          <a:ln>
            <a:tailEnd type="stealth" w="lg" len="lg"/>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TextBox 6"/>
          <p:cNvSpPr txBox="1"/>
          <p:nvPr/>
        </p:nvSpPr>
        <p:spPr>
          <a:xfrm>
            <a:off x="3961518" y="3290897"/>
            <a:ext cx="550151" cy="492443"/>
          </a:xfrm>
          <a:prstGeom prst="rect">
            <a:avLst/>
          </a:prstGeom>
          <a:noFill/>
        </p:spPr>
        <p:txBody>
          <a:bodyPr wrap="none" rtlCol="0">
            <a:spAutoFit/>
          </a:bodyPr>
          <a:lstStyle/>
          <a:p>
            <a:r>
              <a:rPr lang="en-US" sz="2600" b="1" dirty="0">
                <a:latin typeface="Consolas" pitchFamily="49" charset="0"/>
                <a:cs typeface="Consolas" pitchFamily="49" charset="0"/>
              </a:rPr>
              <a:t>11</a:t>
            </a:r>
          </a:p>
        </p:txBody>
      </p:sp>
      <p:sp>
        <p:nvSpPr>
          <p:cNvPr id="10" name="Left-Right Arrow 9"/>
          <p:cNvSpPr/>
          <p:nvPr/>
        </p:nvSpPr>
        <p:spPr>
          <a:xfrm rot="16200000">
            <a:off x="3915416" y="3970656"/>
            <a:ext cx="642354" cy="452388"/>
          </a:xfrm>
          <a:prstGeom prst="leftRightArrow">
            <a:avLst/>
          </a:prstGeom>
          <a:solidFill>
            <a:schemeClr val="accent2"/>
          </a:solidFill>
          <a:ln>
            <a:tailEnd type="stealth" w="lg" len="lg"/>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TextBox 5"/>
          <p:cNvSpPr txBox="1"/>
          <p:nvPr/>
        </p:nvSpPr>
        <p:spPr>
          <a:xfrm>
            <a:off x="103587" y="2445153"/>
            <a:ext cx="2970799" cy="1829306"/>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defRPr lang="en-US"/>
            </a:def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1400" dirty="0"/>
              <a:t>Here are two lists. They have the same first element (33), and the average of their rests is the same (11).   But they have different averages.  So there's no way to combine 33 and 11 that will give the </a:t>
            </a:r>
            <a:r>
              <a:rPr lang="en-US" sz="1400"/>
              <a:t>right answer </a:t>
            </a:r>
            <a:r>
              <a:rPr lang="en-US" sz="1400" dirty="0"/>
              <a:t>for both examples.  So simply using the template can't possibly work.</a:t>
            </a:r>
          </a:p>
        </p:txBody>
      </p:sp>
    </p:spTree>
    <p:extLst>
      <p:ext uri="{BB962C8B-B14F-4D97-AF65-F5344CB8AC3E}">
        <p14:creationId xmlns:p14="http://schemas.microsoft.com/office/powerpoint/2010/main" val="36305086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Try something simpler!</a:t>
            </a:r>
          </a:p>
        </p:txBody>
      </p:sp>
      <p:sp>
        <p:nvSpPr>
          <p:cNvPr id="3" name="Content Placeholder 2"/>
          <p:cNvSpPr>
            <a:spLocks noGrp="1"/>
          </p:cNvSpPr>
          <p:nvPr>
            <p:ph idx="1"/>
          </p:nvPr>
        </p:nvSpPr>
        <p:spPr/>
        <p:txBody>
          <a:bodyPr>
            <a:normAutofit/>
          </a:bodyPr>
          <a:lstStyle/>
          <a:p>
            <a:pPr>
              <a:buNone/>
            </a:pPr>
            <a:r>
              <a:rPr lang="en-US" sz="2000" b="1" dirty="0" err="1">
                <a:latin typeface="Consolas" pitchFamily="49" charset="0"/>
                <a:cs typeface="Consolas" pitchFamily="49" charset="0"/>
              </a:rPr>
              <a:t>nl-avg</a:t>
            </a:r>
            <a:r>
              <a:rPr lang="en-US" sz="2000" b="1" dirty="0">
                <a:latin typeface="Consolas" pitchFamily="49" charset="0"/>
                <a:cs typeface="Consolas" pitchFamily="49" charset="0"/>
              </a:rPr>
              <a:t> : </a:t>
            </a:r>
            <a:r>
              <a:rPr lang="en-US" sz="2000" b="1" dirty="0" err="1">
                <a:latin typeface="Consolas" pitchFamily="49" charset="0"/>
                <a:cs typeface="Consolas" pitchFamily="49" charset="0"/>
              </a:rPr>
              <a:t>NonEmptyNumberList</a:t>
            </a:r>
            <a:r>
              <a:rPr lang="en-US" sz="2000" b="1" dirty="0">
                <a:latin typeface="Consolas" pitchFamily="49" charset="0"/>
                <a:cs typeface="Consolas" pitchFamily="49" charset="0"/>
              </a:rPr>
              <a:t> -&gt; Number</a:t>
            </a:r>
          </a:p>
          <a:p>
            <a:pPr>
              <a:buNone/>
            </a:pPr>
            <a:r>
              <a:rPr lang="en-US" sz="2000" b="1" dirty="0">
                <a:latin typeface="Consolas" pitchFamily="49" charset="0"/>
                <a:cs typeface="Consolas" pitchFamily="49" charset="0"/>
              </a:rPr>
              <a:t>Given a non-empty </a:t>
            </a:r>
            <a:r>
              <a:rPr lang="en-US" sz="2000" b="1" dirty="0" err="1">
                <a:latin typeface="Consolas" pitchFamily="49" charset="0"/>
                <a:cs typeface="Consolas" pitchFamily="49" charset="0"/>
              </a:rPr>
              <a:t>NumberList</a:t>
            </a:r>
            <a:r>
              <a:rPr lang="en-US" sz="2000" b="1" dirty="0">
                <a:latin typeface="Consolas" pitchFamily="49" charset="0"/>
                <a:cs typeface="Consolas" pitchFamily="49" charset="0"/>
              </a:rPr>
              <a:t>, returns its average</a:t>
            </a:r>
          </a:p>
          <a:p>
            <a:pPr>
              <a:buNone/>
            </a:pPr>
            <a:r>
              <a:rPr lang="en-US" sz="2000" b="1" dirty="0">
                <a:latin typeface="Consolas" pitchFamily="49" charset="0"/>
                <a:cs typeface="Consolas" pitchFamily="49" charset="0"/>
              </a:rPr>
              <a:t>Strategy: combine simpler functions</a:t>
            </a:r>
          </a:p>
          <a:p>
            <a:pPr>
              <a:buNone/>
            </a:pPr>
            <a:r>
              <a:rPr lang="en-US" sz="2000" b="1" dirty="0">
                <a:latin typeface="Consolas" pitchFamily="49" charset="0"/>
                <a:cs typeface="Consolas" pitchFamily="49" charset="0"/>
              </a:rPr>
              <a:t>(define (</a:t>
            </a:r>
            <a:r>
              <a:rPr lang="en-US" sz="2000" b="1" dirty="0" err="1">
                <a:latin typeface="Consolas" pitchFamily="49" charset="0"/>
                <a:cs typeface="Consolas" pitchFamily="49" charset="0"/>
              </a:rPr>
              <a:t>nl-avg</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 (</a:t>
            </a:r>
            <a:r>
              <a:rPr lang="en-US" sz="2000" b="1" dirty="0" err="1">
                <a:latin typeface="Consolas" pitchFamily="49" charset="0"/>
                <a:cs typeface="Consolas" pitchFamily="49" charset="0"/>
              </a:rPr>
              <a:t>nl</a:t>
            </a:r>
            <a:r>
              <a:rPr lang="en-US" sz="2000" b="1" dirty="0">
                <a:latin typeface="Consolas" pitchFamily="49" charset="0"/>
                <a:cs typeface="Consolas" pitchFamily="49" charset="0"/>
              </a:rPr>
              <a:t>-sum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nl</a:t>
            </a:r>
            <a:r>
              <a:rPr lang="en-US" sz="2000" b="1" dirty="0">
                <a:latin typeface="Consolas" pitchFamily="49" charset="0"/>
                <a:cs typeface="Consolas" pitchFamily="49" charset="0"/>
              </a:rPr>
              <a:t>-length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p>
        </p:txBody>
      </p:sp>
      <p:sp>
        <p:nvSpPr>
          <p:cNvPr id="4" name="Slide Number Placeholder 3"/>
          <p:cNvSpPr>
            <a:spLocks noGrp="1"/>
          </p:cNvSpPr>
          <p:nvPr>
            <p:ph type="sldNum" sz="quarter" idx="12"/>
          </p:nvPr>
        </p:nvSpPr>
        <p:spPr/>
        <p:txBody>
          <a:bodyPr/>
          <a:lstStyle/>
          <a:p>
            <a:fld id="{9F4492BD-6A9C-48FC-AC76-0B4FE11194A1}" type="slidenum">
              <a:rPr lang="en-US" smtClean="0"/>
              <a:pPr/>
              <a:t>15</a:t>
            </a:fld>
            <a:endParaRPr lang="en-US"/>
          </a:p>
        </p:txBody>
      </p:sp>
      <p:sp>
        <p:nvSpPr>
          <p:cNvPr id="5" name="TextBox 4"/>
          <p:cNvSpPr txBox="1"/>
          <p:nvPr/>
        </p:nvSpPr>
        <p:spPr>
          <a:xfrm>
            <a:off x="2553730" y="3692611"/>
            <a:ext cx="6133070" cy="20574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defRPr sz="140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2400" dirty="0"/>
              <a:t>Here we had a problem that could not be solved by blindly following the template. </a:t>
            </a:r>
          </a:p>
          <a:p>
            <a:r>
              <a:rPr lang="en-US" sz="2400" dirty="0"/>
              <a:t>But we could still solve it by dividing it into simpler pieces and combining </a:t>
            </a:r>
            <a:r>
              <a:rPr lang="en-US" sz="2400"/>
              <a:t>the answers </a:t>
            </a:r>
            <a:r>
              <a:rPr lang="en-US" sz="2400" dirty="0"/>
              <a:t>for the pieces.  Watch out </a:t>
            </a:r>
            <a:r>
              <a:rPr lang="en-US" sz="2400"/>
              <a:t>for situations </a:t>
            </a:r>
            <a:r>
              <a:rPr lang="en-US" sz="2400" dirty="0"/>
              <a:t>like this!</a:t>
            </a:r>
          </a:p>
        </p:txBody>
      </p:sp>
    </p:spTree>
    <p:extLst>
      <p:ext uri="{BB962C8B-B14F-4D97-AF65-F5344CB8AC3E}">
        <p14:creationId xmlns:p14="http://schemas.microsoft.com/office/powerpoint/2010/main" val="33979707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Remember, don't use non-empty lists unless you really need to</a:t>
            </a:r>
          </a:p>
        </p:txBody>
      </p:sp>
      <p:sp>
        <p:nvSpPr>
          <p:cNvPr id="3" name="Content Placeholder 2"/>
          <p:cNvSpPr>
            <a:spLocks noGrp="1"/>
          </p:cNvSpPr>
          <p:nvPr>
            <p:ph idx="1"/>
          </p:nvPr>
        </p:nvSpPr>
        <p:spPr/>
        <p:txBody>
          <a:bodyPr/>
          <a:lstStyle/>
          <a:p>
            <a:r>
              <a:rPr lang="en-US" dirty="0"/>
              <a:t>The vast majority of problems </a:t>
            </a:r>
            <a:r>
              <a:rPr lang="en-US"/>
              <a:t>make sense </a:t>
            </a:r>
            <a:r>
              <a:rPr lang="en-US" dirty="0"/>
              <a:t>for the empty list.</a:t>
            </a:r>
          </a:p>
          <a:p>
            <a:r>
              <a:rPr lang="en-US" dirty="0"/>
              <a:t>Make your </a:t>
            </a:r>
            <a:r>
              <a:rPr lang="en-US"/>
              <a:t>data definitions </a:t>
            </a:r>
            <a:r>
              <a:rPr lang="en-US" dirty="0"/>
              <a:t>in the form XList if that </a:t>
            </a:r>
            <a:r>
              <a:rPr lang="en-US"/>
              <a:t>make sense </a:t>
            </a:r>
            <a:r>
              <a:rPr lang="en-US" dirty="0"/>
              <a:t>(even if the list in the problem </a:t>
            </a:r>
            <a:r>
              <a:rPr lang="en-US"/>
              <a:t>never happens </a:t>
            </a:r>
            <a:r>
              <a:rPr lang="en-US" dirty="0"/>
              <a:t>to be empty).</a:t>
            </a:r>
          </a:p>
          <a:p>
            <a:r>
              <a:rPr lang="en-US" dirty="0"/>
              <a:t>If you're using a </a:t>
            </a:r>
            <a:r>
              <a:rPr lang="en-US" dirty="0" err="1"/>
              <a:t>NonEmptyXList</a:t>
            </a:r>
            <a:r>
              <a:rPr lang="en-US" dirty="0"/>
              <a:t> template, and you have duplicated code, that's a sign that it should be a plain old </a:t>
            </a:r>
            <a:r>
              <a:rPr lang="en-US" dirty="0" err="1"/>
              <a:t>XList</a:t>
            </a:r>
            <a:r>
              <a:rPr lang="en-US" dirty="0"/>
              <a:t>.</a:t>
            </a:r>
          </a:p>
        </p:txBody>
      </p:sp>
      <p:sp>
        <p:nvSpPr>
          <p:cNvPr id="4" name="Slide Number Placeholder 3"/>
          <p:cNvSpPr>
            <a:spLocks noGrp="1"/>
          </p:cNvSpPr>
          <p:nvPr>
            <p:ph type="sldNum" sz="quarter" idx="12"/>
          </p:nvPr>
        </p:nvSpPr>
        <p:spPr/>
        <p:txBody>
          <a:bodyPr/>
          <a:lstStyle/>
          <a:p>
            <a:fld id="{2AF3B5EA-18B6-4040-9F78-6052AF49C681}" type="slidenum">
              <a:rPr lang="en-US" smtClean="0">
                <a:solidFill>
                  <a:prstClr val="black">
                    <a:tint val="75000"/>
                  </a:prstClr>
                </a:solidFill>
              </a:rPr>
              <a:pPr/>
              <a:t>16</a:t>
            </a:fld>
            <a:endParaRPr lang="en-US">
              <a:solidFill>
                <a:prstClr val="black">
                  <a:tint val="75000"/>
                </a:prstClr>
              </a:solidFill>
            </a:endParaRPr>
          </a:p>
        </p:txBody>
      </p:sp>
    </p:spTree>
    <p:extLst>
      <p:ext uri="{BB962C8B-B14F-4D97-AF65-F5344CB8AC3E}">
        <p14:creationId xmlns:p14="http://schemas.microsoft.com/office/powerpoint/2010/main" val="19437137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You should now be able to explain the difference between a list of items and a non-empty list of items</a:t>
            </a:r>
          </a:p>
          <a:p>
            <a:r>
              <a:rPr lang="en-US" dirty="0"/>
              <a:t>You should be able to write down the template for a non-empty list and use it.</a:t>
            </a:r>
          </a:p>
        </p:txBody>
      </p:sp>
      <p:sp>
        <p:nvSpPr>
          <p:cNvPr id="4" name="Slide Number Placeholder 3"/>
          <p:cNvSpPr>
            <a:spLocks noGrp="1"/>
          </p:cNvSpPr>
          <p:nvPr>
            <p:ph type="sldNum" sz="quarter" idx="12"/>
          </p:nvPr>
        </p:nvSpPr>
        <p:spPr/>
        <p:txBody>
          <a:bodyPr/>
          <a:lstStyle/>
          <a:p>
            <a:fld id="{2AF3B5EA-18B6-4040-9F78-6052AF49C681}" type="slidenum">
              <a:rPr lang="en-US" smtClean="0"/>
              <a:t>17</a:t>
            </a:fld>
            <a:endParaRPr lang="en-US"/>
          </a:p>
        </p:txBody>
      </p:sp>
    </p:spTree>
    <p:extLst>
      <p:ext uri="{BB962C8B-B14F-4D97-AF65-F5344CB8AC3E}">
        <p14:creationId xmlns:p14="http://schemas.microsoft.com/office/powerpoint/2010/main" val="27311005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dirty="0"/>
              <a:t>Study 04-3-non-empty-lists.rkt in the Examples folder.</a:t>
            </a:r>
          </a:p>
          <a:p>
            <a:r>
              <a:rPr lang="en-US" dirty="0"/>
              <a:t>If you have questions about this lesson, ask them on the Discussion Board.</a:t>
            </a:r>
          </a:p>
          <a:p>
            <a:r>
              <a:rPr lang="en-US" dirty="0"/>
              <a:t>Go on to </a:t>
            </a:r>
            <a:r>
              <a:rPr lang="en-US"/>
              <a:t>the next lesson.</a:t>
            </a:r>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18</a:t>
            </a:fld>
            <a:endParaRPr lang="en-US"/>
          </a:p>
        </p:txBody>
      </p:sp>
    </p:spTree>
    <p:extLst>
      <p:ext uri="{BB962C8B-B14F-4D97-AF65-F5344CB8AC3E}">
        <p14:creationId xmlns:p14="http://schemas.microsoft.com/office/powerpoint/2010/main" val="1383301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Introduction</a:t>
            </a:r>
          </a:p>
        </p:txBody>
      </p:sp>
      <p:sp>
        <p:nvSpPr>
          <p:cNvPr id="3" name="Content Placeholder 2"/>
          <p:cNvSpPr>
            <a:spLocks noGrp="1"/>
          </p:cNvSpPr>
          <p:nvPr>
            <p:ph idx="1"/>
          </p:nvPr>
        </p:nvSpPr>
        <p:spPr/>
        <p:txBody>
          <a:bodyPr/>
          <a:lstStyle/>
          <a:p>
            <a:r>
              <a:rPr lang="en-US" dirty="0"/>
              <a:t>In this lesson, we'll learn about non-empty lists, another example of recursive data.</a:t>
            </a:r>
          </a:p>
        </p:txBody>
      </p:sp>
      <p:sp>
        <p:nvSpPr>
          <p:cNvPr id="4" name="Slide Number Placeholder 3"/>
          <p:cNvSpPr>
            <a:spLocks noGrp="1"/>
          </p:cNvSpPr>
          <p:nvPr>
            <p:ph type="sldNum" sz="quarter" idx="12"/>
          </p:nvPr>
        </p:nvSpPr>
        <p:spPr/>
        <p:txBody>
          <a:bodyPr/>
          <a:lstStyle/>
          <a:p>
            <a:fld id="{2AF3B5EA-18B6-4040-9F78-6052AF49C681}" type="slidenum">
              <a:rPr lang="en-US" smtClean="0">
                <a:solidFill>
                  <a:prstClr val="black">
                    <a:tint val="75000"/>
                  </a:prstClr>
                </a:solidFill>
              </a:rPr>
              <a:pPr/>
              <a:t>2</a:t>
            </a:fld>
            <a:endParaRPr lang="en-US">
              <a:solidFill>
                <a:prstClr val="black">
                  <a:tint val="75000"/>
                </a:prstClr>
              </a:solidFill>
            </a:endParaRPr>
          </a:p>
        </p:txBody>
      </p:sp>
    </p:spTree>
    <p:extLst>
      <p:ext uri="{BB962C8B-B14F-4D97-AF65-F5344CB8AC3E}">
        <p14:creationId xmlns:p14="http://schemas.microsoft.com/office/powerpoint/2010/main" val="4140194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Empty lists</a:t>
            </a:r>
          </a:p>
        </p:txBody>
      </p:sp>
      <p:sp>
        <p:nvSpPr>
          <p:cNvPr id="3" name="Content Placeholder 2"/>
          <p:cNvSpPr>
            <a:spLocks noGrp="1"/>
          </p:cNvSpPr>
          <p:nvPr>
            <p:ph idx="1"/>
          </p:nvPr>
        </p:nvSpPr>
        <p:spPr/>
        <p:txBody>
          <a:bodyPr/>
          <a:lstStyle/>
          <a:p>
            <a:r>
              <a:rPr lang="en-US"/>
              <a:t>Most computations </a:t>
            </a:r>
            <a:r>
              <a:rPr lang="en-US" dirty="0"/>
              <a:t>on lists </a:t>
            </a:r>
            <a:r>
              <a:rPr lang="en-US"/>
              <a:t>make sense </a:t>
            </a:r>
            <a:r>
              <a:rPr lang="en-US" dirty="0"/>
              <a:t>on empty lists</a:t>
            </a:r>
          </a:p>
          <a:p>
            <a:pPr lvl="1"/>
            <a:r>
              <a:rPr lang="en-US" b="1" dirty="0">
                <a:latin typeface="Consolas" pitchFamily="49" charset="0"/>
                <a:cs typeface="Consolas" pitchFamily="49" charset="0"/>
              </a:rPr>
              <a:t>(sum empty) = 0</a:t>
            </a:r>
          </a:p>
          <a:p>
            <a:pPr lvl="1"/>
            <a:r>
              <a:rPr lang="en-US" b="1" dirty="0">
                <a:latin typeface="Consolas" pitchFamily="49" charset="0"/>
                <a:cs typeface="Consolas" pitchFamily="49" charset="0"/>
              </a:rPr>
              <a:t>(product empty) = 1</a:t>
            </a:r>
          </a:p>
          <a:p>
            <a:pPr lvl="1"/>
            <a:r>
              <a:rPr lang="en-US" b="1" dirty="0">
                <a:latin typeface="Consolas" pitchFamily="49" charset="0"/>
                <a:cs typeface="Consolas" pitchFamily="49" charset="0"/>
              </a:rPr>
              <a:t>(double-all empty) = empty</a:t>
            </a:r>
          </a:p>
          <a:p>
            <a:pPr lvl="1"/>
            <a:r>
              <a:rPr lang="en-US" dirty="0" err="1"/>
              <a:t>etc</a:t>
            </a:r>
            <a:r>
              <a:rPr lang="en-US" dirty="0"/>
              <a:t>, etc.</a:t>
            </a:r>
          </a:p>
        </p:txBody>
      </p:sp>
      <p:sp>
        <p:nvSpPr>
          <p:cNvPr id="4" name="Slide Number Placeholder 3"/>
          <p:cNvSpPr>
            <a:spLocks noGrp="1"/>
          </p:cNvSpPr>
          <p:nvPr>
            <p:ph type="sldNum" sz="quarter" idx="12"/>
          </p:nvPr>
        </p:nvSpPr>
        <p:spPr/>
        <p:txBody>
          <a:bodyPr/>
          <a:lstStyle/>
          <a:p>
            <a:fld id="{9F4492BD-6A9C-48FC-AC76-0B4FE11194A1}" type="slidenum">
              <a:rPr lang="en-US" smtClean="0"/>
              <a:pPr/>
              <a:t>3</a:t>
            </a:fld>
            <a:endParaRPr lang="en-US"/>
          </a:p>
        </p:txBody>
      </p:sp>
    </p:spTree>
    <p:extLst>
      <p:ext uri="{BB962C8B-B14F-4D97-AF65-F5344CB8AC3E}">
        <p14:creationId xmlns:p14="http://schemas.microsoft.com/office/powerpoint/2010/main" val="1467688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Non-empty lists</a:t>
            </a:r>
          </a:p>
        </p:txBody>
      </p:sp>
      <p:sp>
        <p:nvSpPr>
          <p:cNvPr id="3" name="Content Placeholder 2"/>
          <p:cNvSpPr>
            <a:spLocks noGrp="1"/>
          </p:cNvSpPr>
          <p:nvPr>
            <p:ph idx="1"/>
          </p:nvPr>
        </p:nvSpPr>
        <p:spPr/>
        <p:txBody>
          <a:bodyPr/>
          <a:lstStyle/>
          <a:p>
            <a:r>
              <a:rPr lang="en-US" dirty="0"/>
              <a:t>But </a:t>
            </a:r>
            <a:r>
              <a:rPr lang="en-US"/>
              <a:t>some computations </a:t>
            </a:r>
            <a:r>
              <a:rPr lang="en-US" dirty="0"/>
              <a:t>don't </a:t>
            </a:r>
            <a:r>
              <a:rPr lang="en-US"/>
              <a:t>make sense </a:t>
            </a:r>
            <a:r>
              <a:rPr lang="en-US" dirty="0"/>
              <a:t>for empty lists</a:t>
            </a:r>
          </a:p>
          <a:p>
            <a:pPr lvl="1"/>
            <a:r>
              <a:rPr lang="en-US" dirty="0"/>
              <a:t>min, max</a:t>
            </a:r>
          </a:p>
          <a:p>
            <a:pPr lvl="1"/>
            <a:r>
              <a:rPr lang="en-US" dirty="0"/>
              <a:t>average</a:t>
            </a:r>
          </a:p>
        </p:txBody>
      </p:sp>
      <p:sp>
        <p:nvSpPr>
          <p:cNvPr id="4" name="Slide Number Placeholder 3"/>
          <p:cNvSpPr>
            <a:spLocks noGrp="1"/>
          </p:cNvSpPr>
          <p:nvPr>
            <p:ph type="sldNum" sz="quarter" idx="12"/>
          </p:nvPr>
        </p:nvSpPr>
        <p:spPr/>
        <p:txBody>
          <a:bodyPr/>
          <a:lstStyle/>
          <a:p>
            <a:fld id="{9F4492BD-6A9C-48FC-AC76-0B4FE11194A1}" type="slidenum">
              <a:rPr lang="en-US" smtClean="0"/>
              <a:pPr/>
              <a:t>4</a:t>
            </a:fld>
            <a:endParaRPr lang="en-US"/>
          </a:p>
        </p:txBody>
      </p:sp>
    </p:spTree>
    <p:extLst>
      <p:ext uri="{BB962C8B-B14F-4D97-AF65-F5344CB8AC3E}">
        <p14:creationId xmlns:p14="http://schemas.microsoft.com/office/powerpoint/2010/main" val="1903169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Non-Empty Lists</a:t>
            </a:r>
          </a:p>
        </p:txBody>
      </p:sp>
      <p:sp>
        <p:nvSpPr>
          <p:cNvPr id="5" name="Content Placeholder 4"/>
          <p:cNvSpPr>
            <a:spLocks noGrp="1"/>
          </p:cNvSpPr>
          <p:nvPr>
            <p:ph idx="1"/>
          </p:nvPr>
        </p:nvSpPr>
        <p:spPr/>
        <p:txBody>
          <a:bodyPr>
            <a:normAutofit lnSpcReduction="10000"/>
          </a:bodyPr>
          <a:lstStyle/>
          <a:p>
            <a:r>
              <a:rPr lang="en-US" dirty="0"/>
              <a:t>For these problems, </a:t>
            </a:r>
            <a:r>
              <a:rPr lang="en-US"/>
              <a:t>the constructor </a:t>
            </a:r>
            <a:r>
              <a:rPr lang="en-US" dirty="0"/>
              <a:t>and observer templates for lists don't </a:t>
            </a:r>
            <a:r>
              <a:rPr lang="en-US"/>
              <a:t>make sense</a:t>
            </a:r>
            <a:r>
              <a:rPr lang="en-US" dirty="0"/>
              <a:t>, either.</a:t>
            </a:r>
          </a:p>
          <a:p>
            <a:r>
              <a:rPr lang="en-US" dirty="0"/>
              <a:t>For these problems, we can use a different data definition and that is suited for dealing with lists that are always non-empty.</a:t>
            </a:r>
          </a:p>
          <a:p>
            <a:r>
              <a:rPr lang="en-US" dirty="0"/>
              <a:t>Let's imagine we've defined a data type called </a:t>
            </a:r>
            <a:r>
              <a:rPr lang="en-US" b="1" dirty="0"/>
              <a:t>Sardine</a:t>
            </a:r>
            <a:r>
              <a:rPr lang="en-US" dirty="0"/>
              <a:t>, and we want to work with non-empty lists of </a:t>
            </a:r>
            <a:r>
              <a:rPr lang="en-US" b="1" dirty="0"/>
              <a:t>Sardine</a:t>
            </a:r>
            <a:r>
              <a:rPr lang="en-US" dirty="0"/>
              <a:t>s.</a:t>
            </a:r>
          </a:p>
        </p:txBody>
      </p:sp>
      <p:sp>
        <p:nvSpPr>
          <p:cNvPr id="2" name="Slide Number Placeholder 1"/>
          <p:cNvSpPr>
            <a:spLocks noGrp="1"/>
          </p:cNvSpPr>
          <p:nvPr>
            <p:ph type="sldNum" sz="quarter" idx="12"/>
          </p:nvPr>
        </p:nvSpPr>
        <p:spPr/>
        <p:txBody>
          <a:bodyPr/>
          <a:lstStyle/>
          <a:p>
            <a:fld id="{9F4492BD-6A9C-48FC-AC76-0B4FE11194A1}" type="slidenum">
              <a:rPr lang="en-US" smtClean="0"/>
              <a:pPr/>
              <a:t>5</a:t>
            </a:fld>
            <a:endParaRPr lang="en-US"/>
          </a:p>
        </p:txBody>
      </p:sp>
    </p:spTree>
    <p:extLst>
      <p:ext uri="{BB962C8B-B14F-4D97-AF65-F5344CB8AC3E}">
        <p14:creationId xmlns:p14="http://schemas.microsoft.com/office/powerpoint/2010/main" val="480468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Constructor </a:t>
            </a:r>
            <a:r>
              <a:rPr lang="en-US" dirty="0"/>
              <a:t>Templates for Non-Empty List of Sardines</a:t>
            </a:r>
          </a:p>
        </p:txBody>
      </p:sp>
      <p:sp>
        <p:nvSpPr>
          <p:cNvPr id="3" name="Content Placeholder 2"/>
          <p:cNvSpPr>
            <a:spLocks noGrp="1"/>
          </p:cNvSpPr>
          <p:nvPr>
            <p:ph idx="1"/>
          </p:nvPr>
        </p:nvSpPr>
        <p:spPr>
          <a:xfrm>
            <a:off x="457200" y="1600200"/>
            <a:ext cx="8432276" cy="4525963"/>
          </a:xfrm>
        </p:spPr>
        <p:txBody>
          <a:bodyPr>
            <a:normAutofit/>
          </a:bodyPr>
          <a:lstStyle/>
          <a:p>
            <a:pPr marL="0" indent="0">
              <a:buNone/>
            </a:pPr>
            <a:r>
              <a:rPr lang="en-US" sz="2700" b="1" dirty="0">
                <a:latin typeface="Consolas"/>
                <a:cs typeface="Consolas"/>
              </a:rPr>
              <a:t>;; Data Definition for </a:t>
            </a:r>
            <a:r>
              <a:rPr lang="en-US" sz="2700" b="1" dirty="0" err="1">
                <a:latin typeface="Consolas"/>
                <a:cs typeface="Consolas"/>
              </a:rPr>
              <a:t>NonEmptySardineList</a:t>
            </a:r>
            <a:r>
              <a:rPr lang="en-US" sz="2700" b="1" dirty="0">
                <a:latin typeface="Consolas"/>
                <a:cs typeface="Consolas"/>
              </a:rPr>
              <a:t>:</a:t>
            </a:r>
          </a:p>
          <a:p>
            <a:pPr marL="0" indent="0">
              <a:buNone/>
            </a:pPr>
            <a:endParaRPr lang="en-US" sz="2700" b="1" dirty="0">
              <a:latin typeface="Consolas"/>
              <a:cs typeface="Consolas"/>
            </a:endParaRPr>
          </a:p>
          <a:p>
            <a:pPr marL="0" indent="0">
              <a:buNone/>
            </a:pPr>
            <a:r>
              <a:rPr lang="en-US" sz="2700" b="1" dirty="0">
                <a:latin typeface="Consolas"/>
                <a:cs typeface="Consolas"/>
              </a:rPr>
              <a:t>;; CONSTRUCTORS</a:t>
            </a:r>
          </a:p>
          <a:p>
            <a:pPr marL="0" indent="0">
              <a:buNone/>
            </a:pPr>
            <a:r>
              <a:rPr lang="en-US" sz="2700" b="1" dirty="0">
                <a:latin typeface="Consolas"/>
                <a:cs typeface="Consolas"/>
              </a:rPr>
              <a:t>;; (cons s empty)  where s is a Sardine</a:t>
            </a:r>
          </a:p>
          <a:p>
            <a:pPr marL="0" indent="0">
              <a:buNone/>
            </a:pPr>
            <a:r>
              <a:rPr lang="en-US" sz="2700" b="1" dirty="0">
                <a:latin typeface="Consolas"/>
                <a:cs typeface="Consolas"/>
              </a:rPr>
              <a:t>;; (cons s </a:t>
            </a:r>
            <a:r>
              <a:rPr lang="en-US" sz="2700" b="1" dirty="0" err="1">
                <a:latin typeface="Consolas"/>
                <a:cs typeface="Consolas"/>
              </a:rPr>
              <a:t>ss</a:t>
            </a:r>
            <a:r>
              <a:rPr lang="en-US" sz="2700" b="1" dirty="0">
                <a:latin typeface="Consolas"/>
                <a:cs typeface="Consolas"/>
              </a:rPr>
              <a:t>)</a:t>
            </a:r>
          </a:p>
          <a:p>
            <a:pPr marL="0" indent="0">
              <a:buNone/>
            </a:pPr>
            <a:r>
              <a:rPr lang="en-US" sz="2700" b="1" dirty="0">
                <a:latin typeface="Consolas"/>
                <a:cs typeface="Consolas"/>
              </a:rPr>
              <a:t>;;      where s is a Sardine</a:t>
            </a:r>
          </a:p>
          <a:p>
            <a:pPr marL="0" indent="0">
              <a:buNone/>
            </a:pPr>
            <a:r>
              <a:rPr lang="en-US" sz="2700" b="1" dirty="0">
                <a:latin typeface="Consolas"/>
                <a:cs typeface="Consolas"/>
              </a:rPr>
              <a:t>;;      and  </a:t>
            </a:r>
            <a:r>
              <a:rPr lang="en-US" sz="2700" b="1" dirty="0" err="1">
                <a:latin typeface="Consolas"/>
                <a:cs typeface="Consolas"/>
              </a:rPr>
              <a:t>ss</a:t>
            </a:r>
            <a:r>
              <a:rPr lang="en-US" sz="2700" b="1" dirty="0">
                <a:latin typeface="Consolas"/>
                <a:cs typeface="Consolas"/>
              </a:rPr>
              <a:t> is a </a:t>
            </a:r>
            <a:r>
              <a:rPr lang="en-US" sz="2700" b="1" dirty="0" err="1">
                <a:latin typeface="Consolas"/>
                <a:cs typeface="Consolas"/>
              </a:rPr>
              <a:t>NonEmptySardineList</a:t>
            </a:r>
            <a:endParaRPr lang="en-US" sz="2700" dirty="0">
              <a:latin typeface="Consolas"/>
              <a:cs typeface="Consolas"/>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6</a:t>
            </a:fld>
            <a:endParaRPr lang="en-US"/>
          </a:p>
        </p:txBody>
      </p:sp>
    </p:spTree>
    <p:extLst>
      <p:ext uri="{BB962C8B-B14F-4D97-AF65-F5344CB8AC3E}">
        <p14:creationId xmlns:p14="http://schemas.microsoft.com/office/powerpoint/2010/main" val="3265272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Up Arrow 6"/>
          <p:cNvSpPr/>
          <p:nvPr/>
        </p:nvSpPr>
        <p:spPr>
          <a:xfrm rot="20403134">
            <a:off x="2609750" y="2237496"/>
            <a:ext cx="242316" cy="1720184"/>
          </a:xfrm>
          <a:prstGeom prst="upArrow">
            <a:avLst/>
          </a:prstGeom>
          <a:ln>
            <a:tailEnd type="stealth" w="lg" len="lg"/>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a:t>Observer Template for Non-Empty List</a:t>
            </a:r>
          </a:p>
        </p:txBody>
      </p:sp>
      <p:sp>
        <p:nvSpPr>
          <p:cNvPr id="3" name="Content Placeholder 2"/>
          <p:cNvSpPr>
            <a:spLocks noGrp="1"/>
          </p:cNvSpPr>
          <p:nvPr>
            <p:ph idx="1"/>
          </p:nvPr>
        </p:nvSpPr>
        <p:spPr/>
        <p:txBody>
          <a:bodyPr/>
          <a:lstStyle/>
          <a:p>
            <a:pPr marL="0" indent="0">
              <a:buNone/>
            </a:pPr>
            <a:r>
              <a:rPr lang="en-US" sz="2000" b="1" dirty="0">
                <a:latin typeface="Consolas"/>
                <a:cs typeface="Consolas"/>
              </a:rPr>
              <a:t>;; </a:t>
            </a:r>
            <a:r>
              <a:rPr lang="en-US" sz="2000" b="1" dirty="0" err="1">
                <a:latin typeface="Consolas"/>
                <a:cs typeface="Consolas"/>
              </a:rPr>
              <a:t>nesl-fn</a:t>
            </a:r>
            <a:r>
              <a:rPr lang="en-US" sz="2000" b="1" dirty="0">
                <a:latin typeface="Consolas"/>
                <a:cs typeface="Consolas"/>
              </a:rPr>
              <a:t> : </a:t>
            </a:r>
            <a:r>
              <a:rPr lang="en-US" sz="2000" b="1" dirty="0" err="1">
                <a:latin typeface="Consolas"/>
                <a:cs typeface="Consolas"/>
              </a:rPr>
              <a:t>NonEmptySardineList</a:t>
            </a:r>
            <a:r>
              <a:rPr lang="en-US" sz="2000" b="1" dirty="0">
                <a:latin typeface="Consolas"/>
                <a:cs typeface="Consolas"/>
              </a:rPr>
              <a:t> -&gt; ??</a:t>
            </a:r>
          </a:p>
          <a:p>
            <a:pPr marL="0" indent="0">
              <a:buNone/>
            </a:pPr>
            <a:r>
              <a:rPr lang="en-US" sz="2000" b="1" dirty="0">
                <a:latin typeface="Consolas"/>
                <a:cs typeface="Consolas"/>
              </a:rPr>
              <a:t>(define (</a:t>
            </a:r>
            <a:r>
              <a:rPr lang="en-US" sz="2000" b="1" dirty="0" err="1">
                <a:solidFill>
                  <a:srgbClr val="FF0000"/>
                </a:solidFill>
                <a:latin typeface="Consolas"/>
                <a:cs typeface="Consolas"/>
              </a:rPr>
              <a:t>nesl-fn</a:t>
            </a:r>
            <a:r>
              <a:rPr lang="en-US" sz="2000" b="1" dirty="0">
                <a:latin typeface="Consolas"/>
                <a:cs typeface="Consolas"/>
              </a:rPr>
              <a:t> ne-</a:t>
            </a:r>
            <a:r>
              <a:rPr lang="en-US" sz="2000" b="1" dirty="0" err="1">
                <a:latin typeface="Consolas"/>
                <a:cs typeface="Consolas"/>
              </a:rPr>
              <a:t>lst</a:t>
            </a:r>
            <a:r>
              <a:rPr lang="en-US" sz="2000" b="1" dirty="0">
                <a:latin typeface="Consolas"/>
                <a:cs typeface="Consolas"/>
              </a:rPr>
              <a:t>)</a:t>
            </a:r>
          </a:p>
          <a:p>
            <a:pPr marL="0" indent="0">
              <a:buNone/>
            </a:pPr>
            <a:r>
              <a:rPr lang="en-US" sz="2000" b="1" dirty="0">
                <a:latin typeface="Consolas"/>
                <a:cs typeface="Consolas"/>
              </a:rPr>
              <a:t>  (</a:t>
            </a:r>
            <a:r>
              <a:rPr lang="en-US" sz="2000" b="1" dirty="0" err="1">
                <a:latin typeface="Consolas"/>
                <a:cs typeface="Consolas"/>
              </a:rPr>
              <a:t>cond</a:t>
            </a:r>
            <a:endParaRPr lang="en-US" sz="2000" b="1" dirty="0">
              <a:latin typeface="Consolas"/>
              <a:cs typeface="Consolas"/>
            </a:endParaRPr>
          </a:p>
          <a:p>
            <a:pPr marL="0" indent="0">
              <a:buNone/>
            </a:pPr>
            <a:r>
              <a:rPr lang="en-US" sz="2000" b="1" dirty="0">
                <a:latin typeface="Consolas"/>
                <a:cs typeface="Consolas"/>
              </a:rPr>
              <a:t>    [(empty? (rest ne-</a:t>
            </a:r>
            <a:r>
              <a:rPr lang="en-US" sz="2000" b="1" dirty="0" err="1">
                <a:latin typeface="Consolas"/>
                <a:cs typeface="Consolas"/>
              </a:rPr>
              <a:t>lst</a:t>
            </a:r>
            <a:r>
              <a:rPr lang="en-US" sz="2000" b="1" dirty="0">
                <a:latin typeface="Consolas"/>
                <a:cs typeface="Consolas"/>
              </a:rPr>
              <a:t>)) (... (first ne-</a:t>
            </a:r>
            <a:r>
              <a:rPr lang="en-US" sz="2000" b="1" dirty="0" err="1">
                <a:latin typeface="Consolas"/>
                <a:cs typeface="Consolas"/>
              </a:rPr>
              <a:t>lst</a:t>
            </a:r>
            <a:r>
              <a:rPr lang="en-US" sz="2000" b="1" dirty="0">
                <a:latin typeface="Consolas"/>
                <a:cs typeface="Consolas"/>
              </a:rPr>
              <a:t>))]</a:t>
            </a:r>
          </a:p>
          <a:p>
            <a:pPr marL="0" indent="0">
              <a:buNone/>
            </a:pPr>
            <a:r>
              <a:rPr lang="en-US" sz="2000" b="1" dirty="0">
                <a:latin typeface="Consolas"/>
                <a:cs typeface="Consolas"/>
              </a:rPr>
              <a:t>    [else (...</a:t>
            </a:r>
          </a:p>
          <a:p>
            <a:pPr marL="0" indent="0">
              <a:buNone/>
            </a:pPr>
            <a:r>
              <a:rPr lang="en-US" sz="2000" b="1" dirty="0">
                <a:latin typeface="Consolas"/>
                <a:cs typeface="Consolas"/>
              </a:rPr>
              <a:t>            (first ne-</a:t>
            </a:r>
            <a:r>
              <a:rPr lang="en-US" sz="2000" b="1" dirty="0" err="1">
                <a:latin typeface="Consolas"/>
                <a:cs typeface="Consolas"/>
              </a:rPr>
              <a:t>lst</a:t>
            </a:r>
            <a:r>
              <a:rPr lang="en-US" sz="2000" b="1" dirty="0">
                <a:latin typeface="Consolas"/>
                <a:cs typeface="Consolas"/>
              </a:rPr>
              <a:t>)</a:t>
            </a:r>
          </a:p>
          <a:p>
            <a:pPr marL="0" indent="0">
              <a:buNone/>
            </a:pPr>
            <a:r>
              <a:rPr lang="en-US" sz="2000" b="1" dirty="0">
                <a:latin typeface="Consolas"/>
                <a:cs typeface="Consolas"/>
              </a:rPr>
              <a:t>            (</a:t>
            </a:r>
            <a:r>
              <a:rPr lang="en-US" sz="2000" b="1" dirty="0" err="1">
                <a:solidFill>
                  <a:srgbClr val="FF0000"/>
                </a:solidFill>
                <a:latin typeface="Consolas"/>
                <a:cs typeface="Consolas"/>
              </a:rPr>
              <a:t>nesl-fn</a:t>
            </a:r>
            <a:r>
              <a:rPr lang="en-US" sz="2000" b="1" dirty="0">
                <a:latin typeface="Consolas"/>
                <a:cs typeface="Consolas"/>
              </a:rPr>
              <a:t> (rest ne-</a:t>
            </a:r>
            <a:r>
              <a:rPr lang="en-US" sz="2000" b="1" dirty="0" err="1">
                <a:latin typeface="Consolas"/>
                <a:cs typeface="Consolas"/>
              </a:rPr>
              <a:t>lst</a:t>
            </a:r>
            <a:r>
              <a:rPr lang="en-US" sz="2000" b="1" dirty="0">
                <a:latin typeface="Consolas"/>
                <a:cs typeface="Consolas"/>
              </a:rPr>
              <a:t>)))]))</a:t>
            </a:r>
            <a:r>
              <a:rPr lang="en-US" sz="2000" dirty="0">
                <a:latin typeface="Consolas"/>
                <a:cs typeface="Consolas"/>
              </a:rPr>
              <a:t>  </a:t>
            </a:r>
          </a:p>
          <a:p>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7</a:t>
            </a:fld>
            <a:endParaRPr lang="en-US"/>
          </a:p>
        </p:txBody>
      </p:sp>
      <p:sp>
        <p:nvSpPr>
          <p:cNvPr id="26" name="Rectangle 25"/>
          <p:cNvSpPr/>
          <p:nvPr/>
        </p:nvSpPr>
        <p:spPr>
          <a:xfrm>
            <a:off x="4679224" y="4683842"/>
            <a:ext cx="4105547" cy="1297858"/>
          </a:xfrm>
          <a:prstGeom prst="rect">
            <a:avLst/>
          </a:prstGeom>
          <a:solidFill>
            <a:schemeClr val="accent1">
              <a:lumMod val="20000"/>
              <a:lumOff val="80000"/>
            </a:schemeClr>
          </a:solidFill>
          <a:ln>
            <a:noFill/>
            <a:tailEnd type="stealth" w="lg" len="lg"/>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latin typeface="Consolas" pitchFamily="49" charset="0"/>
                <a:cs typeface="Consolas" pitchFamily="49" charset="0"/>
              </a:rPr>
              <a:t>(rest ne-</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a:t>
            </a:r>
            <a:r>
              <a:rPr lang="en-US" sz="2400" dirty="0"/>
              <a:t> is a </a:t>
            </a:r>
            <a:r>
              <a:rPr lang="en-US" sz="2400" b="1" dirty="0" err="1">
                <a:latin typeface="Consolas" pitchFamily="49" charset="0"/>
                <a:cs typeface="Consolas" pitchFamily="49" charset="0"/>
              </a:rPr>
              <a:t>NonEmptySardineList</a:t>
            </a:r>
            <a:endParaRPr lang="en-US" sz="2400" b="1" dirty="0">
              <a:latin typeface="Consolas" pitchFamily="49" charset="0"/>
              <a:cs typeface="Consolas" pitchFamily="49" charset="0"/>
            </a:endParaRPr>
          </a:p>
          <a:p>
            <a:pPr algn="ctr"/>
            <a:r>
              <a:rPr lang="en-US" sz="2400" dirty="0"/>
              <a:t>so call </a:t>
            </a:r>
            <a:r>
              <a:rPr lang="en-US" sz="2400" b="1" dirty="0" err="1">
                <a:latin typeface="Consolas" pitchFamily="49" charset="0"/>
                <a:cs typeface="Consolas" pitchFamily="49" charset="0"/>
              </a:rPr>
              <a:t>nesl-fn</a:t>
            </a:r>
            <a:r>
              <a:rPr lang="en-US" sz="2400" dirty="0"/>
              <a:t> on it</a:t>
            </a:r>
          </a:p>
        </p:txBody>
      </p:sp>
      <p:sp>
        <p:nvSpPr>
          <p:cNvPr id="6" name="Rectangle: Rounded Corners 5"/>
          <p:cNvSpPr/>
          <p:nvPr/>
        </p:nvSpPr>
        <p:spPr>
          <a:xfrm>
            <a:off x="867266" y="1513242"/>
            <a:ext cx="1197204" cy="551959"/>
          </a:xfrm>
          <a:prstGeom prst="roundRect">
            <a:avLst>
              <a:gd name="adj" fmla="val 47409"/>
            </a:avLst>
          </a:prstGeom>
          <a:noFill/>
          <a:ln>
            <a:solidFill>
              <a:schemeClr val="accent2">
                <a:lumMod val="60000"/>
                <a:lumOff val="4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8" name="Rectangle 7"/>
          <p:cNvSpPr/>
          <p:nvPr/>
        </p:nvSpPr>
        <p:spPr>
          <a:xfrm>
            <a:off x="457200" y="4527010"/>
            <a:ext cx="2894029" cy="961534"/>
          </a:xfrm>
          <a:prstGeom prst="rect">
            <a:avLst/>
          </a:prstGeom>
          <a:solidFill>
            <a:schemeClr val="accent2">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a:solidFill>
                  <a:schemeClr val="tx1"/>
                </a:solidFill>
              </a:rPr>
              <a:t>nesl-fn</a:t>
            </a:r>
            <a:r>
              <a:rPr lang="en-US" dirty="0">
                <a:solidFill>
                  <a:schemeClr val="tx1"/>
                </a:solidFill>
              </a:rPr>
              <a:t> = </a:t>
            </a:r>
            <a:r>
              <a:rPr lang="en-US" b="1" dirty="0" err="1">
                <a:solidFill>
                  <a:schemeClr val="tx1"/>
                </a:solidFill>
              </a:rPr>
              <a:t>N</a:t>
            </a:r>
            <a:r>
              <a:rPr lang="en-US" dirty="0" err="1">
                <a:solidFill>
                  <a:schemeClr val="tx1"/>
                </a:solidFill>
              </a:rPr>
              <a:t>on</a:t>
            </a:r>
            <a:r>
              <a:rPr lang="en-US" b="1" dirty="0" err="1">
                <a:solidFill>
                  <a:schemeClr val="tx1"/>
                </a:solidFill>
              </a:rPr>
              <a:t>E</a:t>
            </a:r>
            <a:r>
              <a:rPr lang="en-US" dirty="0" err="1">
                <a:solidFill>
                  <a:schemeClr val="tx1"/>
                </a:solidFill>
              </a:rPr>
              <a:t>mpty</a:t>
            </a:r>
            <a:r>
              <a:rPr lang="en-US" b="1" dirty="0" err="1">
                <a:solidFill>
                  <a:schemeClr val="tx1"/>
                </a:solidFill>
              </a:rPr>
              <a:t>S</a:t>
            </a:r>
            <a:r>
              <a:rPr lang="en-US" dirty="0" err="1">
                <a:solidFill>
                  <a:schemeClr val="tx1"/>
                </a:solidFill>
              </a:rPr>
              <a:t>ardine</a:t>
            </a:r>
            <a:r>
              <a:rPr lang="en-US" b="1" dirty="0" err="1">
                <a:solidFill>
                  <a:schemeClr val="tx1"/>
                </a:solidFill>
              </a:rPr>
              <a:t>L</a:t>
            </a:r>
            <a:r>
              <a:rPr lang="en-US" dirty="0" err="1">
                <a:solidFill>
                  <a:schemeClr val="tx1"/>
                </a:solidFill>
              </a:rPr>
              <a:t>ist</a:t>
            </a:r>
            <a:r>
              <a:rPr lang="en-US" dirty="0">
                <a:solidFill>
                  <a:schemeClr val="tx1"/>
                </a:solidFill>
              </a:rPr>
              <a:t>-Function </a:t>
            </a:r>
            <a:r>
              <a:rPr lang="en-US" dirty="0">
                <a:solidFill>
                  <a:schemeClr val="tx1"/>
                </a:solidFill>
                <a:sym typeface="Wingdings" panose="05000000000000000000" pitchFamily="2" charset="2"/>
              </a:rPr>
              <a:t></a:t>
            </a:r>
            <a:endParaRPr lang="en-US" dirty="0">
              <a:solidFill>
                <a:schemeClr val="tx1"/>
              </a:solidFill>
            </a:endParaRPr>
          </a:p>
        </p:txBody>
      </p:sp>
      <p:sp>
        <p:nvSpPr>
          <p:cNvPr id="9" name="Freeform: Shape 8"/>
          <p:cNvSpPr/>
          <p:nvPr/>
        </p:nvSpPr>
        <p:spPr>
          <a:xfrm>
            <a:off x="989601" y="2083324"/>
            <a:ext cx="911803" cy="2441542"/>
          </a:xfrm>
          <a:custGeom>
            <a:avLst/>
            <a:gdLst>
              <a:gd name="connsiteX0" fmla="*/ 820345 w 911803"/>
              <a:gd name="connsiteY0" fmla="*/ 2441542 h 2441542"/>
              <a:gd name="connsiteX1" fmla="*/ 213 w 911803"/>
              <a:gd name="connsiteY1" fmla="*/ 1677971 h 2441542"/>
              <a:gd name="connsiteX2" fmla="*/ 886333 w 911803"/>
              <a:gd name="connsiteY2" fmla="*/ 838985 h 2441542"/>
              <a:gd name="connsiteX3" fmla="*/ 584675 w 911803"/>
              <a:gd name="connsiteY3" fmla="*/ 0 h 2441542"/>
            </a:gdLst>
            <a:ahLst/>
            <a:cxnLst>
              <a:cxn ang="0">
                <a:pos x="connsiteX0" y="connsiteY0"/>
              </a:cxn>
              <a:cxn ang="0">
                <a:pos x="connsiteX1" y="connsiteY1"/>
              </a:cxn>
              <a:cxn ang="0">
                <a:pos x="connsiteX2" y="connsiteY2"/>
              </a:cxn>
              <a:cxn ang="0">
                <a:pos x="connsiteX3" y="connsiteY3"/>
              </a:cxn>
            </a:cxnLst>
            <a:rect l="l" t="t" r="r" b="b"/>
            <a:pathLst>
              <a:path w="911803" h="2441542">
                <a:moveTo>
                  <a:pt x="820345" y="2441542"/>
                </a:moveTo>
                <a:cubicBezTo>
                  <a:pt x="404780" y="2193303"/>
                  <a:pt x="-10785" y="1945064"/>
                  <a:pt x="213" y="1677971"/>
                </a:cubicBezTo>
                <a:cubicBezTo>
                  <a:pt x="11211" y="1410878"/>
                  <a:pt x="788923" y="1118647"/>
                  <a:pt x="886333" y="838985"/>
                </a:cubicBezTo>
                <a:cubicBezTo>
                  <a:pt x="983743" y="559323"/>
                  <a:pt x="784209" y="279661"/>
                  <a:pt x="584675" y="0"/>
                </a:cubicBezTo>
              </a:path>
            </a:pathLst>
          </a:custGeom>
          <a:noFill/>
          <a:ln>
            <a:solidFill>
              <a:schemeClr val="accent2">
                <a:lumMod val="60000"/>
                <a:lumOff val="40000"/>
              </a:schemeClr>
            </a:solidFill>
            <a:tailEnd type="triangle"/>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953804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Template Questions </a:t>
            </a:r>
            <a:r>
              <a:rPr lang="en-US" dirty="0"/>
              <a:t>for Non-Empty Lists</a:t>
            </a:r>
          </a:p>
        </p:txBody>
      </p:sp>
      <p:sp>
        <p:nvSpPr>
          <p:cNvPr id="3" name="Content Placeholder 2"/>
          <p:cNvSpPr>
            <a:spLocks noGrp="1"/>
          </p:cNvSpPr>
          <p:nvPr>
            <p:ph idx="1"/>
          </p:nvPr>
        </p:nvSpPr>
        <p:spPr/>
        <p:txBody>
          <a:bodyPr/>
          <a:lstStyle/>
          <a:p>
            <a:pPr marL="0" indent="0">
              <a:buNone/>
            </a:pPr>
            <a:r>
              <a:rPr lang="en-US" sz="2000" b="1" dirty="0">
                <a:latin typeface="Consolas"/>
                <a:cs typeface="Consolas"/>
              </a:rPr>
              <a:t>;; </a:t>
            </a:r>
            <a:r>
              <a:rPr lang="en-US" sz="2000" b="1" dirty="0" err="1">
                <a:latin typeface="Consolas"/>
                <a:cs typeface="Consolas"/>
              </a:rPr>
              <a:t>nesl-fn</a:t>
            </a:r>
            <a:r>
              <a:rPr lang="en-US" sz="2000" b="1" dirty="0">
                <a:latin typeface="Consolas"/>
                <a:cs typeface="Consolas"/>
              </a:rPr>
              <a:t> : </a:t>
            </a:r>
            <a:r>
              <a:rPr lang="en-US" sz="2000" b="1" dirty="0" err="1">
                <a:latin typeface="Consolas"/>
                <a:cs typeface="Consolas"/>
              </a:rPr>
              <a:t>NonEmptySardineList</a:t>
            </a:r>
            <a:r>
              <a:rPr lang="en-US" sz="2000" b="1" dirty="0">
                <a:latin typeface="Consolas"/>
                <a:cs typeface="Consolas"/>
              </a:rPr>
              <a:t> -&gt; ??</a:t>
            </a:r>
          </a:p>
          <a:p>
            <a:pPr marL="0" indent="0">
              <a:buNone/>
            </a:pPr>
            <a:r>
              <a:rPr lang="en-US" sz="2000" b="1" dirty="0">
                <a:latin typeface="Consolas"/>
                <a:cs typeface="Consolas"/>
              </a:rPr>
              <a:t>(define (</a:t>
            </a:r>
            <a:r>
              <a:rPr lang="en-US" sz="2000" b="1" dirty="0" err="1">
                <a:latin typeface="Consolas"/>
                <a:cs typeface="Consolas"/>
              </a:rPr>
              <a:t>nesl-fn</a:t>
            </a:r>
            <a:r>
              <a:rPr lang="en-US" sz="2000" b="1" dirty="0">
                <a:latin typeface="Consolas"/>
                <a:cs typeface="Consolas"/>
              </a:rPr>
              <a:t> ne-</a:t>
            </a:r>
            <a:r>
              <a:rPr lang="en-US" sz="2000" b="1" dirty="0" err="1">
                <a:latin typeface="Consolas"/>
                <a:cs typeface="Consolas"/>
              </a:rPr>
              <a:t>lst</a:t>
            </a:r>
            <a:r>
              <a:rPr lang="en-US" sz="2000" b="1" dirty="0">
                <a:latin typeface="Consolas"/>
                <a:cs typeface="Consolas"/>
              </a:rPr>
              <a:t>)</a:t>
            </a:r>
          </a:p>
          <a:p>
            <a:pPr marL="0" indent="0">
              <a:buNone/>
            </a:pPr>
            <a:r>
              <a:rPr lang="en-US" sz="2000" b="1" dirty="0">
                <a:latin typeface="Consolas"/>
                <a:cs typeface="Consolas"/>
              </a:rPr>
              <a:t>  (</a:t>
            </a:r>
            <a:r>
              <a:rPr lang="en-US" sz="2000" b="1" dirty="0" err="1">
                <a:latin typeface="Consolas"/>
                <a:cs typeface="Consolas"/>
              </a:rPr>
              <a:t>cond</a:t>
            </a:r>
            <a:endParaRPr lang="en-US" sz="2000" b="1" dirty="0">
              <a:latin typeface="Consolas"/>
              <a:cs typeface="Consolas"/>
            </a:endParaRPr>
          </a:p>
          <a:p>
            <a:pPr marL="0" indent="0">
              <a:buNone/>
            </a:pPr>
            <a:r>
              <a:rPr lang="en-US" sz="2000" b="1" dirty="0">
                <a:latin typeface="Consolas"/>
                <a:cs typeface="Consolas"/>
              </a:rPr>
              <a:t>    [(empty? (rest ne-</a:t>
            </a:r>
            <a:r>
              <a:rPr lang="en-US" sz="2000" b="1" dirty="0" err="1">
                <a:latin typeface="Consolas"/>
                <a:cs typeface="Consolas"/>
              </a:rPr>
              <a:t>lst</a:t>
            </a:r>
            <a:r>
              <a:rPr lang="en-US" sz="2000" b="1" dirty="0">
                <a:latin typeface="Consolas"/>
                <a:cs typeface="Consolas"/>
              </a:rPr>
              <a:t>)) (... (first ne-</a:t>
            </a:r>
            <a:r>
              <a:rPr lang="en-US" sz="2000" b="1" dirty="0" err="1">
                <a:latin typeface="Consolas"/>
                <a:cs typeface="Consolas"/>
              </a:rPr>
              <a:t>lst</a:t>
            </a:r>
            <a:r>
              <a:rPr lang="en-US" sz="2000" b="1" dirty="0">
                <a:latin typeface="Consolas"/>
                <a:cs typeface="Consolas"/>
              </a:rPr>
              <a:t>))]</a:t>
            </a:r>
          </a:p>
          <a:p>
            <a:pPr marL="0" indent="0">
              <a:buNone/>
            </a:pPr>
            <a:r>
              <a:rPr lang="en-US" sz="2000" b="1" dirty="0">
                <a:latin typeface="Consolas"/>
                <a:cs typeface="Consolas"/>
              </a:rPr>
              <a:t>    [else (...</a:t>
            </a:r>
          </a:p>
          <a:p>
            <a:pPr marL="0" indent="0">
              <a:buNone/>
            </a:pPr>
            <a:r>
              <a:rPr lang="en-US" sz="2000" b="1" dirty="0">
                <a:latin typeface="Consolas"/>
                <a:cs typeface="Consolas"/>
              </a:rPr>
              <a:t>            (first ne-</a:t>
            </a:r>
            <a:r>
              <a:rPr lang="en-US" sz="2000" b="1" dirty="0" err="1">
                <a:latin typeface="Consolas"/>
                <a:cs typeface="Consolas"/>
              </a:rPr>
              <a:t>lst</a:t>
            </a:r>
            <a:r>
              <a:rPr lang="en-US" sz="2000" b="1" dirty="0">
                <a:latin typeface="Consolas"/>
                <a:cs typeface="Consolas"/>
              </a:rPr>
              <a:t>)</a:t>
            </a:r>
          </a:p>
          <a:p>
            <a:pPr marL="0" indent="0">
              <a:buNone/>
            </a:pPr>
            <a:r>
              <a:rPr lang="en-US" sz="2000" b="1" dirty="0">
                <a:latin typeface="Consolas"/>
                <a:cs typeface="Consolas"/>
              </a:rPr>
              <a:t>            (</a:t>
            </a:r>
            <a:r>
              <a:rPr lang="en-US" sz="2000" b="1" dirty="0" err="1">
                <a:latin typeface="Consolas"/>
                <a:cs typeface="Consolas"/>
              </a:rPr>
              <a:t>nesl-fn</a:t>
            </a:r>
            <a:r>
              <a:rPr lang="en-US" sz="2000" b="1" dirty="0">
                <a:latin typeface="Consolas"/>
                <a:cs typeface="Consolas"/>
              </a:rPr>
              <a:t> (rest ne-</a:t>
            </a:r>
            <a:r>
              <a:rPr lang="en-US" sz="2000" b="1" dirty="0" err="1">
                <a:latin typeface="Consolas"/>
                <a:cs typeface="Consolas"/>
              </a:rPr>
              <a:t>lst</a:t>
            </a:r>
            <a:r>
              <a:rPr lang="en-US" sz="2000" b="1" dirty="0">
                <a:latin typeface="Consolas"/>
                <a:cs typeface="Consolas"/>
              </a:rPr>
              <a:t>)))]))</a:t>
            </a:r>
            <a:r>
              <a:rPr lang="en-US" sz="2000" dirty="0">
                <a:latin typeface="Consolas"/>
                <a:cs typeface="Consolas"/>
              </a:rPr>
              <a:t>  </a:t>
            </a:r>
          </a:p>
          <a:p>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8</a:t>
            </a:fld>
            <a:endParaRPr lang="en-US"/>
          </a:p>
        </p:txBody>
      </p:sp>
      <p:sp>
        <p:nvSpPr>
          <p:cNvPr id="6" name="Rectangle 5"/>
          <p:cNvSpPr/>
          <p:nvPr/>
        </p:nvSpPr>
        <p:spPr>
          <a:xfrm>
            <a:off x="5638799" y="4439798"/>
            <a:ext cx="2425547" cy="914400"/>
          </a:xfrm>
          <a:prstGeom prst="rect">
            <a:avLst/>
          </a:prstGeom>
          <a:solidFill>
            <a:schemeClr val="accent1">
              <a:lumMod val="20000"/>
              <a:lumOff val="80000"/>
            </a:schemeClr>
          </a:solidFill>
          <a:ln>
            <a:noFill/>
            <a:tailEnd type="stealth" w="lg" len="lg"/>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What is </a:t>
            </a:r>
            <a:r>
              <a:rPr lang="en-US"/>
              <a:t>the answer </a:t>
            </a:r>
            <a:r>
              <a:rPr lang="en-US" dirty="0"/>
              <a:t>for a list of length 1?</a:t>
            </a:r>
          </a:p>
        </p:txBody>
      </p:sp>
      <p:sp>
        <p:nvSpPr>
          <p:cNvPr id="8" name="Rectangle 7"/>
          <p:cNvSpPr/>
          <p:nvPr/>
        </p:nvSpPr>
        <p:spPr>
          <a:xfrm>
            <a:off x="253388" y="4818828"/>
            <a:ext cx="4419600" cy="1295400"/>
          </a:xfrm>
          <a:prstGeom prst="rect">
            <a:avLst/>
          </a:prstGeom>
          <a:solidFill>
            <a:schemeClr val="accent1">
              <a:lumMod val="20000"/>
              <a:lumOff val="8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tx1"/>
                </a:solidFill>
              </a:rPr>
              <a:t>If we knew </a:t>
            </a:r>
            <a:r>
              <a:rPr lang="en-US">
                <a:solidFill>
                  <a:schemeClr val="tx1"/>
                </a:solidFill>
              </a:rPr>
              <a:t>the answer </a:t>
            </a:r>
            <a:r>
              <a:rPr lang="en-US" dirty="0">
                <a:solidFill>
                  <a:schemeClr val="tx1"/>
                </a:solidFill>
              </a:rPr>
              <a:t>for the rest of the list, and we knew the first of the list, how could we combine them to get </a:t>
            </a:r>
            <a:r>
              <a:rPr lang="en-US">
                <a:solidFill>
                  <a:schemeClr val="tx1"/>
                </a:solidFill>
              </a:rPr>
              <a:t>the answer </a:t>
            </a:r>
            <a:r>
              <a:rPr lang="en-US" dirty="0">
                <a:solidFill>
                  <a:schemeClr val="tx1"/>
                </a:solidFill>
              </a:rPr>
              <a:t>for the whole list?</a:t>
            </a:r>
          </a:p>
        </p:txBody>
      </p:sp>
      <p:sp>
        <p:nvSpPr>
          <p:cNvPr id="9" name="Freeform 8"/>
          <p:cNvSpPr/>
          <p:nvPr/>
        </p:nvSpPr>
        <p:spPr>
          <a:xfrm>
            <a:off x="5255046" y="3084723"/>
            <a:ext cx="1758812" cy="1366091"/>
          </a:xfrm>
          <a:custGeom>
            <a:avLst/>
            <a:gdLst>
              <a:gd name="connsiteX0" fmla="*/ 1410159 w 1758812"/>
              <a:gd name="connsiteY0" fmla="*/ 1366091 h 1366091"/>
              <a:gd name="connsiteX1" fmla="*/ 1663547 w 1758812"/>
              <a:gd name="connsiteY1" fmla="*/ 705079 h 1366091"/>
              <a:gd name="connsiteX2" fmla="*/ 0 w 1758812"/>
              <a:gd name="connsiteY2" fmla="*/ 0 h 1366091"/>
            </a:gdLst>
            <a:ahLst/>
            <a:cxnLst>
              <a:cxn ang="0">
                <a:pos x="connsiteX0" y="connsiteY0"/>
              </a:cxn>
              <a:cxn ang="0">
                <a:pos x="connsiteX1" y="connsiteY1"/>
              </a:cxn>
              <a:cxn ang="0">
                <a:pos x="connsiteX2" y="connsiteY2"/>
              </a:cxn>
            </a:cxnLst>
            <a:rect l="l" t="t" r="r" b="b"/>
            <a:pathLst>
              <a:path w="1758812" h="1366091">
                <a:moveTo>
                  <a:pt x="1410159" y="1366091"/>
                </a:moveTo>
                <a:cubicBezTo>
                  <a:pt x="1654366" y="1149426"/>
                  <a:pt x="1898574" y="932761"/>
                  <a:pt x="1663547" y="705079"/>
                </a:cubicBezTo>
                <a:cubicBezTo>
                  <a:pt x="1428520" y="477397"/>
                  <a:pt x="714260" y="238698"/>
                  <a:pt x="0" y="0"/>
                </a:cubicBezTo>
              </a:path>
            </a:pathLst>
          </a:custGeom>
          <a:noFill/>
          <a:ln>
            <a:tailEnd type="stealth" w="lg" len="lg"/>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0" name="Freeform 9"/>
          <p:cNvSpPr/>
          <p:nvPr/>
        </p:nvSpPr>
        <p:spPr>
          <a:xfrm>
            <a:off x="1253120" y="3459296"/>
            <a:ext cx="961270" cy="1355075"/>
          </a:xfrm>
          <a:custGeom>
            <a:avLst/>
            <a:gdLst>
              <a:gd name="connsiteX0" fmla="*/ 278225 w 961270"/>
              <a:gd name="connsiteY0" fmla="*/ 1355075 h 1355075"/>
              <a:gd name="connsiteX1" fmla="*/ 35853 w 961270"/>
              <a:gd name="connsiteY1" fmla="*/ 738131 h 1355075"/>
              <a:gd name="connsiteX2" fmla="*/ 961270 w 961270"/>
              <a:gd name="connsiteY2" fmla="*/ 0 h 1355075"/>
            </a:gdLst>
            <a:ahLst/>
            <a:cxnLst>
              <a:cxn ang="0">
                <a:pos x="connsiteX0" y="connsiteY0"/>
              </a:cxn>
              <a:cxn ang="0">
                <a:pos x="connsiteX1" y="connsiteY1"/>
              </a:cxn>
              <a:cxn ang="0">
                <a:pos x="connsiteX2" y="connsiteY2"/>
              </a:cxn>
            </a:cxnLst>
            <a:rect l="l" t="t" r="r" b="b"/>
            <a:pathLst>
              <a:path w="961270" h="1355075">
                <a:moveTo>
                  <a:pt x="278225" y="1355075"/>
                </a:moveTo>
                <a:cubicBezTo>
                  <a:pt x="100118" y="1159526"/>
                  <a:pt x="-77988" y="963977"/>
                  <a:pt x="35853" y="738131"/>
                </a:cubicBezTo>
                <a:cubicBezTo>
                  <a:pt x="149694" y="512285"/>
                  <a:pt x="555482" y="256142"/>
                  <a:pt x="961270" y="0"/>
                </a:cubicBezTo>
              </a:path>
            </a:pathLst>
          </a:custGeom>
          <a:noFill/>
          <a:ln>
            <a:tailEnd type="stealth" w="lg" len="lg"/>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919758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Non-Empty Lists: The General Pattern</a:t>
            </a:r>
          </a:p>
        </p:txBody>
      </p:sp>
      <p:sp>
        <p:nvSpPr>
          <p:cNvPr id="3" name="Content Placeholder 2"/>
          <p:cNvSpPr>
            <a:spLocks noGrp="1"/>
          </p:cNvSpPr>
          <p:nvPr>
            <p:ph idx="1"/>
          </p:nvPr>
        </p:nvSpPr>
        <p:spPr/>
        <p:txBody>
          <a:bodyPr>
            <a:normAutofit/>
          </a:bodyPr>
          <a:lstStyle/>
          <a:p>
            <a:pPr>
              <a:buNone/>
            </a:pPr>
            <a:r>
              <a:rPr lang="en-US" sz="2400" b="1">
                <a:latin typeface="Consolas" pitchFamily="49" charset="0"/>
                <a:cs typeface="Consolas" pitchFamily="49" charset="0"/>
              </a:rPr>
              <a:t>CONSTRUCTOR </a:t>
            </a:r>
            <a:r>
              <a:rPr lang="en-US" sz="2400" b="1" dirty="0">
                <a:latin typeface="Consolas" pitchFamily="49" charset="0"/>
                <a:cs typeface="Consolas" pitchFamily="49" charset="0"/>
              </a:rPr>
              <a:t>TEMPLATES for </a:t>
            </a:r>
            <a:r>
              <a:rPr lang="en-US" sz="2400" b="1" dirty="0" err="1">
                <a:latin typeface="Consolas" pitchFamily="49" charset="0"/>
                <a:cs typeface="Consolas" pitchFamily="49" charset="0"/>
              </a:rPr>
              <a:t>NonEmptyXList</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a:t>
            </a:r>
            <a:r>
              <a:rPr lang="en-US" sz="2400" b="1">
                <a:latin typeface="Consolas" pitchFamily="49" charset="0"/>
                <a:cs typeface="Consolas" pitchFamily="49" charset="0"/>
              </a:rPr>
              <a:t>(cons </a:t>
            </a:r>
            <a:r>
              <a:rPr lang="en-US" sz="2400" b="1" dirty="0">
                <a:latin typeface="Consolas" pitchFamily="49" charset="0"/>
                <a:cs typeface="Consolas" pitchFamily="49" charset="0"/>
              </a:rPr>
              <a:t>X empty)   </a:t>
            </a:r>
          </a:p>
          <a:p>
            <a:pPr>
              <a:buNone/>
            </a:pPr>
            <a:r>
              <a:rPr lang="en-US" sz="2400" b="1" dirty="0">
                <a:latin typeface="Consolas" pitchFamily="49" charset="0"/>
                <a:cs typeface="Consolas" pitchFamily="49" charset="0"/>
              </a:rPr>
              <a:t>-- </a:t>
            </a:r>
            <a:r>
              <a:rPr lang="en-US" sz="2400" b="1">
                <a:latin typeface="Consolas" pitchFamily="49" charset="0"/>
                <a:cs typeface="Consolas" pitchFamily="49" charset="0"/>
              </a:rPr>
              <a:t>(cons </a:t>
            </a:r>
            <a:r>
              <a:rPr lang="en-US" sz="2400" b="1" dirty="0">
                <a:latin typeface="Consolas" pitchFamily="49" charset="0"/>
                <a:cs typeface="Consolas" pitchFamily="49" charset="0"/>
              </a:rPr>
              <a:t>X </a:t>
            </a:r>
            <a:r>
              <a:rPr lang="en-US" sz="2400" b="1" dirty="0" err="1">
                <a:latin typeface="Consolas" pitchFamily="49" charset="0"/>
                <a:cs typeface="Consolas" pitchFamily="49" charset="0"/>
              </a:rPr>
              <a:t>NonEmptyXList</a:t>
            </a:r>
            <a:r>
              <a:rPr lang="en-US" sz="2400" b="1" dirty="0">
                <a:latin typeface="Consolas" pitchFamily="49" charset="0"/>
                <a:cs typeface="Consolas" pitchFamily="49" charset="0"/>
              </a:rPr>
              <a:t>)</a:t>
            </a:r>
          </a:p>
          <a:p>
            <a:pPr>
              <a:buNone/>
            </a:pPr>
            <a:r>
              <a:rPr lang="en-US" sz="1800" b="1" dirty="0">
                <a:latin typeface="Consolas" pitchFamily="49" charset="0"/>
                <a:cs typeface="Consolas" pitchFamily="49" charset="0"/>
              </a:rPr>
              <a:t>   </a:t>
            </a:r>
          </a:p>
        </p:txBody>
      </p:sp>
      <p:sp>
        <p:nvSpPr>
          <p:cNvPr id="4" name="Slide Number Placeholder 3"/>
          <p:cNvSpPr>
            <a:spLocks noGrp="1"/>
          </p:cNvSpPr>
          <p:nvPr>
            <p:ph type="sldNum" sz="quarter" idx="12"/>
          </p:nvPr>
        </p:nvSpPr>
        <p:spPr/>
        <p:txBody>
          <a:bodyPr/>
          <a:lstStyle/>
          <a:p>
            <a:fld id="{9F4492BD-6A9C-48FC-AC76-0B4FE11194A1}" type="slidenum">
              <a:rPr lang="en-US" smtClean="0"/>
              <a:pPr/>
              <a:t>9</a:t>
            </a:fld>
            <a:endParaRPr lang="en-US"/>
          </a:p>
        </p:txBody>
      </p:sp>
      <p:sp>
        <p:nvSpPr>
          <p:cNvPr id="5" name="Rectangle 4"/>
          <p:cNvSpPr/>
          <p:nvPr/>
        </p:nvSpPr>
        <p:spPr>
          <a:xfrm>
            <a:off x="4191000" y="3171568"/>
            <a:ext cx="4495800" cy="17526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In your assignments, you don't need to write down a separate interpretation for </a:t>
            </a:r>
            <a:r>
              <a:rPr lang="en-US" dirty="0" err="1">
                <a:solidFill>
                  <a:schemeClr val="tx1"/>
                </a:solidFill>
              </a:rPr>
              <a:t>NonEmptyXList</a:t>
            </a:r>
            <a:r>
              <a:rPr lang="en-US" dirty="0">
                <a:solidFill>
                  <a:schemeClr val="tx1"/>
                </a:solidFill>
              </a:rPr>
              <a:t>; a </a:t>
            </a:r>
            <a:r>
              <a:rPr lang="en-US" dirty="0" err="1">
                <a:solidFill>
                  <a:schemeClr val="tx1"/>
                </a:solidFill>
              </a:rPr>
              <a:t>NonEmptyXList</a:t>
            </a:r>
            <a:r>
              <a:rPr lang="en-US" dirty="0">
                <a:solidFill>
                  <a:schemeClr val="tx1"/>
                </a:solidFill>
              </a:rPr>
              <a:t> always represents a non-empty sequence of X's in the standard way.</a:t>
            </a:r>
          </a:p>
        </p:txBody>
      </p:sp>
    </p:spTree>
    <p:extLst>
      <p:ext uri="{BB962C8B-B14F-4D97-AF65-F5344CB8AC3E}">
        <p14:creationId xmlns:p14="http://schemas.microsoft.com/office/powerpoint/2010/main" val="109413001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2d6ad7a6ca2555a644d522ccf343b72fc43e"/>
  <p:tag name="ISPRING_RESOURCE_PATHS_HASH_PRESENTER" val="006e7b5f3d8363c93336e3603664799686fbd9"/>
</p:tagLst>
</file>

<file path=ppt/tags/tag2.xml><?xml version="1.0" encoding="utf-8"?>
<p:tagLst xmlns:a="http://schemas.openxmlformats.org/drawingml/2006/main" xmlns:r="http://schemas.openxmlformats.org/officeDocument/2006/relationships" xmlns:p="http://schemas.openxmlformats.org/presentationml/2006/main">
  <p:tag name="HIDDENFONTSHAPE" val="true"/>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solidFill>
              <a:schemeClr val="tx1"/>
            </a:solidFill>
          </a:defRPr>
        </a:defPPr>
      </a:lstStyle>
      <a:style>
        <a:lnRef idx="2">
          <a:schemeClr val="accent1"/>
        </a:lnRef>
        <a:fillRef idx="1">
          <a:schemeClr val="lt1"/>
        </a:fillRef>
        <a:effectRef idx="0">
          <a:schemeClr val="accent1"/>
        </a:effectRef>
        <a:fontRef idx="minor">
          <a:schemeClr val="dk1"/>
        </a:fontRef>
      </a:style>
    </a:spDef>
    <a:lnDef>
      <a:spPr>
        <a:ln w="12700">
          <a:solidFill>
            <a:schemeClr val="tx1"/>
          </a:solidFill>
          <a:tailEnd type="triangle"/>
        </a:ln>
      </a:spPr>
      <a:bodyPr/>
      <a:lstStyle/>
      <a:style>
        <a:lnRef idx="1">
          <a:schemeClr val="accent1"/>
        </a:lnRef>
        <a:fillRef idx="0">
          <a:schemeClr val="accent1"/>
        </a:fillRef>
        <a:effectRef idx="0">
          <a:schemeClr val="accent1"/>
        </a:effectRef>
        <a:fontRef idx="minor">
          <a:schemeClr val="tx1"/>
        </a:fontRef>
      </a:style>
    </a:lnDef>
    <a:txDef>
      <a:spPr>
        <a:solidFill>
          <a:schemeClr val="accent1">
            <a:lumMod val="20000"/>
            <a:lumOff val="80000"/>
          </a:schemeClr>
        </a:solidFill>
      </a:spPr>
      <a:bodyPr wrap="square" rtlCol="0">
        <a:spAutoFit/>
      </a:bodyPr>
      <a:lstStyle>
        <a:defPPr>
          <a:defRPr sz="1600" dirty="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4402</TotalTime>
  <Words>1105</Words>
  <Application>Microsoft Office PowerPoint</Application>
  <PresentationFormat>On-screen Show (4:3)</PresentationFormat>
  <Paragraphs>150</Paragraphs>
  <Slides>18</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Arial</vt:lpstr>
      <vt:lpstr>Calibri</vt:lpstr>
      <vt:lpstr>CMMI10</vt:lpstr>
      <vt:lpstr>CMR10</vt:lpstr>
      <vt:lpstr>CMSY10ORIG</vt:lpstr>
      <vt:lpstr>Consolas</vt:lpstr>
      <vt:lpstr>Courier New</vt:lpstr>
      <vt:lpstr>Helvetica Neue</vt:lpstr>
      <vt:lpstr>Wingdings</vt:lpstr>
      <vt:lpstr>1_Office Theme</vt:lpstr>
      <vt:lpstr>Non-Empty Lists</vt:lpstr>
      <vt:lpstr>Lesson Introduction</vt:lpstr>
      <vt:lpstr>Empty lists</vt:lpstr>
      <vt:lpstr>Non-empty lists</vt:lpstr>
      <vt:lpstr>Non-Empty Lists</vt:lpstr>
      <vt:lpstr>Constructor Templates for Non-Empty List of Sardines</vt:lpstr>
      <vt:lpstr>Observer Template for Non-Empty List</vt:lpstr>
      <vt:lpstr>Template Questions for Non-Empty Lists</vt:lpstr>
      <vt:lpstr>Non-Empty Lists: The General Pattern</vt:lpstr>
      <vt:lpstr>Template Questions for Non-Empty Lists</vt:lpstr>
      <vt:lpstr>Example: max</vt:lpstr>
      <vt:lpstr>Example: average</vt:lpstr>
      <vt:lpstr>Example: average</vt:lpstr>
      <vt:lpstr>But wait: there's no way to answer that question!   </vt:lpstr>
      <vt:lpstr>Try something simpler!</vt:lpstr>
      <vt:lpstr>Remember, don't use non-empty lists unless you really need to</vt:lpstr>
      <vt:lpstr>Summary</vt:lpstr>
      <vt:lpstr>Next Steps</vt:lpstr>
    </vt:vector>
  </TitlesOfParts>
  <Company>Northeastern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images and scenes</dc:title>
  <dc:creator>Mitchell Wand</dc:creator>
  <cp:lastModifiedBy>Mitchell Wand</cp:lastModifiedBy>
  <cp:revision>143</cp:revision>
  <dcterms:created xsi:type="dcterms:W3CDTF">2010-06-24T16:22:15Z</dcterms:created>
  <dcterms:modified xsi:type="dcterms:W3CDTF">2017-08-04T01:53:50Z</dcterms:modified>
</cp:coreProperties>
</file>