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78" r:id="rId12"/>
    <p:sldId id="279" r:id="rId13"/>
    <p:sldId id="266" r:id="rId14"/>
    <p:sldId id="267" r:id="rId15"/>
    <p:sldId id="268" r:id="rId16"/>
    <p:sldId id="269" r:id="rId17"/>
    <p:sldId id="270" r:id="rId18"/>
    <p:sldId id="271" r:id="rId19"/>
    <p:sldId id="273"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4434" autoAdjust="0"/>
  </p:normalViewPr>
  <p:slideViewPr>
    <p:cSldViewPr snapToGrid="0">
      <p:cViewPr varScale="1">
        <p:scale>
          <a:sx n="67" d="100"/>
          <a:sy n="67" d="100"/>
        </p:scale>
        <p:origin x="492"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81CCC-77E3-414A-B873-DC61B38A0F49}"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B6C7A-532F-4CEE-938A-EE64E8AC287A}" type="slidenum">
              <a:rPr lang="en-US" smtClean="0"/>
              <a:t>‹#›</a:t>
            </a:fld>
            <a:endParaRPr lang="en-US"/>
          </a:p>
        </p:txBody>
      </p:sp>
    </p:spTree>
    <p:extLst>
      <p:ext uri="{BB962C8B-B14F-4D97-AF65-F5344CB8AC3E}">
        <p14:creationId xmlns:p14="http://schemas.microsoft.com/office/powerpoint/2010/main" val="3902553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elftaughtcoders.com/from-idea-to-launch/lesson-17/laravel-5-mvc-application-in-10-minute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vegibit.com/how-to-use-the-laravel-query-build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Lets use this tutorial here </a:t>
            </a:r>
          </a:p>
          <a:p>
            <a:pPr marL="0" indent="0">
              <a:buNone/>
            </a:pPr>
            <a:r>
              <a:rPr lang="en-US" dirty="0">
                <a:hlinkClick r:id="rId3"/>
              </a:rPr>
              <a:t>https://selftaughtcoders.com/from-idea-to-launch/lesson-17/laravel-5-mvc-application-in-10-minutes/</a:t>
            </a:r>
            <a:r>
              <a:rPr lang="en-US"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https://vegibit.com/how-to-use-the-laravel-query-builder/</a:t>
            </a:r>
            <a:r>
              <a:rPr lang="en-US" dirty="0"/>
              <a:t> </a:t>
            </a:r>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86DB6C7A-532F-4CEE-938A-EE64E8AC287A}" type="slidenum">
              <a:rPr lang="en-US" smtClean="0"/>
              <a:t>19</a:t>
            </a:fld>
            <a:endParaRPr lang="en-US"/>
          </a:p>
        </p:txBody>
      </p:sp>
    </p:spTree>
    <p:extLst>
      <p:ext uri="{BB962C8B-B14F-4D97-AF65-F5344CB8AC3E}">
        <p14:creationId xmlns:p14="http://schemas.microsoft.com/office/powerpoint/2010/main" val="3881807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4A72-22B5-49E0-951B-57ED68CAD1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458C54-3273-488E-8E5C-BECDEC54D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8DFF51-F6ED-4AE3-B86C-F2C6CDF3B77C}"/>
              </a:ext>
            </a:extLst>
          </p:cNvPr>
          <p:cNvSpPr>
            <a:spLocks noGrp="1"/>
          </p:cNvSpPr>
          <p:nvPr>
            <p:ph type="dt" sz="half" idx="10"/>
          </p:nvPr>
        </p:nvSpPr>
        <p:spPr/>
        <p:txBody>
          <a:bodyPr/>
          <a:lstStyle/>
          <a:p>
            <a:fld id="{8EB7EA64-9E49-403D-93E4-184725522A6B}" type="datetimeFigureOut">
              <a:rPr lang="en-US" smtClean="0"/>
              <a:t>3/18/2021</a:t>
            </a:fld>
            <a:endParaRPr lang="en-US"/>
          </a:p>
        </p:txBody>
      </p:sp>
      <p:sp>
        <p:nvSpPr>
          <p:cNvPr id="5" name="Footer Placeholder 4">
            <a:extLst>
              <a:ext uri="{FF2B5EF4-FFF2-40B4-BE49-F238E27FC236}">
                <a16:creationId xmlns:a16="http://schemas.microsoft.com/office/drawing/2014/main" id="{C3DAA8FF-D00A-4C86-9D32-5496540E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BA09E-2B58-4FA8-B6A3-4B415187D789}"/>
              </a:ext>
            </a:extLst>
          </p:cNvPr>
          <p:cNvSpPr>
            <a:spLocks noGrp="1"/>
          </p:cNvSpPr>
          <p:nvPr>
            <p:ph type="sldNum" sz="quarter" idx="12"/>
          </p:nvPr>
        </p:nvSpPr>
        <p:spPr/>
        <p:txBody>
          <a:bodyPr/>
          <a:lstStyle/>
          <a:p>
            <a:fld id="{C6DC752B-BB06-4661-BE6C-2265AA7468BA}" type="slidenum">
              <a:rPr lang="en-US" smtClean="0"/>
              <a:t>‹#›</a:t>
            </a:fld>
            <a:endParaRPr lang="en-US"/>
          </a:p>
        </p:txBody>
      </p:sp>
    </p:spTree>
    <p:extLst>
      <p:ext uri="{BB962C8B-B14F-4D97-AF65-F5344CB8AC3E}">
        <p14:creationId xmlns:p14="http://schemas.microsoft.com/office/powerpoint/2010/main" val="40169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658A-9090-4CA7-BB8A-99590BE03D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916F22-5D08-459D-BB88-5C5F1DFA60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0675F-1DB6-4DD4-8DCD-5711EFF26B21}"/>
              </a:ext>
            </a:extLst>
          </p:cNvPr>
          <p:cNvSpPr>
            <a:spLocks noGrp="1"/>
          </p:cNvSpPr>
          <p:nvPr>
            <p:ph type="dt" sz="half" idx="10"/>
          </p:nvPr>
        </p:nvSpPr>
        <p:spPr/>
        <p:txBody>
          <a:bodyPr/>
          <a:lstStyle/>
          <a:p>
            <a:fld id="{8EB7EA64-9E49-403D-93E4-184725522A6B}" type="datetimeFigureOut">
              <a:rPr lang="en-US" smtClean="0"/>
              <a:t>3/18/2021</a:t>
            </a:fld>
            <a:endParaRPr lang="en-US"/>
          </a:p>
        </p:txBody>
      </p:sp>
      <p:sp>
        <p:nvSpPr>
          <p:cNvPr id="5" name="Footer Placeholder 4">
            <a:extLst>
              <a:ext uri="{FF2B5EF4-FFF2-40B4-BE49-F238E27FC236}">
                <a16:creationId xmlns:a16="http://schemas.microsoft.com/office/drawing/2014/main" id="{21544799-4603-4C9B-A079-FE1AC63B2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CA7EA-0E75-4CFC-9FDB-13679D694376}"/>
              </a:ext>
            </a:extLst>
          </p:cNvPr>
          <p:cNvSpPr>
            <a:spLocks noGrp="1"/>
          </p:cNvSpPr>
          <p:nvPr>
            <p:ph type="sldNum" sz="quarter" idx="12"/>
          </p:nvPr>
        </p:nvSpPr>
        <p:spPr/>
        <p:txBody>
          <a:bodyPr/>
          <a:lstStyle/>
          <a:p>
            <a:fld id="{C6DC752B-BB06-4661-BE6C-2265AA7468BA}" type="slidenum">
              <a:rPr lang="en-US" smtClean="0"/>
              <a:t>‹#›</a:t>
            </a:fld>
            <a:endParaRPr lang="en-US"/>
          </a:p>
        </p:txBody>
      </p:sp>
    </p:spTree>
    <p:extLst>
      <p:ext uri="{BB962C8B-B14F-4D97-AF65-F5344CB8AC3E}">
        <p14:creationId xmlns:p14="http://schemas.microsoft.com/office/powerpoint/2010/main" val="275495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6E612C-34F4-44C2-A4E4-7E451A7125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AA7F74-81BD-4795-A114-F766820C6F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3F36F-325E-4F78-839F-8E24AD502ACA}"/>
              </a:ext>
            </a:extLst>
          </p:cNvPr>
          <p:cNvSpPr>
            <a:spLocks noGrp="1"/>
          </p:cNvSpPr>
          <p:nvPr>
            <p:ph type="dt" sz="half" idx="10"/>
          </p:nvPr>
        </p:nvSpPr>
        <p:spPr/>
        <p:txBody>
          <a:bodyPr/>
          <a:lstStyle/>
          <a:p>
            <a:fld id="{8EB7EA64-9E49-403D-93E4-184725522A6B}" type="datetimeFigureOut">
              <a:rPr lang="en-US" smtClean="0"/>
              <a:t>3/18/2021</a:t>
            </a:fld>
            <a:endParaRPr lang="en-US"/>
          </a:p>
        </p:txBody>
      </p:sp>
      <p:sp>
        <p:nvSpPr>
          <p:cNvPr id="5" name="Footer Placeholder 4">
            <a:extLst>
              <a:ext uri="{FF2B5EF4-FFF2-40B4-BE49-F238E27FC236}">
                <a16:creationId xmlns:a16="http://schemas.microsoft.com/office/drawing/2014/main" id="{6AF6BC9D-5B13-4301-A239-46D9B50E7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B2A75-C0A9-4957-AE81-2C789D6BA0B3}"/>
              </a:ext>
            </a:extLst>
          </p:cNvPr>
          <p:cNvSpPr>
            <a:spLocks noGrp="1"/>
          </p:cNvSpPr>
          <p:nvPr>
            <p:ph type="sldNum" sz="quarter" idx="12"/>
          </p:nvPr>
        </p:nvSpPr>
        <p:spPr/>
        <p:txBody>
          <a:bodyPr/>
          <a:lstStyle/>
          <a:p>
            <a:fld id="{C6DC752B-BB06-4661-BE6C-2265AA7468BA}" type="slidenum">
              <a:rPr lang="en-US" smtClean="0"/>
              <a:t>‹#›</a:t>
            </a:fld>
            <a:endParaRPr lang="en-US"/>
          </a:p>
        </p:txBody>
      </p:sp>
    </p:spTree>
    <p:extLst>
      <p:ext uri="{BB962C8B-B14F-4D97-AF65-F5344CB8AC3E}">
        <p14:creationId xmlns:p14="http://schemas.microsoft.com/office/powerpoint/2010/main" val="102448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9E46-5EEE-490C-A4DB-988BD7F2C32F}"/>
              </a:ext>
            </a:extLst>
          </p:cNvPr>
          <p:cNvSpPr>
            <a:spLocks noGrp="1"/>
          </p:cNvSpPr>
          <p:nvPr>
            <p:ph type="title"/>
          </p:nvPr>
        </p:nvSpPr>
        <p:spPr>
          <a:xfrm>
            <a:off x="927100" y="123825"/>
            <a:ext cx="10515600" cy="549275"/>
          </a:xfrm>
        </p:spPr>
        <p:txBody>
          <a:bodyPr/>
          <a:lstStyle>
            <a:lvl1pPr>
              <a:defRPr>
                <a:solidFill>
                  <a:srgbClr val="FF000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F6B4533E-7038-4231-B5C4-04A078412820}"/>
              </a:ext>
            </a:extLst>
          </p:cNvPr>
          <p:cNvSpPr>
            <a:spLocks noGrp="1"/>
          </p:cNvSpPr>
          <p:nvPr>
            <p:ph idx="1"/>
          </p:nvPr>
        </p:nvSpPr>
        <p:spPr>
          <a:xfrm>
            <a:off x="838200" y="774700"/>
            <a:ext cx="10515600" cy="55816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31248-EB24-486F-B6C3-CE242B8F8913}"/>
              </a:ext>
            </a:extLst>
          </p:cNvPr>
          <p:cNvSpPr>
            <a:spLocks noGrp="1"/>
          </p:cNvSpPr>
          <p:nvPr>
            <p:ph type="dt" sz="half" idx="10"/>
          </p:nvPr>
        </p:nvSpPr>
        <p:spPr/>
        <p:txBody>
          <a:bodyPr/>
          <a:lstStyle/>
          <a:p>
            <a:fld id="{8EB7EA64-9E49-403D-93E4-184725522A6B}" type="datetimeFigureOut">
              <a:rPr lang="en-US" smtClean="0"/>
              <a:t>3/18/2021</a:t>
            </a:fld>
            <a:endParaRPr lang="en-US"/>
          </a:p>
        </p:txBody>
      </p:sp>
      <p:sp>
        <p:nvSpPr>
          <p:cNvPr id="5" name="Footer Placeholder 4">
            <a:extLst>
              <a:ext uri="{FF2B5EF4-FFF2-40B4-BE49-F238E27FC236}">
                <a16:creationId xmlns:a16="http://schemas.microsoft.com/office/drawing/2014/main" id="{CC39723F-9411-41C9-B081-21823AC0C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E4535-9386-48E4-A57E-AA94844E2B34}"/>
              </a:ext>
            </a:extLst>
          </p:cNvPr>
          <p:cNvSpPr>
            <a:spLocks noGrp="1"/>
          </p:cNvSpPr>
          <p:nvPr>
            <p:ph type="sldNum" sz="quarter" idx="12"/>
          </p:nvPr>
        </p:nvSpPr>
        <p:spPr/>
        <p:txBody>
          <a:bodyPr/>
          <a:lstStyle/>
          <a:p>
            <a:fld id="{C6DC752B-BB06-4661-BE6C-2265AA7468BA}" type="slidenum">
              <a:rPr lang="en-US" smtClean="0"/>
              <a:t>‹#›</a:t>
            </a:fld>
            <a:endParaRPr lang="en-US"/>
          </a:p>
        </p:txBody>
      </p:sp>
    </p:spTree>
    <p:extLst>
      <p:ext uri="{BB962C8B-B14F-4D97-AF65-F5344CB8AC3E}">
        <p14:creationId xmlns:p14="http://schemas.microsoft.com/office/powerpoint/2010/main" val="185103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4147-C39F-4023-B081-895E534386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A90FDF-2B17-487C-A877-14D40183CD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38C645-892B-4A48-B1B3-2FB6940B911D}"/>
              </a:ext>
            </a:extLst>
          </p:cNvPr>
          <p:cNvSpPr>
            <a:spLocks noGrp="1"/>
          </p:cNvSpPr>
          <p:nvPr>
            <p:ph type="dt" sz="half" idx="10"/>
          </p:nvPr>
        </p:nvSpPr>
        <p:spPr/>
        <p:txBody>
          <a:bodyPr/>
          <a:lstStyle/>
          <a:p>
            <a:fld id="{8EB7EA64-9E49-403D-93E4-184725522A6B}" type="datetimeFigureOut">
              <a:rPr lang="en-US" smtClean="0"/>
              <a:t>3/18/2021</a:t>
            </a:fld>
            <a:endParaRPr lang="en-US"/>
          </a:p>
        </p:txBody>
      </p:sp>
      <p:sp>
        <p:nvSpPr>
          <p:cNvPr id="5" name="Footer Placeholder 4">
            <a:extLst>
              <a:ext uri="{FF2B5EF4-FFF2-40B4-BE49-F238E27FC236}">
                <a16:creationId xmlns:a16="http://schemas.microsoft.com/office/drawing/2014/main" id="{FEDD1FF5-3CC4-444D-9829-11A388E5F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21CDB-32D4-43BF-828B-875B228EA6A0}"/>
              </a:ext>
            </a:extLst>
          </p:cNvPr>
          <p:cNvSpPr>
            <a:spLocks noGrp="1"/>
          </p:cNvSpPr>
          <p:nvPr>
            <p:ph type="sldNum" sz="quarter" idx="12"/>
          </p:nvPr>
        </p:nvSpPr>
        <p:spPr/>
        <p:txBody>
          <a:bodyPr/>
          <a:lstStyle/>
          <a:p>
            <a:fld id="{C6DC752B-BB06-4661-BE6C-2265AA7468BA}" type="slidenum">
              <a:rPr lang="en-US" smtClean="0"/>
              <a:t>‹#›</a:t>
            </a:fld>
            <a:endParaRPr lang="en-US"/>
          </a:p>
        </p:txBody>
      </p:sp>
    </p:spTree>
    <p:extLst>
      <p:ext uri="{BB962C8B-B14F-4D97-AF65-F5344CB8AC3E}">
        <p14:creationId xmlns:p14="http://schemas.microsoft.com/office/powerpoint/2010/main" val="415772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BF3C-1AB1-420F-A480-20770A05D2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D24DB6-36C7-4C40-8611-B736E6BA82B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62131B-D5A4-4425-8ED5-3801E5C0630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813A89-34A5-4349-9CD7-813844D1B53D}"/>
              </a:ext>
            </a:extLst>
          </p:cNvPr>
          <p:cNvSpPr>
            <a:spLocks noGrp="1"/>
          </p:cNvSpPr>
          <p:nvPr>
            <p:ph type="dt" sz="half" idx="10"/>
          </p:nvPr>
        </p:nvSpPr>
        <p:spPr/>
        <p:txBody>
          <a:bodyPr/>
          <a:lstStyle/>
          <a:p>
            <a:fld id="{8EB7EA64-9E49-403D-93E4-184725522A6B}" type="datetimeFigureOut">
              <a:rPr lang="en-US" smtClean="0"/>
              <a:t>3/18/2021</a:t>
            </a:fld>
            <a:endParaRPr lang="en-US"/>
          </a:p>
        </p:txBody>
      </p:sp>
      <p:sp>
        <p:nvSpPr>
          <p:cNvPr id="6" name="Footer Placeholder 5">
            <a:extLst>
              <a:ext uri="{FF2B5EF4-FFF2-40B4-BE49-F238E27FC236}">
                <a16:creationId xmlns:a16="http://schemas.microsoft.com/office/drawing/2014/main" id="{F81C1BC8-0E76-438F-B6D3-BD85E4B6E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D4CAB-2417-4963-B92F-4D8C1F307CA7}"/>
              </a:ext>
            </a:extLst>
          </p:cNvPr>
          <p:cNvSpPr>
            <a:spLocks noGrp="1"/>
          </p:cNvSpPr>
          <p:nvPr>
            <p:ph type="sldNum" sz="quarter" idx="12"/>
          </p:nvPr>
        </p:nvSpPr>
        <p:spPr/>
        <p:txBody>
          <a:bodyPr/>
          <a:lstStyle/>
          <a:p>
            <a:fld id="{C6DC752B-BB06-4661-BE6C-2265AA7468BA}" type="slidenum">
              <a:rPr lang="en-US" smtClean="0"/>
              <a:t>‹#›</a:t>
            </a:fld>
            <a:endParaRPr lang="en-US"/>
          </a:p>
        </p:txBody>
      </p:sp>
    </p:spTree>
    <p:extLst>
      <p:ext uri="{BB962C8B-B14F-4D97-AF65-F5344CB8AC3E}">
        <p14:creationId xmlns:p14="http://schemas.microsoft.com/office/powerpoint/2010/main" val="24839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9553-D40D-4A53-BA15-94C2E308EE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7A4957-BFCD-4EDF-AB3E-2A9D3DB2EC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C9BC5D-932F-4CFA-B984-13D9764E5A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6337B5-1277-455B-A32C-5988EBE584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882FE6-AACC-4627-BA14-4C38DE0193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08B7E0-2855-46E8-9E7A-10C75228FF4A}"/>
              </a:ext>
            </a:extLst>
          </p:cNvPr>
          <p:cNvSpPr>
            <a:spLocks noGrp="1"/>
          </p:cNvSpPr>
          <p:nvPr>
            <p:ph type="dt" sz="half" idx="10"/>
          </p:nvPr>
        </p:nvSpPr>
        <p:spPr/>
        <p:txBody>
          <a:bodyPr/>
          <a:lstStyle/>
          <a:p>
            <a:fld id="{8EB7EA64-9E49-403D-93E4-184725522A6B}" type="datetimeFigureOut">
              <a:rPr lang="en-US" smtClean="0"/>
              <a:t>3/18/2021</a:t>
            </a:fld>
            <a:endParaRPr lang="en-US"/>
          </a:p>
        </p:txBody>
      </p:sp>
      <p:sp>
        <p:nvSpPr>
          <p:cNvPr id="8" name="Footer Placeholder 7">
            <a:extLst>
              <a:ext uri="{FF2B5EF4-FFF2-40B4-BE49-F238E27FC236}">
                <a16:creationId xmlns:a16="http://schemas.microsoft.com/office/drawing/2014/main" id="{B926B095-9EC7-4C81-A4C1-097DDB2230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DD459C-E771-4CC7-90A5-51312E703AE5}"/>
              </a:ext>
            </a:extLst>
          </p:cNvPr>
          <p:cNvSpPr>
            <a:spLocks noGrp="1"/>
          </p:cNvSpPr>
          <p:nvPr>
            <p:ph type="sldNum" sz="quarter" idx="12"/>
          </p:nvPr>
        </p:nvSpPr>
        <p:spPr/>
        <p:txBody>
          <a:bodyPr/>
          <a:lstStyle/>
          <a:p>
            <a:fld id="{C6DC752B-BB06-4661-BE6C-2265AA7468BA}" type="slidenum">
              <a:rPr lang="en-US" smtClean="0"/>
              <a:t>‹#›</a:t>
            </a:fld>
            <a:endParaRPr lang="en-US"/>
          </a:p>
        </p:txBody>
      </p:sp>
    </p:spTree>
    <p:extLst>
      <p:ext uri="{BB962C8B-B14F-4D97-AF65-F5344CB8AC3E}">
        <p14:creationId xmlns:p14="http://schemas.microsoft.com/office/powerpoint/2010/main" val="227308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7305-2166-41D2-9657-D31A97F00B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2C801F-B775-4969-AB96-1ACEA4CFDE08}"/>
              </a:ext>
            </a:extLst>
          </p:cNvPr>
          <p:cNvSpPr>
            <a:spLocks noGrp="1"/>
          </p:cNvSpPr>
          <p:nvPr>
            <p:ph type="dt" sz="half" idx="10"/>
          </p:nvPr>
        </p:nvSpPr>
        <p:spPr/>
        <p:txBody>
          <a:bodyPr/>
          <a:lstStyle/>
          <a:p>
            <a:fld id="{8EB7EA64-9E49-403D-93E4-184725522A6B}" type="datetimeFigureOut">
              <a:rPr lang="en-US" smtClean="0"/>
              <a:t>3/18/2021</a:t>
            </a:fld>
            <a:endParaRPr lang="en-US"/>
          </a:p>
        </p:txBody>
      </p:sp>
      <p:sp>
        <p:nvSpPr>
          <p:cNvPr id="4" name="Footer Placeholder 3">
            <a:extLst>
              <a:ext uri="{FF2B5EF4-FFF2-40B4-BE49-F238E27FC236}">
                <a16:creationId xmlns:a16="http://schemas.microsoft.com/office/drawing/2014/main" id="{E10FE871-1BEC-4749-B9CA-932623CAB2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03F807-21EA-4810-BD29-420FC84CD00A}"/>
              </a:ext>
            </a:extLst>
          </p:cNvPr>
          <p:cNvSpPr>
            <a:spLocks noGrp="1"/>
          </p:cNvSpPr>
          <p:nvPr>
            <p:ph type="sldNum" sz="quarter" idx="12"/>
          </p:nvPr>
        </p:nvSpPr>
        <p:spPr/>
        <p:txBody>
          <a:bodyPr/>
          <a:lstStyle/>
          <a:p>
            <a:fld id="{C6DC752B-BB06-4661-BE6C-2265AA7468BA}" type="slidenum">
              <a:rPr lang="en-US" smtClean="0"/>
              <a:t>‹#›</a:t>
            </a:fld>
            <a:endParaRPr lang="en-US"/>
          </a:p>
        </p:txBody>
      </p:sp>
    </p:spTree>
    <p:extLst>
      <p:ext uri="{BB962C8B-B14F-4D97-AF65-F5344CB8AC3E}">
        <p14:creationId xmlns:p14="http://schemas.microsoft.com/office/powerpoint/2010/main" val="224324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F83ECD-F1AC-4E2A-84F1-8396E27C640A}"/>
              </a:ext>
            </a:extLst>
          </p:cNvPr>
          <p:cNvSpPr>
            <a:spLocks noGrp="1"/>
          </p:cNvSpPr>
          <p:nvPr>
            <p:ph type="dt" sz="half" idx="10"/>
          </p:nvPr>
        </p:nvSpPr>
        <p:spPr/>
        <p:txBody>
          <a:bodyPr/>
          <a:lstStyle/>
          <a:p>
            <a:fld id="{8EB7EA64-9E49-403D-93E4-184725522A6B}" type="datetimeFigureOut">
              <a:rPr lang="en-US" smtClean="0"/>
              <a:t>3/18/2021</a:t>
            </a:fld>
            <a:endParaRPr lang="en-US"/>
          </a:p>
        </p:txBody>
      </p:sp>
      <p:sp>
        <p:nvSpPr>
          <p:cNvPr id="3" name="Footer Placeholder 2">
            <a:extLst>
              <a:ext uri="{FF2B5EF4-FFF2-40B4-BE49-F238E27FC236}">
                <a16:creationId xmlns:a16="http://schemas.microsoft.com/office/drawing/2014/main" id="{BF837878-D348-4BD6-B154-BA065DBC1F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3BF2FB-4BDB-4604-BFF5-284060534E02}"/>
              </a:ext>
            </a:extLst>
          </p:cNvPr>
          <p:cNvSpPr>
            <a:spLocks noGrp="1"/>
          </p:cNvSpPr>
          <p:nvPr>
            <p:ph type="sldNum" sz="quarter" idx="12"/>
          </p:nvPr>
        </p:nvSpPr>
        <p:spPr/>
        <p:txBody>
          <a:bodyPr/>
          <a:lstStyle/>
          <a:p>
            <a:fld id="{C6DC752B-BB06-4661-BE6C-2265AA7468BA}" type="slidenum">
              <a:rPr lang="en-US" smtClean="0"/>
              <a:t>‹#›</a:t>
            </a:fld>
            <a:endParaRPr lang="en-US"/>
          </a:p>
        </p:txBody>
      </p:sp>
    </p:spTree>
    <p:extLst>
      <p:ext uri="{BB962C8B-B14F-4D97-AF65-F5344CB8AC3E}">
        <p14:creationId xmlns:p14="http://schemas.microsoft.com/office/powerpoint/2010/main" val="271442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F92F-E3EF-48E3-8697-0344234A2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C7BBAE-45C2-48B3-9657-F8C650F2A8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FCD697-ECF3-4524-94D8-B79CF09A0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01DAFD-25CE-45EF-813A-574AFF1CA0E4}"/>
              </a:ext>
            </a:extLst>
          </p:cNvPr>
          <p:cNvSpPr>
            <a:spLocks noGrp="1"/>
          </p:cNvSpPr>
          <p:nvPr>
            <p:ph type="dt" sz="half" idx="10"/>
          </p:nvPr>
        </p:nvSpPr>
        <p:spPr/>
        <p:txBody>
          <a:bodyPr/>
          <a:lstStyle/>
          <a:p>
            <a:fld id="{8EB7EA64-9E49-403D-93E4-184725522A6B}" type="datetimeFigureOut">
              <a:rPr lang="en-US" smtClean="0"/>
              <a:t>3/18/2021</a:t>
            </a:fld>
            <a:endParaRPr lang="en-US"/>
          </a:p>
        </p:txBody>
      </p:sp>
      <p:sp>
        <p:nvSpPr>
          <p:cNvPr id="6" name="Footer Placeholder 5">
            <a:extLst>
              <a:ext uri="{FF2B5EF4-FFF2-40B4-BE49-F238E27FC236}">
                <a16:creationId xmlns:a16="http://schemas.microsoft.com/office/drawing/2014/main" id="{B91D6923-4A57-4004-B038-6E70FAD339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BCBFF-5204-4A9D-B3B0-21361867E2B6}"/>
              </a:ext>
            </a:extLst>
          </p:cNvPr>
          <p:cNvSpPr>
            <a:spLocks noGrp="1"/>
          </p:cNvSpPr>
          <p:nvPr>
            <p:ph type="sldNum" sz="quarter" idx="12"/>
          </p:nvPr>
        </p:nvSpPr>
        <p:spPr/>
        <p:txBody>
          <a:bodyPr/>
          <a:lstStyle/>
          <a:p>
            <a:fld id="{C6DC752B-BB06-4661-BE6C-2265AA7468BA}" type="slidenum">
              <a:rPr lang="en-US" smtClean="0"/>
              <a:t>‹#›</a:t>
            </a:fld>
            <a:endParaRPr lang="en-US"/>
          </a:p>
        </p:txBody>
      </p:sp>
    </p:spTree>
    <p:extLst>
      <p:ext uri="{BB962C8B-B14F-4D97-AF65-F5344CB8AC3E}">
        <p14:creationId xmlns:p14="http://schemas.microsoft.com/office/powerpoint/2010/main" val="92124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54B9-202A-40EC-810F-90A98830C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4135F9-0C36-44ED-9364-A7436D4E16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D5BE3D-7286-47BF-A03C-F2304FE4E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B5AB25-DDEC-4902-8C0D-AC693AABA4D0}"/>
              </a:ext>
            </a:extLst>
          </p:cNvPr>
          <p:cNvSpPr>
            <a:spLocks noGrp="1"/>
          </p:cNvSpPr>
          <p:nvPr>
            <p:ph type="dt" sz="half" idx="10"/>
          </p:nvPr>
        </p:nvSpPr>
        <p:spPr/>
        <p:txBody>
          <a:bodyPr/>
          <a:lstStyle/>
          <a:p>
            <a:fld id="{8EB7EA64-9E49-403D-93E4-184725522A6B}" type="datetimeFigureOut">
              <a:rPr lang="en-US" smtClean="0"/>
              <a:t>3/18/2021</a:t>
            </a:fld>
            <a:endParaRPr lang="en-US"/>
          </a:p>
        </p:txBody>
      </p:sp>
      <p:sp>
        <p:nvSpPr>
          <p:cNvPr id="6" name="Footer Placeholder 5">
            <a:extLst>
              <a:ext uri="{FF2B5EF4-FFF2-40B4-BE49-F238E27FC236}">
                <a16:creationId xmlns:a16="http://schemas.microsoft.com/office/drawing/2014/main" id="{672190DF-6C37-4E04-A8AF-E9E5D5078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DC99EC-6B6E-4CFA-B233-E1B765FC4919}"/>
              </a:ext>
            </a:extLst>
          </p:cNvPr>
          <p:cNvSpPr>
            <a:spLocks noGrp="1"/>
          </p:cNvSpPr>
          <p:nvPr>
            <p:ph type="sldNum" sz="quarter" idx="12"/>
          </p:nvPr>
        </p:nvSpPr>
        <p:spPr/>
        <p:txBody>
          <a:bodyPr/>
          <a:lstStyle/>
          <a:p>
            <a:fld id="{C6DC752B-BB06-4661-BE6C-2265AA7468BA}" type="slidenum">
              <a:rPr lang="en-US" smtClean="0"/>
              <a:t>‹#›</a:t>
            </a:fld>
            <a:endParaRPr lang="en-US"/>
          </a:p>
        </p:txBody>
      </p:sp>
    </p:spTree>
    <p:extLst>
      <p:ext uri="{BB962C8B-B14F-4D97-AF65-F5344CB8AC3E}">
        <p14:creationId xmlns:p14="http://schemas.microsoft.com/office/powerpoint/2010/main" val="140707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5D34E-089B-48B6-8583-93BC2C33D3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BC8BAB-E957-4729-9E7A-3F717F2C7C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F4BC21-E1AA-4852-A970-D2A030D9A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7EA64-9E49-403D-93E4-184725522A6B}" type="datetimeFigureOut">
              <a:rPr lang="en-US" smtClean="0"/>
              <a:t>3/18/2021</a:t>
            </a:fld>
            <a:endParaRPr lang="en-US"/>
          </a:p>
        </p:txBody>
      </p:sp>
      <p:sp>
        <p:nvSpPr>
          <p:cNvPr id="5" name="Footer Placeholder 4">
            <a:extLst>
              <a:ext uri="{FF2B5EF4-FFF2-40B4-BE49-F238E27FC236}">
                <a16:creationId xmlns:a16="http://schemas.microsoft.com/office/drawing/2014/main" id="{2E681F28-5E8C-4591-A524-1F066CE4E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56C896-E18E-4163-87E1-F967C19894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C752B-BB06-4661-BE6C-2265AA7468BA}" type="slidenum">
              <a:rPr lang="en-US" smtClean="0"/>
              <a:t>‹#›</a:t>
            </a:fld>
            <a:endParaRPr lang="en-US"/>
          </a:p>
        </p:txBody>
      </p:sp>
    </p:spTree>
    <p:extLst>
      <p:ext uri="{BB962C8B-B14F-4D97-AF65-F5344CB8AC3E}">
        <p14:creationId xmlns:p14="http://schemas.microsoft.com/office/powerpoint/2010/main" val="206895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000/hom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laravel.com/docs/5.8/migrations#creating-column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aravel.com/docs/5.8#install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14FB-0636-43AB-9769-4010ECEA51E1}"/>
              </a:ext>
            </a:extLst>
          </p:cNvPr>
          <p:cNvSpPr>
            <a:spLocks noGrp="1"/>
          </p:cNvSpPr>
          <p:nvPr>
            <p:ph type="ctrTitle"/>
          </p:nvPr>
        </p:nvSpPr>
        <p:spPr/>
        <p:txBody>
          <a:bodyPr/>
          <a:lstStyle/>
          <a:p>
            <a:r>
              <a:rPr lang="en-US" dirty="0">
                <a:solidFill>
                  <a:srgbClr val="FF0000"/>
                </a:solidFill>
              </a:rPr>
              <a:t>Laravel Framework </a:t>
            </a:r>
          </a:p>
        </p:txBody>
      </p:sp>
      <p:sp>
        <p:nvSpPr>
          <p:cNvPr id="3" name="Subtitle 2">
            <a:extLst>
              <a:ext uri="{FF2B5EF4-FFF2-40B4-BE49-F238E27FC236}">
                <a16:creationId xmlns:a16="http://schemas.microsoft.com/office/drawing/2014/main" id="{6B89868A-DF5E-4B0A-BCA5-6C465F479746}"/>
              </a:ext>
            </a:extLst>
          </p:cNvPr>
          <p:cNvSpPr>
            <a:spLocks noGrp="1"/>
          </p:cNvSpPr>
          <p:nvPr>
            <p:ph type="subTitle" idx="1"/>
          </p:nvPr>
        </p:nvSpPr>
        <p:spPr>
          <a:xfrm>
            <a:off x="1524000" y="3624616"/>
            <a:ext cx="9144000" cy="1655762"/>
          </a:xfrm>
        </p:spPr>
        <p:txBody>
          <a:bodyPr/>
          <a:lstStyle/>
          <a:p>
            <a:r>
              <a:rPr lang="en-US" dirty="0"/>
              <a:t>…</a:t>
            </a:r>
          </a:p>
        </p:txBody>
      </p:sp>
    </p:spTree>
    <p:extLst>
      <p:ext uri="{BB962C8B-B14F-4D97-AF65-F5344CB8AC3E}">
        <p14:creationId xmlns:p14="http://schemas.microsoft.com/office/powerpoint/2010/main" val="3309777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522F-EE74-448F-930C-A7AFDCE54994}"/>
              </a:ext>
            </a:extLst>
          </p:cNvPr>
          <p:cNvSpPr>
            <a:spLocks noGrp="1"/>
          </p:cNvSpPr>
          <p:nvPr>
            <p:ph type="title"/>
          </p:nvPr>
        </p:nvSpPr>
        <p:spPr>
          <a:xfrm>
            <a:off x="838200" y="365126"/>
            <a:ext cx="10515600" cy="515408"/>
          </a:xfrm>
        </p:spPr>
        <p:txBody>
          <a:bodyPr>
            <a:normAutofit fontScale="90000"/>
          </a:bodyPr>
          <a:lstStyle/>
          <a:p>
            <a:r>
              <a:rPr lang="en-US" dirty="0"/>
              <a:t>Laravel application structure </a:t>
            </a:r>
          </a:p>
        </p:txBody>
      </p:sp>
      <p:sp>
        <p:nvSpPr>
          <p:cNvPr id="3" name="Content Placeholder 2">
            <a:extLst>
              <a:ext uri="{FF2B5EF4-FFF2-40B4-BE49-F238E27FC236}">
                <a16:creationId xmlns:a16="http://schemas.microsoft.com/office/drawing/2014/main" id="{09060963-E007-4C8C-A251-FDC93378DD3F}"/>
              </a:ext>
            </a:extLst>
          </p:cNvPr>
          <p:cNvSpPr>
            <a:spLocks noGrp="1"/>
          </p:cNvSpPr>
          <p:nvPr>
            <p:ph idx="1"/>
          </p:nvPr>
        </p:nvSpPr>
        <p:spPr>
          <a:xfrm>
            <a:off x="838200" y="880534"/>
            <a:ext cx="10515600" cy="5612340"/>
          </a:xfrm>
        </p:spPr>
        <p:txBody>
          <a:bodyPr/>
          <a:lstStyle/>
          <a:p>
            <a:r>
              <a:rPr lang="en-US" dirty="0"/>
              <a:t>See folder structure below </a:t>
            </a:r>
          </a:p>
          <a:p>
            <a:endParaRPr lang="en-US" dirty="0"/>
          </a:p>
        </p:txBody>
      </p:sp>
      <p:pic>
        <p:nvPicPr>
          <p:cNvPr id="4" name="Picture 3">
            <a:extLst>
              <a:ext uri="{FF2B5EF4-FFF2-40B4-BE49-F238E27FC236}">
                <a16:creationId xmlns:a16="http://schemas.microsoft.com/office/drawing/2014/main" id="{A7B374AD-FA19-453E-90E0-1FA34ABEF03C}"/>
              </a:ext>
            </a:extLst>
          </p:cNvPr>
          <p:cNvPicPr>
            <a:picLocks noChangeAspect="1"/>
          </p:cNvPicPr>
          <p:nvPr/>
        </p:nvPicPr>
        <p:blipFill>
          <a:blip r:embed="rId2"/>
          <a:stretch>
            <a:fillRect/>
          </a:stretch>
        </p:blipFill>
        <p:spPr>
          <a:xfrm>
            <a:off x="5357812" y="1133475"/>
            <a:ext cx="1742899" cy="5419854"/>
          </a:xfrm>
          <a:prstGeom prst="rect">
            <a:avLst/>
          </a:prstGeom>
        </p:spPr>
      </p:pic>
    </p:spTree>
    <p:extLst>
      <p:ext uri="{BB962C8B-B14F-4D97-AF65-F5344CB8AC3E}">
        <p14:creationId xmlns:p14="http://schemas.microsoft.com/office/powerpoint/2010/main" val="115136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4881"/>
          </a:xfrm>
        </p:spPr>
        <p:txBody>
          <a:bodyPr>
            <a:normAutofit fontScale="90000"/>
          </a:bodyPr>
          <a:lstStyle/>
          <a:p>
            <a:pPr algn="ctr"/>
            <a:r>
              <a:rPr lang="en-US" dirty="0"/>
              <a:t>app folder </a:t>
            </a:r>
          </a:p>
        </p:txBody>
      </p:sp>
      <p:sp>
        <p:nvSpPr>
          <p:cNvPr id="3" name="Content Placeholder 2"/>
          <p:cNvSpPr>
            <a:spLocks noGrp="1"/>
          </p:cNvSpPr>
          <p:nvPr>
            <p:ph idx="1"/>
          </p:nvPr>
        </p:nvSpPr>
        <p:spPr>
          <a:xfrm>
            <a:off x="838200" y="850006"/>
            <a:ext cx="10515600" cy="5326957"/>
          </a:xfrm>
        </p:spPr>
        <p:txBody>
          <a:bodyPr/>
          <a:lstStyle/>
          <a:p>
            <a:pPr algn="just" fontAlgn="base">
              <a:lnSpc>
                <a:spcPct val="100000"/>
              </a:lnSpc>
            </a:pPr>
            <a:r>
              <a:rPr lang="en-US" b="1" dirty="0"/>
              <a:t>App: </a:t>
            </a:r>
            <a:r>
              <a:rPr lang="en-US" dirty="0"/>
              <a:t>This directory is the meat of the application and contains the core </a:t>
            </a:r>
            <a:r>
              <a:rPr lang="en-US" dirty="0" err="1"/>
              <a:t>code.</a:t>
            </a:r>
            <a:r>
              <a:rPr lang="en-US" b="1" dirty="0" err="1"/>
              <a:t>Console</a:t>
            </a:r>
            <a:r>
              <a:rPr lang="en-US" b="1" dirty="0"/>
              <a:t>:</a:t>
            </a:r>
            <a:r>
              <a:rPr lang="en-US" dirty="0"/>
              <a:t> This directory contains all the custom Artisan commands created using </a:t>
            </a:r>
            <a:r>
              <a:rPr lang="en-US" b="1" i="1" dirty="0" err="1"/>
              <a:t>make:command</a:t>
            </a:r>
            <a:endParaRPr lang="en-US" dirty="0"/>
          </a:p>
          <a:p>
            <a:pPr lvl="1" algn="just" fontAlgn="base">
              <a:lnSpc>
                <a:spcPct val="100000"/>
              </a:lnSpc>
            </a:pPr>
            <a:r>
              <a:rPr lang="en-US" sz="2800" b="1" dirty="0"/>
              <a:t>Exceptions:</a:t>
            </a:r>
            <a:r>
              <a:rPr lang="en-US" sz="2800" dirty="0"/>
              <a:t> This directory contains the application’s exception handler and is a good place to add custom exception classes to handle different exceptions thrown by your application</a:t>
            </a:r>
          </a:p>
          <a:p>
            <a:pPr lvl="1" algn="just" fontAlgn="base">
              <a:lnSpc>
                <a:spcPct val="100000"/>
              </a:lnSpc>
            </a:pPr>
            <a:r>
              <a:rPr lang="en-US" sz="2800" b="1" dirty="0"/>
              <a:t>Http:</a:t>
            </a:r>
            <a:r>
              <a:rPr lang="en-US" sz="2800" dirty="0"/>
              <a:t> This directory contains all your controllers, middleware and requests</a:t>
            </a:r>
          </a:p>
          <a:p>
            <a:pPr lvl="1" algn="just" fontAlgn="base">
              <a:lnSpc>
                <a:spcPct val="100000"/>
              </a:lnSpc>
            </a:pPr>
            <a:r>
              <a:rPr lang="en-US" sz="2800" b="1" dirty="0"/>
              <a:t>Providers:</a:t>
            </a:r>
            <a:r>
              <a:rPr lang="en-US" sz="2800" dirty="0"/>
              <a:t> This directory contains all your service providers for the application. You can know more about service providers here</a:t>
            </a:r>
          </a:p>
          <a:p>
            <a:pPr algn="just">
              <a:lnSpc>
                <a:spcPct val="100000"/>
              </a:lnSpc>
            </a:pPr>
            <a:endParaRPr lang="en-US" dirty="0"/>
          </a:p>
        </p:txBody>
      </p:sp>
    </p:spTree>
    <p:extLst>
      <p:ext uri="{BB962C8B-B14F-4D97-AF65-F5344CB8AC3E}">
        <p14:creationId xmlns:p14="http://schemas.microsoft.com/office/powerpoint/2010/main" val="144019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pPr algn="ctr"/>
            <a:r>
              <a:rPr lang="en-US" dirty="0"/>
              <a:t>Other folder </a:t>
            </a:r>
          </a:p>
        </p:txBody>
      </p:sp>
      <p:sp>
        <p:nvSpPr>
          <p:cNvPr id="3" name="Content Placeholder 2"/>
          <p:cNvSpPr>
            <a:spLocks noGrp="1"/>
          </p:cNvSpPr>
          <p:nvPr>
            <p:ph idx="1"/>
          </p:nvPr>
        </p:nvSpPr>
        <p:spPr>
          <a:xfrm>
            <a:off x="838200" y="940158"/>
            <a:ext cx="10515600" cy="5486400"/>
          </a:xfrm>
        </p:spPr>
        <p:txBody>
          <a:bodyPr>
            <a:normAutofit fontScale="92500" lnSpcReduction="20000"/>
          </a:bodyPr>
          <a:lstStyle/>
          <a:p>
            <a:pPr algn="just" fontAlgn="base"/>
            <a:r>
              <a:rPr lang="en-US" b="1" dirty="0"/>
              <a:t>Bootstrap:</a:t>
            </a:r>
            <a:r>
              <a:rPr lang="en-US" dirty="0"/>
              <a:t> This directory contains framework bootstrap as well as configuration files. It also contains </a:t>
            </a:r>
            <a:r>
              <a:rPr lang="en-US" b="1" i="1" dirty="0"/>
              <a:t>Cache </a:t>
            </a:r>
            <a:r>
              <a:rPr lang="en-US" dirty="0"/>
              <a:t>directory which contains framework generated cache files</a:t>
            </a:r>
          </a:p>
          <a:p>
            <a:pPr algn="just" fontAlgn="base"/>
            <a:r>
              <a:rPr lang="en-US" b="1" dirty="0" err="1"/>
              <a:t>Config</a:t>
            </a:r>
            <a:r>
              <a:rPr lang="en-US" b="1" dirty="0"/>
              <a:t>:</a:t>
            </a:r>
            <a:r>
              <a:rPr lang="en-US" dirty="0"/>
              <a:t> This directory contains all your application’s configuration files.</a:t>
            </a:r>
          </a:p>
          <a:p>
            <a:pPr algn="just" fontAlgn="base"/>
            <a:r>
              <a:rPr lang="en-US" b="1" dirty="0"/>
              <a:t>Database:</a:t>
            </a:r>
            <a:r>
              <a:rPr lang="en-US" dirty="0"/>
              <a:t> This directory contains all database migrations and seeds. You can also store SQLite database file here</a:t>
            </a:r>
          </a:p>
          <a:p>
            <a:pPr algn="just" fontAlgn="base"/>
            <a:r>
              <a:rPr lang="en-US" b="1" dirty="0"/>
              <a:t>Public:</a:t>
            </a:r>
            <a:r>
              <a:rPr lang="en-US" dirty="0"/>
              <a:t> This directory contains assets like images, </a:t>
            </a:r>
            <a:r>
              <a:rPr lang="en-US" dirty="0" err="1"/>
              <a:t>js</a:t>
            </a:r>
            <a:r>
              <a:rPr lang="en-US" dirty="0"/>
              <a:t> files and CSS.</a:t>
            </a:r>
          </a:p>
          <a:p>
            <a:pPr algn="just" fontAlgn="base"/>
            <a:r>
              <a:rPr lang="en-US" b="1" dirty="0"/>
              <a:t>Routes:</a:t>
            </a:r>
            <a:r>
              <a:rPr lang="en-US" dirty="0"/>
              <a:t> This directory contains all routes definitions for the application. </a:t>
            </a:r>
            <a:r>
              <a:rPr lang="en-US" b="1" i="1" dirty="0" err="1"/>
              <a:t>php</a:t>
            </a:r>
            <a:r>
              <a:rPr lang="en-US" dirty="0"/>
              <a:t> is the file which receives all the requests to your application and here you can redirect the requests to their respective controller methods.</a:t>
            </a:r>
          </a:p>
          <a:p>
            <a:pPr algn="just" fontAlgn="base"/>
            <a:r>
              <a:rPr lang="en-US" b="1" dirty="0"/>
              <a:t>Storage:</a:t>
            </a:r>
            <a:r>
              <a:rPr lang="en-US" dirty="0"/>
              <a:t> This directory contains blade templates, session files, cache files and other.</a:t>
            </a:r>
          </a:p>
          <a:p>
            <a:pPr algn="just" fontAlgn="base"/>
            <a:r>
              <a:rPr lang="en-US" b="1" dirty="0"/>
              <a:t>Tests:</a:t>
            </a:r>
            <a:r>
              <a:rPr lang="en-US" dirty="0"/>
              <a:t> This directory contains all the test files</a:t>
            </a:r>
          </a:p>
          <a:p>
            <a:pPr algn="just" fontAlgn="base"/>
            <a:r>
              <a:rPr lang="en-US" b="1" dirty="0"/>
              <a:t>Vendor:</a:t>
            </a:r>
            <a:r>
              <a:rPr lang="en-US" dirty="0"/>
              <a:t> This directory contains all composer dependencies</a:t>
            </a:r>
          </a:p>
          <a:p>
            <a:pPr algn="just"/>
            <a:endParaRPr lang="en-US" dirty="0"/>
          </a:p>
        </p:txBody>
      </p:sp>
    </p:spTree>
    <p:extLst>
      <p:ext uri="{BB962C8B-B14F-4D97-AF65-F5344CB8AC3E}">
        <p14:creationId xmlns:p14="http://schemas.microsoft.com/office/powerpoint/2010/main" val="1970380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7987-8D91-4DE0-8625-EEB190CDC607}"/>
              </a:ext>
            </a:extLst>
          </p:cNvPr>
          <p:cNvSpPr>
            <a:spLocks noGrp="1"/>
          </p:cNvSpPr>
          <p:nvPr>
            <p:ph type="title"/>
          </p:nvPr>
        </p:nvSpPr>
        <p:spPr>
          <a:xfrm>
            <a:off x="838200" y="308681"/>
            <a:ext cx="10515600" cy="583142"/>
          </a:xfrm>
        </p:spPr>
        <p:txBody>
          <a:bodyPr>
            <a:normAutofit fontScale="90000"/>
          </a:bodyPr>
          <a:lstStyle/>
          <a:p>
            <a:r>
              <a:rPr lang="en-US" dirty="0"/>
              <a:t>The .env file </a:t>
            </a:r>
          </a:p>
        </p:txBody>
      </p:sp>
      <p:pic>
        <p:nvPicPr>
          <p:cNvPr id="4" name="Content Placeholder 3">
            <a:extLst>
              <a:ext uri="{FF2B5EF4-FFF2-40B4-BE49-F238E27FC236}">
                <a16:creationId xmlns:a16="http://schemas.microsoft.com/office/drawing/2014/main" id="{F62338E3-AEEB-4C46-B768-E5F67C50AB15}"/>
              </a:ext>
            </a:extLst>
          </p:cNvPr>
          <p:cNvPicPr>
            <a:picLocks noGrp="1" noChangeAspect="1"/>
          </p:cNvPicPr>
          <p:nvPr>
            <p:ph idx="1"/>
          </p:nvPr>
        </p:nvPicPr>
        <p:blipFill rotWithShape="1">
          <a:blip r:embed="rId2"/>
          <a:srcRect b="33140"/>
          <a:stretch/>
        </p:blipFill>
        <p:spPr>
          <a:xfrm>
            <a:off x="1232415" y="891823"/>
            <a:ext cx="7254146" cy="5384799"/>
          </a:xfrm>
          <a:prstGeom prst="rect">
            <a:avLst/>
          </a:prstGeom>
        </p:spPr>
      </p:pic>
      <p:sp>
        <p:nvSpPr>
          <p:cNvPr id="5" name="TextBox 4">
            <a:extLst>
              <a:ext uri="{FF2B5EF4-FFF2-40B4-BE49-F238E27FC236}">
                <a16:creationId xmlns:a16="http://schemas.microsoft.com/office/drawing/2014/main" id="{EF487B74-12C6-4E77-8F03-CA3C5807A567}"/>
              </a:ext>
            </a:extLst>
          </p:cNvPr>
          <p:cNvSpPr txBox="1"/>
          <p:nvPr/>
        </p:nvSpPr>
        <p:spPr>
          <a:xfrm>
            <a:off x="5463822" y="3714044"/>
            <a:ext cx="6423378" cy="1200329"/>
          </a:xfrm>
          <a:prstGeom prst="rect">
            <a:avLst/>
          </a:prstGeom>
          <a:noFill/>
        </p:spPr>
        <p:txBody>
          <a:bodyPr wrap="square" rtlCol="0">
            <a:spAutoFit/>
          </a:bodyPr>
          <a:lstStyle/>
          <a:p>
            <a:pPr algn="just"/>
            <a:r>
              <a:rPr lang="en-US" sz="2400" dirty="0"/>
              <a:t>For backup options, the development team should include the </a:t>
            </a:r>
            <a:r>
              <a:rPr lang="en-US" sz="2400" b="1" dirty="0"/>
              <a:t>.</a:t>
            </a:r>
            <a:r>
              <a:rPr lang="en-US" sz="2400" b="1" dirty="0" err="1"/>
              <a:t>env.example</a:t>
            </a:r>
            <a:r>
              <a:rPr lang="en-US" sz="2400" dirty="0"/>
              <a:t> file, which should contain the default configuration</a:t>
            </a:r>
          </a:p>
        </p:txBody>
      </p:sp>
    </p:spTree>
    <p:extLst>
      <p:ext uri="{BB962C8B-B14F-4D97-AF65-F5344CB8AC3E}">
        <p14:creationId xmlns:p14="http://schemas.microsoft.com/office/powerpoint/2010/main" val="475705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7BB8-E29A-4A82-889A-A196E8434162}"/>
              </a:ext>
            </a:extLst>
          </p:cNvPr>
          <p:cNvSpPr>
            <a:spLocks noGrp="1"/>
          </p:cNvSpPr>
          <p:nvPr>
            <p:ph type="title"/>
          </p:nvPr>
        </p:nvSpPr>
        <p:spPr>
          <a:xfrm>
            <a:off x="838200" y="365125"/>
            <a:ext cx="10515600" cy="526697"/>
          </a:xfrm>
        </p:spPr>
        <p:txBody>
          <a:bodyPr>
            <a:normAutofit fontScale="90000"/>
          </a:bodyPr>
          <a:lstStyle/>
          <a:p>
            <a:r>
              <a:rPr lang="en-US" dirty="0"/>
              <a:t>Routing </a:t>
            </a:r>
          </a:p>
        </p:txBody>
      </p:sp>
      <p:sp>
        <p:nvSpPr>
          <p:cNvPr id="3" name="Content Placeholder 2">
            <a:extLst>
              <a:ext uri="{FF2B5EF4-FFF2-40B4-BE49-F238E27FC236}">
                <a16:creationId xmlns:a16="http://schemas.microsoft.com/office/drawing/2014/main" id="{1FBDFCB7-9CCC-46CB-A1AC-8F4637A32115}"/>
              </a:ext>
            </a:extLst>
          </p:cNvPr>
          <p:cNvSpPr>
            <a:spLocks noGrp="1"/>
          </p:cNvSpPr>
          <p:nvPr>
            <p:ph idx="1"/>
          </p:nvPr>
        </p:nvSpPr>
        <p:spPr>
          <a:xfrm>
            <a:off x="838200" y="1004711"/>
            <a:ext cx="10515600" cy="5172252"/>
          </a:xfrm>
        </p:spPr>
        <p:txBody>
          <a:bodyPr/>
          <a:lstStyle/>
          <a:p>
            <a:r>
              <a:rPr lang="en-US" dirty="0"/>
              <a:t>Laravel requests are mapped with the help of routes</a:t>
            </a:r>
          </a:p>
          <a:p>
            <a:r>
              <a:rPr lang="en-US" dirty="0"/>
              <a:t>All the application routes are registered within the </a:t>
            </a:r>
            <a:r>
              <a:rPr lang="en-US" b="1" dirty="0"/>
              <a:t>routes/ folder files</a:t>
            </a:r>
            <a:r>
              <a:rPr lang="en-US" dirty="0"/>
              <a:t>. This file tells Laravel for the URIs it should respond to and the associated controller will give it a particular call.</a:t>
            </a:r>
          </a:p>
          <a:p>
            <a:endParaRPr lang="en-US" dirty="0"/>
          </a:p>
          <a:p>
            <a:endParaRPr lang="en-US" dirty="0"/>
          </a:p>
          <a:p>
            <a:r>
              <a:rPr lang="en-US" dirty="0"/>
              <a:t>I can change the route as follows</a:t>
            </a: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1C1A29F5-CF41-4EBD-B47C-294250936B8C}"/>
              </a:ext>
            </a:extLst>
          </p:cNvPr>
          <p:cNvPicPr>
            <a:picLocks noChangeAspect="1"/>
          </p:cNvPicPr>
          <p:nvPr/>
        </p:nvPicPr>
        <p:blipFill rotWithShape="1">
          <a:blip r:embed="rId2"/>
          <a:srcRect t="9691" b="12395"/>
          <a:stretch/>
        </p:blipFill>
        <p:spPr>
          <a:xfrm>
            <a:off x="1045279" y="2698044"/>
            <a:ext cx="4768499" cy="993424"/>
          </a:xfrm>
          <a:prstGeom prst="rect">
            <a:avLst/>
          </a:prstGeom>
        </p:spPr>
      </p:pic>
      <p:pic>
        <p:nvPicPr>
          <p:cNvPr id="5" name="Picture 4">
            <a:extLst>
              <a:ext uri="{FF2B5EF4-FFF2-40B4-BE49-F238E27FC236}">
                <a16:creationId xmlns:a16="http://schemas.microsoft.com/office/drawing/2014/main" id="{659A89F8-4307-4102-AD44-EE9B2E5B8597}"/>
              </a:ext>
            </a:extLst>
          </p:cNvPr>
          <p:cNvPicPr>
            <a:picLocks noChangeAspect="1"/>
          </p:cNvPicPr>
          <p:nvPr/>
        </p:nvPicPr>
        <p:blipFill>
          <a:blip r:embed="rId3"/>
          <a:stretch>
            <a:fillRect/>
          </a:stretch>
        </p:blipFill>
        <p:spPr>
          <a:xfrm>
            <a:off x="1745656" y="4675275"/>
            <a:ext cx="6375130" cy="1275026"/>
          </a:xfrm>
          <a:prstGeom prst="rect">
            <a:avLst/>
          </a:prstGeom>
        </p:spPr>
      </p:pic>
    </p:spTree>
    <p:extLst>
      <p:ext uri="{BB962C8B-B14F-4D97-AF65-F5344CB8AC3E}">
        <p14:creationId xmlns:p14="http://schemas.microsoft.com/office/powerpoint/2010/main" val="201713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703B3-957D-4EDE-8DC6-3E969675EC8D}"/>
              </a:ext>
            </a:extLst>
          </p:cNvPr>
          <p:cNvSpPr>
            <a:spLocks noGrp="1"/>
          </p:cNvSpPr>
          <p:nvPr>
            <p:ph type="title"/>
          </p:nvPr>
        </p:nvSpPr>
        <p:spPr>
          <a:xfrm>
            <a:off x="838200" y="365125"/>
            <a:ext cx="10515600" cy="549275"/>
          </a:xfrm>
        </p:spPr>
        <p:txBody>
          <a:bodyPr>
            <a:normAutofit fontScale="90000"/>
          </a:bodyPr>
          <a:lstStyle/>
          <a:p>
            <a:r>
              <a:rPr lang="en-US" dirty="0"/>
              <a:t>Routing </a:t>
            </a:r>
          </a:p>
        </p:txBody>
      </p:sp>
      <p:sp>
        <p:nvSpPr>
          <p:cNvPr id="3" name="Content Placeholder 2">
            <a:extLst>
              <a:ext uri="{FF2B5EF4-FFF2-40B4-BE49-F238E27FC236}">
                <a16:creationId xmlns:a16="http://schemas.microsoft.com/office/drawing/2014/main" id="{0BF7B519-B2BF-4349-A928-3382BDD9F414}"/>
              </a:ext>
            </a:extLst>
          </p:cNvPr>
          <p:cNvSpPr>
            <a:spLocks noGrp="1"/>
          </p:cNvSpPr>
          <p:nvPr>
            <p:ph idx="1"/>
          </p:nvPr>
        </p:nvSpPr>
        <p:spPr>
          <a:xfrm>
            <a:off x="838200" y="1016000"/>
            <a:ext cx="10515600" cy="5160963"/>
          </a:xfrm>
        </p:spPr>
        <p:txBody>
          <a:bodyPr/>
          <a:lstStyle/>
          <a:p>
            <a:r>
              <a:rPr lang="en-US" dirty="0"/>
              <a:t>Available router methods </a:t>
            </a:r>
          </a:p>
          <a:p>
            <a:endParaRPr lang="en-US" dirty="0"/>
          </a:p>
        </p:txBody>
      </p:sp>
      <p:pic>
        <p:nvPicPr>
          <p:cNvPr id="4" name="Picture 3">
            <a:extLst>
              <a:ext uri="{FF2B5EF4-FFF2-40B4-BE49-F238E27FC236}">
                <a16:creationId xmlns:a16="http://schemas.microsoft.com/office/drawing/2014/main" id="{FD558575-E26F-4A59-B873-A26E0359D264}"/>
              </a:ext>
            </a:extLst>
          </p:cNvPr>
          <p:cNvPicPr>
            <a:picLocks noChangeAspect="1"/>
          </p:cNvPicPr>
          <p:nvPr/>
        </p:nvPicPr>
        <p:blipFill rotWithShape="1">
          <a:blip r:embed="rId2"/>
          <a:srcRect r="36969"/>
          <a:stretch/>
        </p:blipFill>
        <p:spPr>
          <a:xfrm>
            <a:off x="1274587" y="1514826"/>
            <a:ext cx="3624792" cy="2673351"/>
          </a:xfrm>
          <a:prstGeom prst="rect">
            <a:avLst/>
          </a:prstGeom>
        </p:spPr>
      </p:pic>
      <p:pic>
        <p:nvPicPr>
          <p:cNvPr id="5" name="Picture 4">
            <a:extLst>
              <a:ext uri="{FF2B5EF4-FFF2-40B4-BE49-F238E27FC236}">
                <a16:creationId xmlns:a16="http://schemas.microsoft.com/office/drawing/2014/main" id="{178F2385-89D6-4600-9B19-A48A01C6235B}"/>
              </a:ext>
            </a:extLst>
          </p:cNvPr>
          <p:cNvPicPr>
            <a:picLocks noChangeAspect="1"/>
          </p:cNvPicPr>
          <p:nvPr/>
        </p:nvPicPr>
        <p:blipFill>
          <a:blip r:embed="rId3"/>
          <a:stretch>
            <a:fillRect/>
          </a:stretch>
        </p:blipFill>
        <p:spPr>
          <a:xfrm>
            <a:off x="5335766" y="1722260"/>
            <a:ext cx="6223091" cy="1404761"/>
          </a:xfrm>
          <a:prstGeom prst="rect">
            <a:avLst/>
          </a:prstGeom>
        </p:spPr>
      </p:pic>
      <p:sp>
        <p:nvSpPr>
          <p:cNvPr id="6" name="TextBox 5">
            <a:extLst>
              <a:ext uri="{FF2B5EF4-FFF2-40B4-BE49-F238E27FC236}">
                <a16:creationId xmlns:a16="http://schemas.microsoft.com/office/drawing/2014/main" id="{C3B6F498-1DA5-4B43-BF7B-31B517CE44AE}"/>
              </a:ext>
            </a:extLst>
          </p:cNvPr>
          <p:cNvSpPr txBox="1"/>
          <p:nvPr/>
        </p:nvSpPr>
        <p:spPr>
          <a:xfrm>
            <a:off x="5926667" y="756356"/>
            <a:ext cx="4990746" cy="646331"/>
          </a:xfrm>
          <a:prstGeom prst="rect">
            <a:avLst/>
          </a:prstGeom>
          <a:noFill/>
        </p:spPr>
        <p:txBody>
          <a:bodyPr wrap="square" rtlCol="0">
            <a:spAutoFit/>
          </a:bodyPr>
          <a:lstStyle/>
          <a:p>
            <a:r>
              <a:rPr lang="en-US" dirty="0"/>
              <a:t>register a route that responds to multiple HTTP verbs</a:t>
            </a:r>
          </a:p>
        </p:txBody>
      </p:sp>
    </p:spTree>
    <p:extLst>
      <p:ext uri="{BB962C8B-B14F-4D97-AF65-F5344CB8AC3E}">
        <p14:creationId xmlns:p14="http://schemas.microsoft.com/office/powerpoint/2010/main" val="1761623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9B03-D8A8-4307-9616-2FD3568DD774}"/>
              </a:ext>
            </a:extLst>
          </p:cNvPr>
          <p:cNvSpPr>
            <a:spLocks noGrp="1"/>
          </p:cNvSpPr>
          <p:nvPr>
            <p:ph type="title"/>
          </p:nvPr>
        </p:nvSpPr>
        <p:spPr>
          <a:xfrm>
            <a:off x="838200" y="248357"/>
            <a:ext cx="10515600" cy="575732"/>
          </a:xfrm>
        </p:spPr>
        <p:txBody>
          <a:bodyPr>
            <a:normAutofit fontScale="90000"/>
          </a:bodyPr>
          <a:lstStyle/>
          <a:p>
            <a:r>
              <a:rPr lang="en-US" b="1" dirty="0"/>
              <a:t>Model-View-Controller</a:t>
            </a:r>
            <a:endParaRPr lang="en-US" dirty="0"/>
          </a:p>
        </p:txBody>
      </p:sp>
      <p:pic>
        <p:nvPicPr>
          <p:cNvPr id="6" name="Content Placeholder 5">
            <a:extLst>
              <a:ext uri="{FF2B5EF4-FFF2-40B4-BE49-F238E27FC236}">
                <a16:creationId xmlns:a16="http://schemas.microsoft.com/office/drawing/2014/main" id="{783C8945-7AE4-4FC8-9191-9CD1E3C05D8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811346" y="1128888"/>
            <a:ext cx="8253218" cy="526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204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7353-5F9D-4256-81DC-61B249C1844C}"/>
              </a:ext>
            </a:extLst>
          </p:cNvPr>
          <p:cNvSpPr>
            <a:spLocks noGrp="1"/>
          </p:cNvSpPr>
          <p:nvPr>
            <p:ph type="title"/>
          </p:nvPr>
        </p:nvSpPr>
        <p:spPr>
          <a:xfrm>
            <a:off x="838200" y="139346"/>
            <a:ext cx="10515600" cy="541692"/>
          </a:xfrm>
        </p:spPr>
        <p:txBody>
          <a:bodyPr>
            <a:normAutofit fontScale="90000"/>
          </a:bodyPr>
          <a:lstStyle/>
          <a:p>
            <a:r>
              <a:rPr lang="en-US" dirty="0"/>
              <a:t>The simple request process </a:t>
            </a:r>
          </a:p>
        </p:txBody>
      </p:sp>
      <p:sp>
        <p:nvSpPr>
          <p:cNvPr id="3" name="Content Placeholder 2">
            <a:extLst>
              <a:ext uri="{FF2B5EF4-FFF2-40B4-BE49-F238E27FC236}">
                <a16:creationId xmlns:a16="http://schemas.microsoft.com/office/drawing/2014/main" id="{E1691CA8-8D8B-4633-8252-7218DDB4C4CA}"/>
              </a:ext>
            </a:extLst>
          </p:cNvPr>
          <p:cNvSpPr>
            <a:spLocks noGrp="1"/>
          </p:cNvSpPr>
          <p:nvPr>
            <p:ph idx="1"/>
          </p:nvPr>
        </p:nvSpPr>
        <p:spPr>
          <a:xfrm>
            <a:off x="838200" y="681038"/>
            <a:ext cx="10515600" cy="5866518"/>
          </a:xfrm>
        </p:spPr>
        <p:txBody>
          <a:bodyPr/>
          <a:lstStyle/>
          <a:p>
            <a:pPr>
              <a:lnSpc>
                <a:spcPct val="150000"/>
              </a:lnSpc>
            </a:pPr>
            <a:r>
              <a:rPr lang="en-US" dirty="0"/>
              <a:t>A request is made — say, when a user enters a </a:t>
            </a:r>
            <a:r>
              <a:rPr lang="en-US" b="1" dirty="0"/>
              <a:t>URL</a:t>
            </a:r>
            <a:r>
              <a:rPr lang="en-US" dirty="0"/>
              <a:t> associated with your application </a:t>
            </a:r>
            <a:r>
              <a:rPr lang="en-US" b="1" dirty="0"/>
              <a:t>e.g. http://strathmore.edu/users</a:t>
            </a:r>
          </a:p>
          <a:p>
            <a:pPr>
              <a:lnSpc>
                <a:spcPct val="150000"/>
              </a:lnSpc>
            </a:pPr>
            <a:r>
              <a:rPr lang="en-US" dirty="0"/>
              <a:t>A </a:t>
            </a:r>
            <a:r>
              <a:rPr lang="en-US" b="1" dirty="0"/>
              <a:t>route</a:t>
            </a:r>
            <a:r>
              <a:rPr lang="en-US" dirty="0"/>
              <a:t> associated with that URL maps the URL to a </a:t>
            </a:r>
            <a:r>
              <a:rPr lang="en-US" b="1" dirty="0"/>
              <a:t>controller action</a:t>
            </a:r>
            <a:r>
              <a:rPr lang="en-US" dirty="0"/>
              <a:t>. So Controllers have methods </a:t>
            </a:r>
            <a:r>
              <a:rPr lang="en-US" b="1" dirty="0"/>
              <a:t>called actions </a:t>
            </a:r>
            <a:r>
              <a:rPr lang="en-US" dirty="0">
                <a:sym typeface="Wingdings" panose="05000000000000000000" pitchFamily="2" charset="2"/>
              </a:rPr>
              <a:t> </a:t>
            </a:r>
            <a:endParaRPr lang="en-US" dirty="0"/>
          </a:p>
          <a:p>
            <a:pPr>
              <a:lnSpc>
                <a:spcPct val="150000"/>
              </a:lnSpc>
            </a:pPr>
            <a:r>
              <a:rPr lang="en-US" dirty="0"/>
              <a:t>That </a:t>
            </a:r>
            <a:r>
              <a:rPr lang="en-US" b="1" dirty="0"/>
              <a:t>controller</a:t>
            </a:r>
            <a:r>
              <a:rPr lang="en-US" dirty="0"/>
              <a:t> action leverages the necessary </a:t>
            </a:r>
            <a:r>
              <a:rPr lang="en-US" b="1" dirty="0"/>
              <a:t>model</a:t>
            </a:r>
            <a:r>
              <a:rPr lang="en-US" dirty="0"/>
              <a:t>(s) to retrieve information from the </a:t>
            </a:r>
            <a:r>
              <a:rPr lang="en-US" b="1" dirty="0"/>
              <a:t>database</a:t>
            </a:r>
            <a:r>
              <a:rPr lang="en-US" dirty="0"/>
              <a:t>, and then passes that data off to a </a:t>
            </a:r>
            <a:r>
              <a:rPr lang="en-US" b="1" dirty="0"/>
              <a:t>view – </a:t>
            </a:r>
            <a:r>
              <a:rPr lang="en-US" dirty="0"/>
              <a:t>You see how a </a:t>
            </a:r>
            <a:r>
              <a:rPr lang="en-US" b="1" dirty="0"/>
              <a:t>controller</a:t>
            </a:r>
            <a:r>
              <a:rPr lang="en-US" dirty="0"/>
              <a:t> connect view and </a:t>
            </a:r>
            <a:r>
              <a:rPr lang="en-US" b="1" dirty="0"/>
              <a:t>model. </a:t>
            </a:r>
            <a:r>
              <a:rPr lang="en-US" dirty="0"/>
              <a:t> </a:t>
            </a:r>
          </a:p>
          <a:p>
            <a:pPr>
              <a:lnSpc>
                <a:spcPct val="150000"/>
              </a:lnSpc>
            </a:pPr>
            <a:r>
              <a:rPr lang="en-US" dirty="0"/>
              <a:t>And that </a:t>
            </a:r>
            <a:r>
              <a:rPr lang="en-US" b="1" dirty="0"/>
              <a:t>view</a:t>
            </a:r>
            <a:r>
              <a:rPr lang="en-US" dirty="0"/>
              <a:t> renders the final page – now your user can see this. </a:t>
            </a:r>
          </a:p>
          <a:p>
            <a:pPr>
              <a:lnSpc>
                <a:spcPct val="150000"/>
              </a:lnSpc>
            </a:pPr>
            <a:endParaRPr lang="en-US" dirty="0"/>
          </a:p>
        </p:txBody>
      </p:sp>
    </p:spTree>
    <p:extLst>
      <p:ext uri="{BB962C8B-B14F-4D97-AF65-F5344CB8AC3E}">
        <p14:creationId xmlns:p14="http://schemas.microsoft.com/office/powerpoint/2010/main" val="3693629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C28D-6A45-4D2C-B01F-4C32326B6774}"/>
              </a:ext>
            </a:extLst>
          </p:cNvPr>
          <p:cNvSpPr>
            <a:spLocks noGrp="1"/>
          </p:cNvSpPr>
          <p:nvPr>
            <p:ph type="title"/>
          </p:nvPr>
        </p:nvSpPr>
        <p:spPr>
          <a:xfrm>
            <a:off x="928352" y="107549"/>
            <a:ext cx="10515600" cy="394727"/>
          </a:xfrm>
        </p:spPr>
        <p:txBody>
          <a:bodyPr>
            <a:normAutofit fontScale="90000"/>
          </a:bodyPr>
          <a:lstStyle/>
          <a:p>
            <a:r>
              <a:rPr lang="en-US" dirty="0"/>
              <a:t>Steps to create your first </a:t>
            </a:r>
            <a:r>
              <a:rPr lang="en-US" dirty="0" err="1"/>
              <a:t>Laravel</a:t>
            </a:r>
            <a:r>
              <a:rPr lang="en-US" dirty="0"/>
              <a:t> Application </a:t>
            </a:r>
          </a:p>
        </p:txBody>
      </p:sp>
      <p:sp>
        <p:nvSpPr>
          <p:cNvPr id="3" name="Content Placeholder 2">
            <a:extLst>
              <a:ext uri="{FF2B5EF4-FFF2-40B4-BE49-F238E27FC236}">
                <a16:creationId xmlns:a16="http://schemas.microsoft.com/office/drawing/2014/main" id="{CBF392E2-2D48-4C0A-A0A0-EAB68D63B37C}"/>
              </a:ext>
            </a:extLst>
          </p:cNvPr>
          <p:cNvSpPr>
            <a:spLocks noGrp="1"/>
          </p:cNvSpPr>
          <p:nvPr>
            <p:ph idx="1"/>
          </p:nvPr>
        </p:nvSpPr>
        <p:spPr>
          <a:xfrm>
            <a:off x="838200" y="502276"/>
            <a:ext cx="10515600" cy="6355724"/>
          </a:xfrm>
        </p:spPr>
        <p:txBody>
          <a:bodyPr>
            <a:normAutofit lnSpcReduction="10000"/>
          </a:bodyPr>
          <a:lstStyle/>
          <a:p>
            <a:pPr marL="514350" indent="-514350">
              <a:buAutoNum type="arabicPeriod"/>
            </a:pPr>
            <a:r>
              <a:rPr lang="en-US" b="1" dirty="0"/>
              <a:t>Create your project: </a:t>
            </a:r>
          </a:p>
          <a:p>
            <a:pPr marL="0" indent="0">
              <a:buNone/>
            </a:pPr>
            <a:r>
              <a:rPr lang="en-US" dirty="0">
                <a:solidFill>
                  <a:srgbClr val="00B0F0"/>
                </a:solidFill>
              </a:rPr>
              <a:t>composer create-project </a:t>
            </a:r>
            <a:r>
              <a:rPr lang="en-US" dirty="0" err="1">
                <a:solidFill>
                  <a:srgbClr val="00B0F0"/>
                </a:solidFill>
              </a:rPr>
              <a:t>laravel</a:t>
            </a:r>
            <a:r>
              <a:rPr lang="en-US" dirty="0">
                <a:solidFill>
                  <a:srgbClr val="00B0F0"/>
                </a:solidFill>
              </a:rPr>
              <a:t>/</a:t>
            </a:r>
            <a:r>
              <a:rPr lang="en-US" dirty="0" err="1">
                <a:solidFill>
                  <a:srgbClr val="00B0F0"/>
                </a:solidFill>
              </a:rPr>
              <a:t>laravel</a:t>
            </a:r>
            <a:r>
              <a:rPr lang="en-US" dirty="0">
                <a:solidFill>
                  <a:srgbClr val="00B0F0"/>
                </a:solidFill>
              </a:rPr>
              <a:t> --prefer-</a:t>
            </a:r>
            <a:r>
              <a:rPr lang="en-US" dirty="0" err="1">
                <a:solidFill>
                  <a:srgbClr val="00B0F0"/>
                </a:solidFill>
              </a:rPr>
              <a:t>dist</a:t>
            </a:r>
            <a:r>
              <a:rPr lang="en-US" dirty="0">
                <a:solidFill>
                  <a:srgbClr val="00B0F0"/>
                </a:solidFill>
              </a:rPr>
              <a:t> </a:t>
            </a:r>
            <a:r>
              <a:rPr lang="en-US" b="1" u="sng" dirty="0">
                <a:solidFill>
                  <a:srgbClr val="00B0F0"/>
                </a:solidFill>
              </a:rPr>
              <a:t>app</a:t>
            </a:r>
          </a:p>
          <a:p>
            <a:pPr marL="0" indent="0">
              <a:buNone/>
            </a:pPr>
            <a:r>
              <a:rPr lang="en-US" b="1" dirty="0"/>
              <a:t>2. Create a database in a DBMS of your choice</a:t>
            </a:r>
          </a:p>
          <a:p>
            <a:pPr marL="0" indent="0">
              <a:buNone/>
            </a:pPr>
            <a:r>
              <a:rPr lang="en-US" b="1" dirty="0"/>
              <a:t>e.g. </a:t>
            </a:r>
            <a:r>
              <a:rPr lang="en-US" dirty="0"/>
              <a:t>execute create database app; </a:t>
            </a:r>
          </a:p>
          <a:p>
            <a:pPr marL="0" indent="0">
              <a:buNone/>
            </a:pPr>
            <a:r>
              <a:rPr lang="en-US" b="1" dirty="0"/>
              <a:t>3. Configure database and create a database in your server</a:t>
            </a:r>
          </a:p>
          <a:p>
            <a:pPr marL="0" indent="0">
              <a:buNone/>
            </a:pPr>
            <a:r>
              <a:rPr lang="en-US" dirty="0"/>
              <a:t>At development -   .</a:t>
            </a:r>
            <a:r>
              <a:rPr lang="en-US" dirty="0" err="1"/>
              <a:t>env</a:t>
            </a:r>
            <a:r>
              <a:rPr lang="en-US" dirty="0"/>
              <a:t> file</a:t>
            </a:r>
          </a:p>
          <a:p>
            <a:pPr marL="0" indent="0">
              <a:buNone/>
            </a:pPr>
            <a:r>
              <a:rPr lang="en-US" dirty="0"/>
              <a:t>At production – </a:t>
            </a:r>
            <a:r>
              <a:rPr lang="en-US" dirty="0" err="1"/>
              <a:t>config</a:t>
            </a:r>
            <a:r>
              <a:rPr lang="en-US" dirty="0"/>
              <a:t>/database</a:t>
            </a:r>
          </a:p>
          <a:p>
            <a:pPr fontAlgn="base"/>
            <a:r>
              <a:rPr lang="en-US" dirty="0" err="1"/>
              <a:t>Laravel</a:t>
            </a:r>
            <a:r>
              <a:rPr lang="en-US" dirty="0"/>
              <a:t> by default supports 4 databases: MySQL (</a:t>
            </a:r>
            <a:r>
              <a:rPr lang="en-US" dirty="0" err="1"/>
              <a:t>Postgres,SQLite,SQL,Server</a:t>
            </a:r>
            <a:r>
              <a:rPr lang="en-US" dirty="0"/>
              <a:t>) </a:t>
            </a:r>
          </a:p>
          <a:p>
            <a:pPr marL="0" indent="0" fontAlgn="base">
              <a:buNone/>
            </a:pPr>
            <a:r>
              <a:rPr lang="en-US" b="1" dirty="0"/>
              <a:t>3. Start off</a:t>
            </a:r>
            <a:r>
              <a:rPr lang="en-US" dirty="0"/>
              <a:t>: you can start with Make </a:t>
            </a:r>
            <a:r>
              <a:rPr lang="en-US" dirty="0" err="1"/>
              <a:t>Auth</a:t>
            </a:r>
            <a:r>
              <a:rPr lang="en-US" dirty="0"/>
              <a:t>:</a:t>
            </a:r>
            <a:endParaRPr lang="en-US" dirty="0">
              <a:solidFill>
                <a:srgbClr val="00B0F0"/>
              </a:solidFill>
            </a:endParaRPr>
          </a:p>
          <a:p>
            <a:pPr marL="0" indent="0">
              <a:buNone/>
            </a:pPr>
            <a:r>
              <a:rPr lang="en-US" dirty="0" err="1">
                <a:solidFill>
                  <a:srgbClr val="00B0F0"/>
                </a:solidFill>
              </a:rPr>
              <a:t>php</a:t>
            </a:r>
            <a:r>
              <a:rPr lang="en-US" dirty="0">
                <a:solidFill>
                  <a:srgbClr val="00B0F0"/>
                </a:solidFill>
              </a:rPr>
              <a:t> artisan </a:t>
            </a:r>
            <a:r>
              <a:rPr lang="en-US" dirty="0" err="1">
                <a:solidFill>
                  <a:srgbClr val="00B0F0"/>
                </a:solidFill>
              </a:rPr>
              <a:t>make:auth</a:t>
            </a:r>
            <a:endParaRPr lang="en-US" dirty="0">
              <a:solidFill>
                <a:srgbClr val="00B0F0"/>
              </a:solidFill>
            </a:endParaRPr>
          </a:p>
          <a:p>
            <a:pPr marL="0" indent="0">
              <a:buNone/>
            </a:pPr>
            <a:r>
              <a:rPr lang="en-US" b="1" dirty="0"/>
              <a:t>4. Execute </a:t>
            </a:r>
            <a:r>
              <a:rPr lang="en-US" b="1" dirty="0" err="1"/>
              <a:t>php</a:t>
            </a:r>
            <a:r>
              <a:rPr lang="en-US" b="1" dirty="0"/>
              <a:t> artisan migrate from your terminal </a:t>
            </a:r>
          </a:p>
          <a:p>
            <a:pPr marL="0" indent="0">
              <a:buNone/>
            </a:pPr>
            <a:r>
              <a:rPr lang="en-US" b="1" dirty="0"/>
              <a:t>You might see an error like </a:t>
            </a:r>
            <a:r>
              <a:rPr lang="en-US" sz="1600" dirty="0">
                <a:solidFill>
                  <a:schemeClr val="accent1"/>
                </a:solidFill>
              </a:rPr>
              <a:t>1071 Specified key was too long; max key length is 767 bytes</a:t>
            </a:r>
            <a:r>
              <a:rPr lang="en-US" sz="1200" dirty="0"/>
              <a:t>. </a:t>
            </a:r>
            <a:r>
              <a:rPr lang="en-US" dirty="0"/>
              <a:t>If you do add this code in app/Providers/</a:t>
            </a:r>
            <a:r>
              <a:rPr lang="en-US" dirty="0" err="1"/>
              <a:t>AppServiceProvider.php</a:t>
            </a:r>
            <a:r>
              <a:rPr lang="en-US" dirty="0"/>
              <a:t>)</a:t>
            </a:r>
          </a:p>
          <a:p>
            <a:pPr marL="0" indent="0">
              <a:buNone/>
            </a:pPr>
            <a:endParaRPr lang="en-US" dirty="0"/>
          </a:p>
        </p:txBody>
      </p:sp>
    </p:spTree>
    <p:extLst>
      <p:ext uri="{BB962C8B-B14F-4D97-AF65-F5344CB8AC3E}">
        <p14:creationId xmlns:p14="http://schemas.microsoft.com/office/powerpoint/2010/main" val="147732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FB94-1559-4590-B88D-49DDBBF815B1}"/>
              </a:ext>
            </a:extLst>
          </p:cNvPr>
          <p:cNvSpPr>
            <a:spLocks noGrp="1"/>
          </p:cNvSpPr>
          <p:nvPr>
            <p:ph type="title"/>
          </p:nvPr>
        </p:nvSpPr>
        <p:spPr>
          <a:xfrm>
            <a:off x="838200" y="365126"/>
            <a:ext cx="10515600" cy="639216"/>
          </a:xfrm>
        </p:spPr>
        <p:txBody>
          <a:bodyPr>
            <a:normAutofit fontScale="90000"/>
          </a:bodyPr>
          <a:lstStyle/>
          <a:p>
            <a:r>
              <a:rPr lang="en-US" dirty="0"/>
              <a:t>Steps to create your first </a:t>
            </a:r>
            <a:r>
              <a:rPr lang="en-US" dirty="0" err="1"/>
              <a:t>Laravel</a:t>
            </a:r>
            <a:r>
              <a:rPr lang="en-US" dirty="0"/>
              <a:t> Application </a:t>
            </a:r>
          </a:p>
        </p:txBody>
      </p:sp>
      <p:sp>
        <p:nvSpPr>
          <p:cNvPr id="3" name="Content Placeholder 2">
            <a:extLst>
              <a:ext uri="{FF2B5EF4-FFF2-40B4-BE49-F238E27FC236}">
                <a16:creationId xmlns:a16="http://schemas.microsoft.com/office/drawing/2014/main" id="{630B0C3C-AA90-4603-A44D-9BAF0EA80F10}"/>
              </a:ext>
            </a:extLst>
          </p:cNvPr>
          <p:cNvSpPr>
            <a:spLocks noGrp="1"/>
          </p:cNvSpPr>
          <p:nvPr>
            <p:ph idx="1"/>
          </p:nvPr>
        </p:nvSpPr>
        <p:spPr>
          <a:xfrm>
            <a:off x="838200" y="1004342"/>
            <a:ext cx="10515600" cy="5172621"/>
          </a:xfrm>
        </p:spPr>
        <p:txBody>
          <a:bodyPr>
            <a:normAutofit/>
          </a:bodyPr>
          <a:lstStyle/>
          <a:p>
            <a:pPr marL="0" indent="0">
              <a:buNone/>
            </a:pPr>
            <a:r>
              <a:rPr lang="en-US" dirty="0"/>
              <a:t>In the boot method of </a:t>
            </a:r>
            <a:r>
              <a:rPr lang="en-US" dirty="0" err="1"/>
              <a:t>AppServiceProvider.php</a:t>
            </a:r>
            <a:r>
              <a:rPr lang="en-US" dirty="0"/>
              <a:t>, add this line</a:t>
            </a:r>
          </a:p>
          <a:p>
            <a:pPr marL="0" indent="0">
              <a:buNone/>
            </a:pPr>
            <a:r>
              <a:rPr lang="en-US" dirty="0">
                <a:solidFill>
                  <a:schemeClr val="accent1"/>
                </a:solidFill>
              </a:rPr>
              <a:t>Schema::</a:t>
            </a:r>
            <a:r>
              <a:rPr lang="en-US" dirty="0" err="1">
                <a:solidFill>
                  <a:schemeClr val="accent1"/>
                </a:solidFill>
              </a:rPr>
              <a:t>defaultStringLength</a:t>
            </a:r>
            <a:r>
              <a:rPr lang="en-US" dirty="0">
                <a:solidFill>
                  <a:schemeClr val="accent1"/>
                </a:solidFill>
              </a:rPr>
              <a:t>(191); </a:t>
            </a:r>
          </a:p>
          <a:p>
            <a:pPr marL="0" indent="0">
              <a:buNone/>
            </a:pPr>
            <a:endParaRPr lang="en-US" dirty="0"/>
          </a:p>
          <a:p>
            <a:pPr marL="0" indent="0">
              <a:buNone/>
            </a:pPr>
            <a:r>
              <a:rPr lang="en-US" dirty="0"/>
              <a:t>And import the following class in the same file:</a:t>
            </a:r>
          </a:p>
          <a:p>
            <a:pPr marL="0" indent="0">
              <a:buNone/>
            </a:pPr>
            <a:r>
              <a:rPr lang="en-US" dirty="0">
                <a:solidFill>
                  <a:schemeClr val="accent1"/>
                </a:solidFill>
              </a:rPr>
              <a:t>use Illuminate\Support\Facades\Schema</a:t>
            </a:r>
            <a:r>
              <a:rPr lang="en-US" dirty="0"/>
              <a:t>;</a:t>
            </a:r>
          </a:p>
          <a:p>
            <a:pPr marL="0" indent="0">
              <a:buNone/>
            </a:pPr>
            <a:endParaRPr lang="en-US" dirty="0"/>
          </a:p>
          <a:p>
            <a:pPr marL="0" indent="0">
              <a:buNone/>
            </a:pPr>
            <a:r>
              <a:rPr lang="en-US" dirty="0"/>
              <a:t>Now visit </a:t>
            </a:r>
            <a:r>
              <a:rPr lang="en-US" dirty="0">
                <a:hlinkClick r:id="rId3"/>
              </a:rPr>
              <a:t>http://localhost:8000/home</a:t>
            </a:r>
            <a:r>
              <a:rPr lang="en-US" dirty="0"/>
              <a:t> </a:t>
            </a:r>
          </a:p>
          <a:p>
            <a:pPr marL="0" indent="0">
              <a:buNone/>
            </a:pPr>
            <a:endParaRPr lang="en-US" dirty="0"/>
          </a:p>
          <a:p>
            <a:pPr marL="0" indent="0">
              <a:buNone/>
            </a:pPr>
            <a:r>
              <a:rPr lang="en-US" dirty="0">
                <a:solidFill>
                  <a:srgbClr val="00B050"/>
                </a:solidFill>
              </a:rPr>
              <a:t>You’ve created a simple authentication application</a:t>
            </a: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51928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EF48-82CF-4B0C-943C-CA873EDE9284}"/>
              </a:ext>
            </a:extLst>
          </p:cNvPr>
          <p:cNvSpPr>
            <a:spLocks noGrp="1"/>
          </p:cNvSpPr>
          <p:nvPr>
            <p:ph type="title"/>
          </p:nvPr>
        </p:nvSpPr>
        <p:spPr/>
        <p:txBody>
          <a:bodyPr>
            <a:normAutofit fontScale="90000"/>
          </a:bodyPr>
          <a:lstStyle/>
          <a:p>
            <a:pPr algn="ctr"/>
            <a:r>
              <a:rPr lang="en-US" dirty="0">
                <a:solidFill>
                  <a:srgbClr val="FF0000"/>
                </a:solidFill>
              </a:rPr>
              <a:t>Laravel </a:t>
            </a:r>
          </a:p>
        </p:txBody>
      </p:sp>
      <p:sp>
        <p:nvSpPr>
          <p:cNvPr id="3" name="Content Placeholder 2">
            <a:extLst>
              <a:ext uri="{FF2B5EF4-FFF2-40B4-BE49-F238E27FC236}">
                <a16:creationId xmlns:a16="http://schemas.microsoft.com/office/drawing/2014/main" id="{80A024B4-FB7D-414B-B13C-E6035A135AF7}"/>
              </a:ext>
            </a:extLst>
          </p:cNvPr>
          <p:cNvSpPr>
            <a:spLocks noGrp="1"/>
          </p:cNvSpPr>
          <p:nvPr>
            <p:ph idx="1"/>
          </p:nvPr>
        </p:nvSpPr>
        <p:spPr/>
        <p:txBody>
          <a:bodyPr/>
          <a:lstStyle/>
          <a:p>
            <a:r>
              <a:rPr lang="en-US" dirty="0"/>
              <a:t>Open source framework </a:t>
            </a:r>
          </a:p>
          <a:p>
            <a:r>
              <a:rPr lang="en-US" dirty="0"/>
              <a:t>Based on model-view-controller (MVC) design pattern </a:t>
            </a:r>
          </a:p>
          <a:p>
            <a:r>
              <a:rPr lang="en-US" dirty="0"/>
              <a:t>Laravel can save developers thousands of lines of code that raw PHP </a:t>
            </a:r>
          </a:p>
          <a:p>
            <a:r>
              <a:rPr lang="en-US" b="1" dirty="0"/>
              <a:t>CodeIgniter</a:t>
            </a:r>
            <a:r>
              <a:rPr lang="en-US" dirty="0"/>
              <a:t>, </a:t>
            </a:r>
            <a:r>
              <a:rPr lang="en-US" b="1" dirty="0" err="1"/>
              <a:t>Symfony</a:t>
            </a:r>
            <a:r>
              <a:rPr lang="en-US" dirty="0"/>
              <a:t>, </a:t>
            </a:r>
            <a:r>
              <a:rPr lang="en-US" b="1" dirty="0"/>
              <a:t>Laravel</a:t>
            </a:r>
            <a:r>
              <a:rPr lang="en-US" dirty="0"/>
              <a:t>, and </a:t>
            </a:r>
            <a:r>
              <a:rPr lang="en-US" b="1" dirty="0" err="1"/>
              <a:t>Yii</a:t>
            </a:r>
            <a:r>
              <a:rPr lang="en-US" dirty="0"/>
              <a:t> are some of the popular PHP frameworks available in market.</a:t>
            </a:r>
          </a:p>
          <a:p>
            <a:r>
              <a:rPr lang="en-US" dirty="0"/>
              <a:t>Laravel uses all the good features from all the other frameworks, which makes it great. </a:t>
            </a:r>
          </a:p>
        </p:txBody>
      </p:sp>
    </p:spTree>
    <p:extLst>
      <p:ext uri="{BB962C8B-B14F-4D97-AF65-F5344CB8AC3E}">
        <p14:creationId xmlns:p14="http://schemas.microsoft.com/office/powerpoint/2010/main" val="3903689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Creating Models </a:t>
            </a:r>
          </a:p>
        </p:txBody>
      </p:sp>
      <p:sp>
        <p:nvSpPr>
          <p:cNvPr id="3" name="Content Placeholder 2"/>
          <p:cNvSpPr>
            <a:spLocks noGrp="1"/>
          </p:cNvSpPr>
          <p:nvPr>
            <p:ph idx="1"/>
          </p:nvPr>
        </p:nvSpPr>
        <p:spPr/>
        <p:txBody>
          <a:bodyPr/>
          <a:lstStyle/>
          <a:p>
            <a:pPr algn="just"/>
            <a:r>
              <a:rPr lang="en-US" dirty="0"/>
              <a:t>Assuming we want to create a simple application about cars </a:t>
            </a:r>
          </a:p>
          <a:p>
            <a:pPr algn="just"/>
            <a:r>
              <a:rPr lang="en-US" dirty="0"/>
              <a:t>Use </a:t>
            </a:r>
            <a:r>
              <a:rPr lang="en-US" b="1" dirty="0"/>
              <a:t>the artisan CLI</a:t>
            </a:r>
          </a:p>
          <a:p>
            <a:pPr marL="0" indent="0" algn="just">
              <a:buNone/>
            </a:pPr>
            <a:r>
              <a:rPr lang="en-US" b="1" dirty="0"/>
              <a:t>	</a:t>
            </a:r>
            <a:r>
              <a:rPr lang="en-US" dirty="0" err="1">
                <a:solidFill>
                  <a:schemeClr val="accent1"/>
                </a:solidFill>
              </a:rPr>
              <a:t>php</a:t>
            </a:r>
            <a:r>
              <a:rPr lang="en-US" dirty="0">
                <a:solidFill>
                  <a:schemeClr val="accent1"/>
                </a:solidFill>
              </a:rPr>
              <a:t> artisan </a:t>
            </a:r>
            <a:r>
              <a:rPr lang="en-US" dirty="0" err="1">
                <a:solidFill>
                  <a:schemeClr val="accent1"/>
                </a:solidFill>
              </a:rPr>
              <a:t>make:model</a:t>
            </a:r>
            <a:r>
              <a:rPr lang="en-US" dirty="0">
                <a:solidFill>
                  <a:schemeClr val="accent1"/>
                </a:solidFill>
              </a:rPr>
              <a:t> Car --migration</a:t>
            </a:r>
          </a:p>
          <a:p>
            <a:pPr algn="just"/>
            <a:r>
              <a:rPr lang="en-US" dirty="0"/>
              <a:t>A model is created in app, so we will have </a:t>
            </a:r>
            <a:r>
              <a:rPr lang="en-US" dirty="0">
                <a:solidFill>
                  <a:schemeClr val="accent1"/>
                </a:solidFill>
              </a:rPr>
              <a:t>app/Car</a:t>
            </a:r>
          </a:p>
          <a:p>
            <a:pPr algn="just"/>
            <a:r>
              <a:rPr lang="en-US" dirty="0"/>
              <a:t>By default, </a:t>
            </a:r>
            <a:r>
              <a:rPr lang="en-US" dirty="0" err="1"/>
              <a:t>Laravel</a:t>
            </a:r>
            <a:r>
              <a:rPr lang="en-US" dirty="0"/>
              <a:t> assumes that the Car model is created.</a:t>
            </a:r>
          </a:p>
          <a:p>
            <a:pPr algn="just"/>
            <a:r>
              <a:rPr lang="en-US" dirty="0"/>
              <a:t>And, actually, by supplying that </a:t>
            </a:r>
            <a:r>
              <a:rPr lang="en-US" dirty="0">
                <a:solidFill>
                  <a:schemeClr val="accent1"/>
                </a:solidFill>
              </a:rPr>
              <a:t>--migration </a:t>
            </a:r>
            <a:r>
              <a:rPr lang="en-US" dirty="0"/>
              <a:t>option when generating the model, Laravel also generates a </a:t>
            </a:r>
            <a:r>
              <a:rPr lang="en-US" dirty="0">
                <a:solidFill>
                  <a:schemeClr val="accent1"/>
                </a:solidFill>
              </a:rPr>
              <a:t>database migration file </a:t>
            </a:r>
            <a:r>
              <a:rPr lang="en-US" dirty="0"/>
              <a:t>for creating that cars database table. </a:t>
            </a:r>
          </a:p>
          <a:p>
            <a:pPr algn="just"/>
            <a:r>
              <a:rPr lang="en-US" dirty="0"/>
              <a:t>The migration file is located at </a:t>
            </a:r>
            <a:r>
              <a:rPr lang="en-US" dirty="0">
                <a:solidFill>
                  <a:schemeClr val="accent1"/>
                </a:solidFill>
              </a:rPr>
              <a:t>[timestamp]_</a:t>
            </a:r>
            <a:r>
              <a:rPr lang="en-US" dirty="0" err="1">
                <a:solidFill>
                  <a:schemeClr val="accent1"/>
                </a:solidFill>
              </a:rPr>
              <a:t>create_cars_table.php</a:t>
            </a:r>
            <a:r>
              <a:rPr lang="en-US" dirty="0">
                <a:solidFill>
                  <a:schemeClr val="accent1"/>
                </a:solidFill>
              </a:rPr>
              <a:t> </a:t>
            </a:r>
            <a:r>
              <a:rPr lang="en-US" dirty="0"/>
              <a:t>in app/database/migrations </a:t>
            </a:r>
          </a:p>
          <a:p>
            <a:pPr algn="just"/>
            <a:endParaRPr lang="en-US" dirty="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813290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Creating Models </a:t>
            </a:r>
          </a:p>
        </p:txBody>
      </p:sp>
      <p:sp>
        <p:nvSpPr>
          <p:cNvPr id="3" name="Content Placeholder 2"/>
          <p:cNvSpPr>
            <a:spLocks noGrp="1"/>
          </p:cNvSpPr>
          <p:nvPr>
            <p:ph idx="1"/>
          </p:nvPr>
        </p:nvSpPr>
        <p:spPr/>
        <p:txBody>
          <a:bodyPr/>
          <a:lstStyle/>
          <a:p>
            <a:r>
              <a:rPr lang="en-US" dirty="0"/>
              <a:t>Add more fields for your table like in </a:t>
            </a:r>
          </a:p>
          <a:p>
            <a:endParaRPr lang="en-US" dirty="0"/>
          </a:p>
          <a:p>
            <a:endParaRPr lang="en-US" dirty="0"/>
          </a:p>
          <a:p>
            <a:endParaRPr lang="en-US" dirty="0"/>
          </a:p>
          <a:p>
            <a:endParaRPr lang="en-US" dirty="0"/>
          </a:p>
          <a:p>
            <a:r>
              <a:rPr lang="en-US" dirty="0"/>
              <a:t>Running </a:t>
            </a:r>
            <a:r>
              <a:rPr lang="en-US" dirty="0">
                <a:solidFill>
                  <a:schemeClr val="accent1"/>
                </a:solidFill>
              </a:rPr>
              <a:t>php artisan migrate </a:t>
            </a:r>
            <a:r>
              <a:rPr lang="en-US" dirty="0"/>
              <a:t>will create a cars table in your DBMS</a:t>
            </a:r>
          </a:p>
          <a:p>
            <a:r>
              <a:rPr lang="en-US" dirty="0"/>
              <a:t>Read more on table columns and types here: </a:t>
            </a:r>
            <a:r>
              <a:rPr lang="en-US" dirty="0">
                <a:hlinkClick r:id="rId2"/>
              </a:rPr>
              <a:t>https://laravel.com/docs/5.8/migrations#creating-columns</a:t>
            </a:r>
            <a:r>
              <a:rPr lang="en-US" dirty="0"/>
              <a:t>  </a:t>
            </a:r>
          </a:p>
        </p:txBody>
      </p:sp>
      <p:pic>
        <p:nvPicPr>
          <p:cNvPr id="4" name="Picture 3"/>
          <p:cNvPicPr>
            <a:picLocks noChangeAspect="1"/>
          </p:cNvPicPr>
          <p:nvPr/>
        </p:nvPicPr>
        <p:blipFill>
          <a:blip r:embed="rId3"/>
          <a:stretch>
            <a:fillRect/>
          </a:stretch>
        </p:blipFill>
        <p:spPr>
          <a:xfrm>
            <a:off x="838200" y="1405206"/>
            <a:ext cx="4686784" cy="1737239"/>
          </a:xfrm>
          <a:prstGeom prst="rect">
            <a:avLst/>
          </a:prstGeom>
        </p:spPr>
      </p:pic>
      <p:pic>
        <p:nvPicPr>
          <p:cNvPr id="5" name="Picture 4"/>
          <p:cNvPicPr>
            <a:picLocks noChangeAspect="1"/>
          </p:cNvPicPr>
          <p:nvPr/>
        </p:nvPicPr>
        <p:blipFill>
          <a:blip r:embed="rId4"/>
          <a:stretch>
            <a:fillRect/>
          </a:stretch>
        </p:blipFill>
        <p:spPr>
          <a:xfrm>
            <a:off x="6394047" y="1198472"/>
            <a:ext cx="5430092" cy="1943973"/>
          </a:xfrm>
          <a:prstGeom prst="rect">
            <a:avLst/>
          </a:prstGeom>
        </p:spPr>
      </p:pic>
      <p:cxnSp>
        <p:nvCxnSpPr>
          <p:cNvPr id="7" name="Straight Arrow Connector 6"/>
          <p:cNvCxnSpPr/>
          <p:nvPr/>
        </p:nvCxnSpPr>
        <p:spPr>
          <a:xfrm>
            <a:off x="5573467" y="2137893"/>
            <a:ext cx="611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019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Creating Controllers  </a:t>
            </a:r>
          </a:p>
        </p:txBody>
      </p:sp>
      <p:sp>
        <p:nvSpPr>
          <p:cNvPr id="3" name="Content Placeholder 2"/>
          <p:cNvSpPr>
            <a:spLocks noGrp="1"/>
          </p:cNvSpPr>
          <p:nvPr>
            <p:ph idx="1"/>
          </p:nvPr>
        </p:nvSpPr>
        <p:spPr/>
        <p:txBody>
          <a:bodyPr/>
          <a:lstStyle/>
          <a:p>
            <a:pPr algn="just"/>
            <a:r>
              <a:rPr lang="en-US" dirty="0"/>
              <a:t>We can create a controller to handle all requests associated with a model:</a:t>
            </a:r>
          </a:p>
          <a:p>
            <a:pPr marL="0" indent="0" algn="just">
              <a:buNone/>
            </a:pPr>
            <a:r>
              <a:rPr lang="en-US" dirty="0">
                <a:solidFill>
                  <a:schemeClr val="accent1"/>
                </a:solidFill>
              </a:rPr>
              <a:t>php artisan </a:t>
            </a:r>
            <a:r>
              <a:rPr lang="en-US" dirty="0" err="1">
                <a:solidFill>
                  <a:schemeClr val="accent1"/>
                </a:solidFill>
              </a:rPr>
              <a:t>make:controller</a:t>
            </a:r>
            <a:r>
              <a:rPr lang="en-US" dirty="0">
                <a:solidFill>
                  <a:schemeClr val="accent1"/>
                </a:solidFill>
              </a:rPr>
              <a:t> </a:t>
            </a:r>
            <a:r>
              <a:rPr lang="en-US" dirty="0" err="1">
                <a:solidFill>
                  <a:schemeClr val="accent1"/>
                </a:solidFill>
              </a:rPr>
              <a:t>CarController</a:t>
            </a:r>
            <a:endParaRPr lang="en-US" dirty="0">
              <a:solidFill>
                <a:schemeClr val="accent1"/>
              </a:solidFill>
            </a:endParaRPr>
          </a:p>
          <a:p>
            <a:pPr algn="just"/>
            <a:r>
              <a:rPr lang="en-US" dirty="0"/>
              <a:t>Controllers are in app/Http/Controllers folder </a:t>
            </a:r>
          </a:p>
          <a:p>
            <a:pPr algn="just"/>
            <a:r>
              <a:rPr lang="en-US" dirty="0"/>
              <a:t>A controller will have all the action methods, which handle any request e.g. requesting from a browser using a URL.</a:t>
            </a:r>
          </a:p>
        </p:txBody>
      </p:sp>
    </p:spTree>
    <p:extLst>
      <p:ext uri="{BB962C8B-B14F-4D97-AF65-F5344CB8AC3E}">
        <p14:creationId xmlns:p14="http://schemas.microsoft.com/office/powerpoint/2010/main" val="90008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Routes </a:t>
            </a:r>
          </a:p>
        </p:txBody>
      </p:sp>
      <p:sp>
        <p:nvSpPr>
          <p:cNvPr id="3" name="Content Placeholder 2"/>
          <p:cNvSpPr>
            <a:spLocks noGrp="1"/>
          </p:cNvSpPr>
          <p:nvPr>
            <p:ph idx="1"/>
          </p:nvPr>
        </p:nvSpPr>
        <p:spPr/>
        <p:txBody>
          <a:bodyPr/>
          <a:lstStyle/>
          <a:p>
            <a:r>
              <a:rPr lang="en-US" dirty="0"/>
              <a:t>Routes shows, which actions methods are associated with which request.</a:t>
            </a:r>
          </a:p>
          <a:p>
            <a:r>
              <a:rPr lang="en-US" dirty="0"/>
              <a:t>We can create routes as this in </a:t>
            </a:r>
            <a:r>
              <a:rPr lang="en-US" dirty="0" err="1"/>
              <a:t>web.php</a:t>
            </a:r>
            <a:r>
              <a:rPr lang="en-US" dirty="0"/>
              <a:t> </a:t>
            </a:r>
          </a:p>
          <a:p>
            <a:pPr marL="0" indent="0">
              <a:buNone/>
            </a:pPr>
            <a:endParaRPr lang="en-US" dirty="0"/>
          </a:p>
          <a:p>
            <a:pPr marL="0" indent="0">
              <a:buNone/>
            </a:pPr>
            <a:endParaRPr lang="en-US" dirty="0"/>
          </a:p>
          <a:p>
            <a:r>
              <a:rPr lang="en-US" dirty="0"/>
              <a:t>Then their associated action methods in </a:t>
            </a:r>
            <a:r>
              <a:rPr lang="en-US" dirty="0" err="1"/>
              <a:t>CarController.php</a:t>
            </a:r>
            <a:r>
              <a:rPr lang="en-US" dirty="0"/>
              <a:t> as</a:t>
            </a:r>
          </a:p>
          <a:p>
            <a:pPr marL="0" indent="0">
              <a:buNone/>
            </a:pPr>
            <a:endParaRPr lang="en-US" dirty="0"/>
          </a:p>
        </p:txBody>
      </p:sp>
      <p:pic>
        <p:nvPicPr>
          <p:cNvPr id="4" name="Picture 3"/>
          <p:cNvPicPr>
            <a:picLocks noChangeAspect="1"/>
          </p:cNvPicPr>
          <p:nvPr/>
        </p:nvPicPr>
        <p:blipFill rotWithShape="1">
          <a:blip r:embed="rId2"/>
          <a:srcRect t="10154" b="23058"/>
          <a:stretch/>
        </p:blipFill>
        <p:spPr>
          <a:xfrm>
            <a:off x="1533660" y="2202288"/>
            <a:ext cx="7919434" cy="953036"/>
          </a:xfrm>
          <a:prstGeom prst="rect">
            <a:avLst/>
          </a:prstGeom>
        </p:spPr>
      </p:pic>
      <p:pic>
        <p:nvPicPr>
          <p:cNvPr id="5" name="Picture 4"/>
          <p:cNvPicPr>
            <a:picLocks noChangeAspect="1"/>
          </p:cNvPicPr>
          <p:nvPr/>
        </p:nvPicPr>
        <p:blipFill>
          <a:blip r:embed="rId3"/>
          <a:stretch>
            <a:fillRect/>
          </a:stretch>
        </p:blipFill>
        <p:spPr>
          <a:xfrm>
            <a:off x="1637829" y="3751219"/>
            <a:ext cx="6192525" cy="2722232"/>
          </a:xfrm>
          <a:prstGeom prst="rect">
            <a:avLst/>
          </a:prstGeom>
        </p:spPr>
      </p:pic>
    </p:spTree>
    <p:extLst>
      <p:ext uri="{BB962C8B-B14F-4D97-AF65-F5344CB8AC3E}">
        <p14:creationId xmlns:p14="http://schemas.microsoft.com/office/powerpoint/2010/main" val="2010439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Creating views </a:t>
            </a:r>
          </a:p>
        </p:txBody>
      </p:sp>
      <p:sp>
        <p:nvSpPr>
          <p:cNvPr id="3" name="Content Placeholder 2"/>
          <p:cNvSpPr>
            <a:spLocks noGrp="1"/>
          </p:cNvSpPr>
          <p:nvPr>
            <p:ph idx="1"/>
          </p:nvPr>
        </p:nvSpPr>
        <p:spPr/>
        <p:txBody>
          <a:bodyPr/>
          <a:lstStyle/>
          <a:p>
            <a:pPr algn="just"/>
            <a:r>
              <a:rPr lang="en-US" dirty="0" err="1"/>
              <a:t>Laravel</a:t>
            </a:r>
            <a:r>
              <a:rPr lang="en-US" dirty="0"/>
              <a:t> view files are all stored in the </a:t>
            </a:r>
            <a:r>
              <a:rPr lang="en-US" b="1" dirty="0"/>
              <a:t>resources/views </a:t>
            </a:r>
            <a:r>
              <a:rPr lang="en-US" dirty="0"/>
              <a:t>folder. </a:t>
            </a:r>
          </a:p>
          <a:p>
            <a:pPr algn="just"/>
            <a:r>
              <a:rPr lang="en-US" dirty="0"/>
              <a:t>And they can be organized into subfolders within that directory.</a:t>
            </a:r>
          </a:p>
          <a:p>
            <a:pPr algn="just"/>
            <a:r>
              <a:rPr lang="en-US" dirty="0"/>
              <a:t>In </a:t>
            </a:r>
            <a:r>
              <a:rPr lang="en-US" dirty="0" err="1"/>
              <a:t>Laravel</a:t>
            </a:r>
            <a:r>
              <a:rPr lang="en-US" dirty="0"/>
              <a:t> views are names as </a:t>
            </a:r>
            <a:r>
              <a:rPr lang="en-US" dirty="0" err="1">
                <a:solidFill>
                  <a:schemeClr val="accent1"/>
                </a:solidFill>
              </a:rPr>
              <a:t>name.blade.php</a:t>
            </a:r>
            <a:r>
              <a:rPr lang="en-US" dirty="0">
                <a:solidFill>
                  <a:schemeClr val="accent1"/>
                </a:solidFill>
              </a:rPr>
              <a:t>, </a:t>
            </a:r>
            <a:r>
              <a:rPr lang="en-US" dirty="0"/>
              <a:t>where ‘</a:t>
            </a:r>
            <a:r>
              <a:rPr lang="en-US" dirty="0">
                <a:solidFill>
                  <a:schemeClr val="accent1"/>
                </a:solidFill>
              </a:rPr>
              <a:t>name</a:t>
            </a:r>
            <a:r>
              <a:rPr lang="en-US" dirty="0"/>
              <a:t>’ is the name of the view. </a:t>
            </a:r>
          </a:p>
          <a:p>
            <a:pPr algn="just"/>
            <a:r>
              <a:rPr lang="en-US" dirty="0"/>
              <a:t>If you name a view file as </a:t>
            </a:r>
            <a:r>
              <a:rPr lang="en-US" dirty="0">
                <a:solidFill>
                  <a:schemeClr val="accent1"/>
                </a:solidFill>
              </a:rPr>
              <a:t>allcars.blade.php</a:t>
            </a:r>
            <a:r>
              <a:rPr lang="en-US" dirty="0"/>
              <a:t>, then you will refer it to as </a:t>
            </a:r>
            <a:r>
              <a:rPr lang="en-US" dirty="0" err="1">
                <a:solidFill>
                  <a:schemeClr val="accent1"/>
                </a:solidFill>
              </a:rPr>
              <a:t>allcars</a:t>
            </a:r>
            <a:r>
              <a:rPr lang="en-US" dirty="0"/>
              <a:t>, but if the view file in a folder called </a:t>
            </a:r>
            <a:r>
              <a:rPr lang="en-US" dirty="0">
                <a:solidFill>
                  <a:schemeClr val="accent1"/>
                </a:solidFill>
              </a:rPr>
              <a:t>cars</a:t>
            </a:r>
            <a:r>
              <a:rPr lang="en-US" dirty="0"/>
              <a:t>, the you refer to it as </a:t>
            </a:r>
            <a:r>
              <a:rPr lang="en-US" dirty="0" err="1">
                <a:solidFill>
                  <a:schemeClr val="accent1"/>
                </a:solidFill>
              </a:rPr>
              <a:t>cars.allcars</a:t>
            </a:r>
            <a:r>
              <a:rPr lang="en-US" dirty="0">
                <a:solidFill>
                  <a:schemeClr val="accent1"/>
                </a:solidFill>
              </a:rPr>
              <a:t>. </a:t>
            </a:r>
          </a:p>
          <a:p>
            <a:pPr algn="just"/>
            <a:r>
              <a:rPr lang="en-US" dirty="0" err="1"/>
              <a:t>Laravel</a:t>
            </a:r>
            <a:r>
              <a:rPr lang="en-US" dirty="0"/>
              <a:t> uses the </a:t>
            </a:r>
            <a:r>
              <a:rPr lang="en-US" dirty="0">
                <a:solidFill>
                  <a:schemeClr val="accent1"/>
                </a:solidFill>
              </a:rPr>
              <a:t>blade templating engine </a:t>
            </a:r>
            <a:r>
              <a:rPr lang="en-US" dirty="0"/>
              <a:t>hence the ___.</a:t>
            </a:r>
            <a:r>
              <a:rPr lang="en-US" dirty="0" err="1"/>
              <a:t>blade.php</a:t>
            </a:r>
            <a:r>
              <a:rPr lang="en-US" dirty="0"/>
              <a:t> naming convention.  </a:t>
            </a:r>
          </a:p>
        </p:txBody>
      </p:sp>
    </p:spTree>
    <p:extLst>
      <p:ext uri="{BB962C8B-B14F-4D97-AF65-F5344CB8AC3E}">
        <p14:creationId xmlns:p14="http://schemas.microsoft.com/office/powerpoint/2010/main" val="426883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Creating views </a:t>
            </a:r>
          </a:p>
        </p:txBody>
      </p:sp>
      <p:sp>
        <p:nvSpPr>
          <p:cNvPr id="3" name="Content Placeholder 2"/>
          <p:cNvSpPr>
            <a:spLocks noGrp="1"/>
          </p:cNvSpPr>
          <p:nvPr>
            <p:ph idx="1"/>
          </p:nvPr>
        </p:nvSpPr>
        <p:spPr>
          <a:xfrm>
            <a:off x="838199" y="774700"/>
            <a:ext cx="11186373" cy="5581650"/>
          </a:xfrm>
        </p:spPr>
        <p:txBody>
          <a:bodyPr/>
          <a:lstStyle/>
          <a:p>
            <a:r>
              <a:rPr lang="en-US" dirty="0"/>
              <a:t>For our cars application, the </a:t>
            </a:r>
            <a:r>
              <a:rPr lang="en-US" dirty="0">
                <a:solidFill>
                  <a:schemeClr val="accent1"/>
                </a:solidFill>
              </a:rPr>
              <a:t>allcars.blade.php</a:t>
            </a:r>
            <a:r>
              <a:rPr lang="en-US" dirty="0"/>
              <a:t> view would be something like this: </a:t>
            </a:r>
          </a:p>
          <a:p>
            <a:pPr marL="0" indent="0">
              <a:buNone/>
            </a:pPr>
            <a:endParaRPr lang="en-US" dirty="0"/>
          </a:p>
        </p:txBody>
      </p:sp>
      <p:pic>
        <p:nvPicPr>
          <p:cNvPr id="4" name="Picture 3"/>
          <p:cNvPicPr>
            <a:picLocks noChangeAspect="1"/>
          </p:cNvPicPr>
          <p:nvPr/>
        </p:nvPicPr>
        <p:blipFill>
          <a:blip r:embed="rId2"/>
          <a:stretch>
            <a:fillRect/>
          </a:stretch>
        </p:blipFill>
        <p:spPr>
          <a:xfrm>
            <a:off x="838200" y="1656937"/>
            <a:ext cx="5758332" cy="4177193"/>
          </a:xfrm>
          <a:prstGeom prst="rect">
            <a:avLst/>
          </a:prstGeom>
        </p:spPr>
      </p:pic>
      <p:sp>
        <p:nvSpPr>
          <p:cNvPr id="5" name="TextBox 4"/>
          <p:cNvSpPr txBox="1"/>
          <p:nvPr/>
        </p:nvSpPr>
        <p:spPr>
          <a:xfrm>
            <a:off x="6542465" y="1519707"/>
            <a:ext cx="5340439" cy="4462760"/>
          </a:xfrm>
          <a:prstGeom prst="rect">
            <a:avLst/>
          </a:prstGeom>
          <a:noFill/>
        </p:spPr>
        <p:txBody>
          <a:bodyPr wrap="square" rtlCol="0">
            <a:spAutoFit/>
          </a:bodyPr>
          <a:lstStyle/>
          <a:p>
            <a:pPr algn="just"/>
            <a:r>
              <a:rPr lang="en-US" sz="2400" dirty="0"/>
              <a:t>This is an ordinary html document with </a:t>
            </a:r>
            <a:r>
              <a:rPr lang="en-US" sz="2400" dirty="0">
                <a:solidFill>
                  <a:schemeClr val="accent1"/>
                </a:solidFill>
              </a:rPr>
              <a:t>{{..}}</a:t>
            </a:r>
            <a:r>
              <a:rPr lang="en-US" sz="2400" dirty="0"/>
              <a:t> for inserting dynamic data (</a:t>
            </a:r>
            <a:r>
              <a:rPr lang="en-US" sz="2400" dirty="0">
                <a:solidFill>
                  <a:schemeClr val="accent1"/>
                </a:solidFill>
              </a:rPr>
              <a:t>same as echo in </a:t>
            </a:r>
            <a:r>
              <a:rPr lang="en-US" sz="2400" dirty="0" err="1">
                <a:solidFill>
                  <a:schemeClr val="accent1"/>
                </a:solidFill>
              </a:rPr>
              <a:t>php</a:t>
            </a:r>
            <a:r>
              <a:rPr lang="en-US" sz="2400" dirty="0"/>
              <a:t>). This is how the blade templating engine works. </a:t>
            </a:r>
          </a:p>
          <a:p>
            <a:pPr algn="just"/>
            <a:r>
              <a:rPr lang="en-US" sz="2400" dirty="0"/>
              <a:t>Start with an </a:t>
            </a:r>
            <a:r>
              <a:rPr lang="en-US" sz="2400" dirty="0">
                <a:solidFill>
                  <a:schemeClr val="accent1"/>
                </a:solidFill>
              </a:rPr>
              <a:t>@,</a:t>
            </a:r>
            <a:r>
              <a:rPr lang="en-US" sz="2400" dirty="0"/>
              <a:t> when introducing a control structure such as if…else as</a:t>
            </a:r>
          </a:p>
          <a:p>
            <a:pPr algn="just"/>
            <a:r>
              <a:rPr lang="en-US" sz="2000" dirty="0">
                <a:solidFill>
                  <a:schemeClr val="accent1"/>
                </a:solidFill>
              </a:rPr>
              <a:t>@if (condition)</a:t>
            </a:r>
          </a:p>
          <a:p>
            <a:pPr algn="just"/>
            <a:r>
              <a:rPr lang="en-US" sz="2000" dirty="0">
                <a:solidFill>
                  <a:schemeClr val="accent1"/>
                </a:solidFill>
              </a:rPr>
              <a:t>……….</a:t>
            </a:r>
          </a:p>
          <a:p>
            <a:pPr algn="just"/>
            <a:r>
              <a:rPr lang="en-US" sz="2000" dirty="0">
                <a:solidFill>
                  <a:schemeClr val="accent1"/>
                </a:solidFill>
              </a:rPr>
              <a:t>@</a:t>
            </a:r>
            <a:r>
              <a:rPr lang="en-US" sz="2000" dirty="0" err="1">
                <a:solidFill>
                  <a:schemeClr val="accent1"/>
                </a:solidFill>
              </a:rPr>
              <a:t>elseif</a:t>
            </a:r>
            <a:r>
              <a:rPr lang="en-US" sz="2000" dirty="0">
                <a:solidFill>
                  <a:schemeClr val="accent1"/>
                </a:solidFill>
              </a:rPr>
              <a:t> (condition)</a:t>
            </a:r>
          </a:p>
          <a:p>
            <a:pPr algn="just"/>
            <a:r>
              <a:rPr lang="en-US" sz="2000" dirty="0">
                <a:solidFill>
                  <a:schemeClr val="accent1"/>
                </a:solidFill>
              </a:rPr>
              <a:t>……</a:t>
            </a:r>
          </a:p>
          <a:p>
            <a:pPr algn="just"/>
            <a:r>
              <a:rPr lang="en-US" sz="2000" dirty="0">
                <a:solidFill>
                  <a:schemeClr val="accent1"/>
                </a:solidFill>
              </a:rPr>
              <a:t>@else</a:t>
            </a:r>
          </a:p>
          <a:p>
            <a:pPr algn="just"/>
            <a:r>
              <a:rPr lang="en-US" sz="2000" dirty="0">
                <a:solidFill>
                  <a:schemeClr val="accent1"/>
                </a:solidFill>
              </a:rPr>
              <a:t>…..</a:t>
            </a:r>
          </a:p>
          <a:p>
            <a:pPr algn="just"/>
            <a:r>
              <a:rPr lang="en-US" sz="2000" dirty="0">
                <a:solidFill>
                  <a:schemeClr val="accent1"/>
                </a:solidFill>
              </a:rPr>
              <a:t>@endif </a:t>
            </a:r>
          </a:p>
        </p:txBody>
      </p:sp>
    </p:spTree>
    <p:extLst>
      <p:ext uri="{BB962C8B-B14F-4D97-AF65-F5344CB8AC3E}">
        <p14:creationId xmlns:p14="http://schemas.microsoft.com/office/powerpoint/2010/main" val="2614711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1011946" y="3565525"/>
            <a:ext cx="3248025" cy="3132588"/>
          </a:xfrm>
          <a:prstGeom prst="rect">
            <a:avLst/>
          </a:prstGeom>
        </p:spPr>
      </p:pic>
      <p:sp>
        <p:nvSpPr>
          <p:cNvPr id="2" name="Title 1"/>
          <p:cNvSpPr>
            <a:spLocks noGrp="1"/>
          </p:cNvSpPr>
          <p:nvPr>
            <p:ph type="title"/>
          </p:nvPr>
        </p:nvSpPr>
        <p:spPr>
          <a:xfrm>
            <a:off x="927100" y="110946"/>
            <a:ext cx="10515600" cy="549275"/>
          </a:xfrm>
        </p:spPr>
        <p:txBody>
          <a:bodyPr>
            <a:normAutofit fontScale="90000"/>
          </a:bodyPr>
          <a:lstStyle/>
          <a:p>
            <a:r>
              <a:rPr lang="en-US" dirty="0"/>
              <a:t>Using eloquent to retrieve models </a:t>
            </a:r>
          </a:p>
        </p:txBody>
      </p:sp>
      <p:sp>
        <p:nvSpPr>
          <p:cNvPr id="3" name="Content Placeholder 2"/>
          <p:cNvSpPr>
            <a:spLocks noGrp="1"/>
          </p:cNvSpPr>
          <p:nvPr>
            <p:ph idx="1"/>
          </p:nvPr>
        </p:nvSpPr>
        <p:spPr/>
        <p:txBody>
          <a:bodyPr/>
          <a:lstStyle/>
          <a:p>
            <a:r>
              <a:rPr lang="en-US" dirty="0"/>
              <a:t>From our Cars model, we can retrieve model data by using </a:t>
            </a:r>
          </a:p>
          <a:p>
            <a:pPr marL="0" indent="0">
              <a:buNone/>
            </a:pPr>
            <a:r>
              <a:rPr lang="en-US" dirty="0"/>
              <a:t>$cars = Car::all(), in summary we have this, </a:t>
            </a:r>
          </a:p>
        </p:txBody>
      </p:sp>
      <p:pic>
        <p:nvPicPr>
          <p:cNvPr id="4" name="Picture 3"/>
          <p:cNvPicPr>
            <a:picLocks noChangeAspect="1"/>
          </p:cNvPicPr>
          <p:nvPr/>
        </p:nvPicPr>
        <p:blipFill>
          <a:blip r:embed="rId3"/>
          <a:stretch>
            <a:fillRect/>
          </a:stretch>
        </p:blipFill>
        <p:spPr>
          <a:xfrm>
            <a:off x="7258050" y="4496738"/>
            <a:ext cx="4095750" cy="742950"/>
          </a:xfrm>
          <a:prstGeom prst="rect">
            <a:avLst/>
          </a:prstGeom>
        </p:spPr>
      </p:pic>
      <p:pic>
        <p:nvPicPr>
          <p:cNvPr id="5" name="Picture 4"/>
          <p:cNvPicPr>
            <a:picLocks noChangeAspect="1"/>
          </p:cNvPicPr>
          <p:nvPr/>
        </p:nvPicPr>
        <p:blipFill>
          <a:blip r:embed="rId4"/>
          <a:stretch>
            <a:fillRect/>
          </a:stretch>
        </p:blipFill>
        <p:spPr>
          <a:xfrm>
            <a:off x="632138" y="1742940"/>
            <a:ext cx="4007642" cy="1760113"/>
          </a:xfrm>
          <a:prstGeom prst="rect">
            <a:avLst/>
          </a:prstGeom>
        </p:spPr>
      </p:pic>
      <p:pic>
        <p:nvPicPr>
          <p:cNvPr id="6" name="Picture 5"/>
          <p:cNvPicPr>
            <a:picLocks noChangeAspect="1"/>
          </p:cNvPicPr>
          <p:nvPr/>
        </p:nvPicPr>
        <p:blipFill>
          <a:blip r:embed="rId5"/>
          <a:stretch>
            <a:fillRect/>
          </a:stretch>
        </p:blipFill>
        <p:spPr>
          <a:xfrm>
            <a:off x="6474064" y="2075307"/>
            <a:ext cx="3457575" cy="352425"/>
          </a:xfrm>
          <a:prstGeom prst="rect">
            <a:avLst/>
          </a:prstGeom>
        </p:spPr>
      </p:pic>
      <p:cxnSp>
        <p:nvCxnSpPr>
          <p:cNvPr id="8" name="Straight Arrow Connector 7"/>
          <p:cNvCxnSpPr>
            <a:endCxn id="6" idx="1"/>
          </p:cNvCxnSpPr>
          <p:nvPr/>
        </p:nvCxnSpPr>
        <p:spPr>
          <a:xfrm>
            <a:off x="4391696" y="1957589"/>
            <a:ext cx="2082368" cy="293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628845" y="2427732"/>
            <a:ext cx="309094" cy="2069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421228" y="4751769"/>
            <a:ext cx="4836823" cy="487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738715" y="3168203"/>
            <a:ext cx="0" cy="334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032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More on Eloquent </a:t>
            </a:r>
          </a:p>
        </p:txBody>
      </p:sp>
      <p:sp>
        <p:nvSpPr>
          <p:cNvPr id="3" name="Content Placeholder 2"/>
          <p:cNvSpPr>
            <a:spLocks noGrp="1"/>
          </p:cNvSpPr>
          <p:nvPr>
            <p:ph idx="1"/>
          </p:nvPr>
        </p:nvSpPr>
        <p:spPr/>
        <p:txBody>
          <a:bodyPr>
            <a:normAutofit/>
          </a:bodyPr>
          <a:lstStyle/>
          <a:p>
            <a:r>
              <a:rPr lang="en-US" sz="3600" dirty="0"/>
              <a:t>Getting all records: </a:t>
            </a:r>
            <a:r>
              <a:rPr lang="en-US" sz="3600" dirty="0">
                <a:solidFill>
                  <a:srgbClr val="00B0F0"/>
                </a:solidFill>
              </a:rPr>
              <a:t>Car::all()</a:t>
            </a:r>
          </a:p>
          <a:p>
            <a:pPr lvl="1">
              <a:buFont typeface="Wingdings" panose="05000000000000000000" pitchFamily="2" charset="2"/>
              <a:buChar char="v"/>
            </a:pPr>
            <a:r>
              <a:rPr lang="en-US" sz="3200" dirty="0"/>
              <a:t>Behind the scene, the query eloquent executes is</a:t>
            </a:r>
          </a:p>
          <a:p>
            <a:pPr lvl="1">
              <a:buFont typeface="Wingdings" panose="05000000000000000000" pitchFamily="2" charset="2"/>
              <a:buChar char="v"/>
            </a:pPr>
            <a:r>
              <a:rPr lang="en-US" sz="3200" dirty="0">
                <a:solidFill>
                  <a:srgbClr val="FF0000"/>
                </a:solidFill>
              </a:rPr>
              <a:t>Select * from cars;</a:t>
            </a:r>
          </a:p>
          <a:p>
            <a:r>
              <a:rPr lang="en-US" sz="3600" dirty="0"/>
              <a:t>Finding a specific record by its id</a:t>
            </a:r>
            <a:r>
              <a:rPr lang="en-US" sz="3600" dirty="0">
                <a:solidFill>
                  <a:srgbClr val="FF0000"/>
                </a:solidFill>
              </a:rPr>
              <a:t>: </a:t>
            </a:r>
            <a:r>
              <a:rPr lang="en-US" sz="3600" dirty="0">
                <a:solidFill>
                  <a:srgbClr val="00B0F0"/>
                </a:solidFill>
              </a:rPr>
              <a:t>Car::find($id)</a:t>
            </a:r>
          </a:p>
          <a:p>
            <a:r>
              <a:rPr lang="en-US" sz="3600" dirty="0"/>
              <a:t>Inserting a new record with:</a:t>
            </a:r>
          </a:p>
          <a:p>
            <a:pPr lvl="1"/>
            <a:r>
              <a:rPr lang="en-US" sz="3200" dirty="0">
                <a:solidFill>
                  <a:srgbClr val="00B0F0"/>
                </a:solidFill>
              </a:rPr>
              <a:t>$car = new Car; </a:t>
            </a:r>
          </a:p>
          <a:p>
            <a:pPr lvl="1"/>
            <a:r>
              <a:rPr lang="en-US" sz="3200" dirty="0">
                <a:solidFill>
                  <a:srgbClr val="00B0F0"/>
                </a:solidFill>
              </a:rPr>
              <a:t>$car-&gt;make= “Toyota”;</a:t>
            </a:r>
          </a:p>
          <a:p>
            <a:pPr lvl="1"/>
            <a:r>
              <a:rPr lang="en-US" sz="3200" dirty="0">
                <a:solidFill>
                  <a:srgbClr val="00B0F0"/>
                </a:solidFill>
              </a:rPr>
              <a:t>$car-&gt;model= “vanguard”;</a:t>
            </a:r>
          </a:p>
          <a:p>
            <a:pPr lvl="1"/>
            <a:r>
              <a:rPr lang="en-US" sz="3200" dirty="0">
                <a:solidFill>
                  <a:srgbClr val="00B0F0"/>
                </a:solidFill>
              </a:rPr>
              <a:t>$car-&gt;</a:t>
            </a:r>
            <a:r>
              <a:rPr lang="en-US" sz="3200" dirty="0" err="1">
                <a:solidFill>
                  <a:srgbClr val="00B0F0"/>
                </a:solidFill>
              </a:rPr>
              <a:t>produced_on</a:t>
            </a:r>
            <a:r>
              <a:rPr lang="en-US" sz="3200" dirty="0">
                <a:solidFill>
                  <a:srgbClr val="00B0F0"/>
                </a:solidFill>
              </a:rPr>
              <a:t>= “2019-04-18”;</a:t>
            </a:r>
          </a:p>
          <a:p>
            <a:pPr lvl="1"/>
            <a:r>
              <a:rPr lang="en-US" sz="3200" dirty="0">
                <a:solidFill>
                  <a:srgbClr val="00B0F0"/>
                </a:solidFill>
              </a:rPr>
              <a:t>$car-&gt;save()</a:t>
            </a:r>
          </a:p>
          <a:p>
            <a:pPr lvl="1"/>
            <a:endParaRPr lang="en-US" sz="3200" dirty="0"/>
          </a:p>
          <a:p>
            <a:endParaRPr lang="en-US" sz="3600" dirty="0">
              <a:solidFill>
                <a:srgbClr val="00B0F0"/>
              </a:solidFill>
            </a:endParaRPr>
          </a:p>
          <a:p>
            <a:endParaRPr lang="en-US" sz="3600" dirty="0"/>
          </a:p>
          <a:p>
            <a:endParaRPr lang="en-US" sz="3600" dirty="0"/>
          </a:p>
        </p:txBody>
      </p:sp>
    </p:spTree>
    <p:extLst>
      <p:ext uri="{BB962C8B-B14F-4D97-AF65-F5344CB8AC3E}">
        <p14:creationId xmlns:p14="http://schemas.microsoft.com/office/powerpoint/2010/main" val="2431256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More on Eloquent </a:t>
            </a:r>
          </a:p>
        </p:txBody>
      </p:sp>
      <p:sp>
        <p:nvSpPr>
          <p:cNvPr id="3" name="Content Placeholder 2"/>
          <p:cNvSpPr>
            <a:spLocks noGrp="1"/>
          </p:cNvSpPr>
          <p:nvPr>
            <p:ph idx="1"/>
          </p:nvPr>
        </p:nvSpPr>
        <p:spPr>
          <a:xfrm>
            <a:off x="347729" y="774700"/>
            <a:ext cx="11578107" cy="5581650"/>
          </a:xfrm>
        </p:spPr>
        <p:txBody>
          <a:bodyPr>
            <a:normAutofit/>
          </a:bodyPr>
          <a:lstStyle/>
          <a:p>
            <a:r>
              <a:rPr lang="en-US" sz="3200" dirty="0"/>
              <a:t>Get a record(s) using </a:t>
            </a:r>
            <a:r>
              <a:rPr lang="en-US" sz="3200" dirty="0">
                <a:solidFill>
                  <a:schemeClr val="accent2"/>
                </a:solidFill>
              </a:rPr>
              <a:t>where</a:t>
            </a:r>
            <a:r>
              <a:rPr lang="en-US" sz="3200" dirty="0"/>
              <a:t> clause</a:t>
            </a:r>
            <a:r>
              <a:rPr lang="en-US" sz="3200" dirty="0">
                <a:solidFill>
                  <a:srgbClr val="0070C0"/>
                </a:solidFill>
              </a:rPr>
              <a:t>: Car::where('id', '&gt;', 3)-&gt;get();</a:t>
            </a:r>
          </a:p>
          <a:p>
            <a:pPr lvl="1"/>
            <a:r>
              <a:rPr lang="en-US" sz="3200" dirty="0"/>
              <a:t>This is equivalent to: </a:t>
            </a:r>
            <a:r>
              <a:rPr lang="en-US" sz="3200" dirty="0">
                <a:solidFill>
                  <a:srgbClr val="0070C0"/>
                </a:solidFill>
              </a:rPr>
              <a:t>select * from cars where id &gt; ‘3’;</a:t>
            </a:r>
          </a:p>
          <a:p>
            <a:r>
              <a:rPr lang="en-US" sz="3200" dirty="0"/>
              <a:t>Using </a:t>
            </a:r>
            <a:r>
              <a:rPr lang="en-US" sz="3200" dirty="0">
                <a:solidFill>
                  <a:schemeClr val="accent2"/>
                </a:solidFill>
              </a:rPr>
              <a:t>where</a:t>
            </a:r>
            <a:r>
              <a:rPr lang="en-US" sz="3200" dirty="0"/>
              <a:t> and </a:t>
            </a:r>
            <a:r>
              <a:rPr lang="en-US" sz="3200" dirty="0">
                <a:solidFill>
                  <a:schemeClr val="accent2"/>
                </a:solidFill>
              </a:rPr>
              <a:t>like</a:t>
            </a:r>
            <a:r>
              <a:rPr lang="en-US" sz="3200" dirty="0"/>
              <a:t>: </a:t>
            </a:r>
            <a:r>
              <a:rPr lang="en-US" sz="3200" dirty="0">
                <a:solidFill>
                  <a:srgbClr val="0070C0"/>
                </a:solidFill>
              </a:rPr>
              <a:t>Game::Cars(‘model', 'like', '%</a:t>
            </a:r>
            <a:r>
              <a:rPr lang="en-US" sz="3200" dirty="0" err="1">
                <a:solidFill>
                  <a:srgbClr val="0070C0"/>
                </a:solidFill>
              </a:rPr>
              <a:t>es</a:t>
            </a:r>
            <a:r>
              <a:rPr lang="en-US" sz="3200" dirty="0">
                <a:solidFill>
                  <a:srgbClr val="0070C0"/>
                </a:solidFill>
              </a:rPr>
              <a:t>%')-&gt;get();</a:t>
            </a:r>
          </a:p>
          <a:p>
            <a:pPr lvl="1"/>
            <a:r>
              <a:rPr lang="en-US" sz="3200" dirty="0"/>
              <a:t>Equivalent to: </a:t>
            </a:r>
            <a:r>
              <a:rPr lang="en-US" sz="3200" dirty="0">
                <a:solidFill>
                  <a:srgbClr val="0070C0"/>
                </a:solidFill>
              </a:rPr>
              <a:t>select * from cars where model like ‘%</a:t>
            </a:r>
            <a:r>
              <a:rPr lang="en-US" sz="3200" dirty="0" err="1">
                <a:solidFill>
                  <a:srgbClr val="0070C0"/>
                </a:solidFill>
              </a:rPr>
              <a:t>es</a:t>
            </a:r>
            <a:r>
              <a:rPr lang="en-US" sz="3200" dirty="0">
                <a:solidFill>
                  <a:srgbClr val="0070C0"/>
                </a:solidFill>
              </a:rPr>
              <a:t>%’;</a:t>
            </a:r>
          </a:p>
          <a:p>
            <a:r>
              <a:rPr lang="en-US" sz="3200" dirty="0"/>
              <a:t>Using </a:t>
            </a:r>
            <a:r>
              <a:rPr lang="en-US" sz="3200" dirty="0" err="1">
                <a:solidFill>
                  <a:schemeClr val="accent2"/>
                </a:solidFill>
              </a:rPr>
              <a:t>orderBy</a:t>
            </a:r>
            <a:r>
              <a:rPr lang="en-US" sz="3200" dirty="0"/>
              <a:t>: </a:t>
            </a:r>
            <a:r>
              <a:rPr lang="en-US" sz="3200" dirty="0">
                <a:solidFill>
                  <a:srgbClr val="0070C0"/>
                </a:solidFill>
              </a:rPr>
              <a:t>Car::</a:t>
            </a:r>
            <a:r>
              <a:rPr lang="en-US" sz="3200" dirty="0" err="1">
                <a:solidFill>
                  <a:srgbClr val="0070C0"/>
                </a:solidFill>
              </a:rPr>
              <a:t>orderBy</a:t>
            </a:r>
            <a:r>
              <a:rPr lang="en-US" sz="3200" dirty="0">
                <a:solidFill>
                  <a:srgbClr val="0070C0"/>
                </a:solidFill>
              </a:rPr>
              <a:t>(model', '</a:t>
            </a:r>
            <a:r>
              <a:rPr lang="en-US" sz="3200" dirty="0" err="1">
                <a:solidFill>
                  <a:srgbClr val="0070C0"/>
                </a:solidFill>
              </a:rPr>
              <a:t>desc</a:t>
            </a:r>
            <a:r>
              <a:rPr lang="en-US" sz="3200" dirty="0">
                <a:solidFill>
                  <a:srgbClr val="0070C0"/>
                </a:solidFill>
              </a:rPr>
              <a:t>')-&gt;get();</a:t>
            </a:r>
          </a:p>
          <a:p>
            <a:r>
              <a:rPr lang="en-US" sz="3200" dirty="0"/>
              <a:t>Limiting The Number of Results using take(): </a:t>
            </a:r>
            <a:r>
              <a:rPr lang="en-US" sz="3200" dirty="0">
                <a:solidFill>
                  <a:srgbClr val="0070C0"/>
                </a:solidFill>
              </a:rPr>
              <a:t>Car::</a:t>
            </a:r>
            <a:r>
              <a:rPr lang="en-US" sz="3200" dirty="0" err="1">
                <a:solidFill>
                  <a:srgbClr val="0070C0"/>
                </a:solidFill>
              </a:rPr>
              <a:t>orderBy</a:t>
            </a:r>
            <a:r>
              <a:rPr lang="en-US" sz="3200" dirty="0">
                <a:solidFill>
                  <a:srgbClr val="0070C0"/>
                </a:solidFill>
              </a:rPr>
              <a:t>(model', '</a:t>
            </a:r>
            <a:r>
              <a:rPr lang="en-US" sz="3200" dirty="0" err="1">
                <a:solidFill>
                  <a:srgbClr val="0070C0"/>
                </a:solidFill>
              </a:rPr>
              <a:t>desc</a:t>
            </a:r>
            <a:r>
              <a:rPr lang="en-US" sz="3200" dirty="0">
                <a:solidFill>
                  <a:srgbClr val="0070C0"/>
                </a:solidFill>
              </a:rPr>
              <a:t>')-&gt;take(3)-&gt;get();</a:t>
            </a:r>
          </a:p>
          <a:p>
            <a:r>
              <a:rPr lang="en-US" sz="3200" dirty="0"/>
              <a:t>Use of pluck() to specify field of interest: </a:t>
            </a:r>
            <a:r>
              <a:rPr lang="en-US" sz="3200" dirty="0">
                <a:solidFill>
                  <a:srgbClr val="0070C0"/>
                </a:solidFill>
              </a:rPr>
              <a:t>Car::pluck(model');</a:t>
            </a:r>
          </a:p>
          <a:p>
            <a:pPr lvl="1"/>
            <a:r>
              <a:rPr lang="en-US" sz="3200" dirty="0"/>
              <a:t>Equivalent to</a:t>
            </a:r>
            <a:r>
              <a:rPr lang="en-US" dirty="0">
                <a:solidFill>
                  <a:srgbClr val="0070C0"/>
                </a:solidFill>
              </a:rPr>
              <a:t>: select model from cars;</a:t>
            </a:r>
          </a:p>
          <a:p>
            <a:r>
              <a:rPr lang="en-US" dirty="0">
                <a:solidFill>
                  <a:schemeClr val="accent2"/>
                </a:solidFill>
              </a:rPr>
              <a:t>Note that quarries do not run until you call </a:t>
            </a:r>
            <a:r>
              <a:rPr lang="en-US" i="1" dirty="0">
                <a:solidFill>
                  <a:schemeClr val="accent2"/>
                </a:solidFill>
              </a:rPr>
              <a:t>get()</a:t>
            </a:r>
          </a:p>
          <a:p>
            <a:endParaRPr lang="en-US" sz="3200" dirty="0">
              <a:solidFill>
                <a:srgbClr val="0070C0"/>
              </a:solidFill>
            </a:endParaRPr>
          </a:p>
        </p:txBody>
      </p:sp>
    </p:spTree>
    <p:extLst>
      <p:ext uri="{BB962C8B-B14F-4D97-AF65-F5344CB8AC3E}">
        <p14:creationId xmlns:p14="http://schemas.microsoft.com/office/powerpoint/2010/main" val="2255765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More on Eloquent </a:t>
            </a:r>
          </a:p>
        </p:txBody>
      </p:sp>
      <p:sp>
        <p:nvSpPr>
          <p:cNvPr id="3" name="Content Placeholder 2"/>
          <p:cNvSpPr>
            <a:spLocks noGrp="1"/>
          </p:cNvSpPr>
          <p:nvPr>
            <p:ph idx="1"/>
          </p:nvPr>
        </p:nvSpPr>
        <p:spPr/>
        <p:txBody>
          <a:bodyPr/>
          <a:lstStyle/>
          <a:p>
            <a:r>
              <a:rPr lang="en-US" dirty="0"/>
              <a:t>Updating a model: </a:t>
            </a:r>
          </a:p>
          <a:p>
            <a:pPr lvl="1"/>
            <a:r>
              <a:rPr lang="en-US" dirty="0">
                <a:solidFill>
                  <a:srgbClr val="00B0F0"/>
                </a:solidFill>
              </a:rPr>
              <a:t>$car = Car::find($id); id</a:t>
            </a:r>
          </a:p>
          <a:p>
            <a:pPr lvl="1"/>
            <a:r>
              <a:rPr lang="en-US" dirty="0">
                <a:solidFill>
                  <a:srgbClr val="00B0F0"/>
                </a:solidFill>
              </a:rPr>
              <a:t>$car-&gt;make = “Toyo”;</a:t>
            </a:r>
          </a:p>
          <a:p>
            <a:pPr lvl="1"/>
            <a:r>
              <a:rPr lang="en-US" dirty="0">
                <a:solidFill>
                  <a:srgbClr val="00B0F0"/>
                </a:solidFill>
              </a:rPr>
              <a:t>$car-&gt;save();</a:t>
            </a:r>
          </a:p>
          <a:p>
            <a:r>
              <a:rPr lang="en-US" dirty="0"/>
              <a:t>Deleting a mode: </a:t>
            </a:r>
          </a:p>
          <a:p>
            <a:pPr lvl="1"/>
            <a:r>
              <a:rPr lang="en-US" dirty="0">
                <a:solidFill>
                  <a:srgbClr val="00B0F0"/>
                </a:solidFill>
              </a:rPr>
              <a:t>$car = Car::find($id);</a:t>
            </a:r>
          </a:p>
          <a:p>
            <a:pPr lvl="1"/>
            <a:r>
              <a:rPr lang="en-US" dirty="0">
                <a:solidFill>
                  <a:srgbClr val="00B0F0"/>
                </a:solidFill>
              </a:rPr>
              <a:t>$car-&gt;delete();</a:t>
            </a:r>
          </a:p>
          <a:p>
            <a:r>
              <a:rPr lang="en-US" dirty="0">
                <a:solidFill>
                  <a:srgbClr val="C00000"/>
                </a:solidFill>
              </a:rPr>
              <a:t>There is more that eloquent can do! Visit </a:t>
            </a:r>
            <a:r>
              <a:rPr lang="en-US" u="sng" dirty="0">
                <a:solidFill>
                  <a:srgbClr val="C00000"/>
                </a:solidFill>
              </a:rPr>
              <a:t>Laravel</a:t>
            </a:r>
            <a:r>
              <a:rPr lang="en-US" dirty="0">
                <a:solidFill>
                  <a:srgbClr val="C00000"/>
                </a:solidFill>
              </a:rPr>
              <a:t> site and learn more</a:t>
            </a:r>
            <a:r>
              <a:rPr lang="en-US" dirty="0">
                <a:solidFill>
                  <a:srgbClr val="00B0F0"/>
                </a:solidFill>
              </a:rPr>
              <a:t>. </a:t>
            </a:r>
          </a:p>
        </p:txBody>
      </p:sp>
    </p:spTree>
    <p:extLst>
      <p:ext uri="{BB962C8B-B14F-4D97-AF65-F5344CB8AC3E}">
        <p14:creationId xmlns:p14="http://schemas.microsoft.com/office/powerpoint/2010/main" val="268819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2456-C221-4804-9BB5-1CC9BCA7C9E5}"/>
              </a:ext>
            </a:extLst>
          </p:cNvPr>
          <p:cNvSpPr>
            <a:spLocks noGrp="1"/>
          </p:cNvSpPr>
          <p:nvPr>
            <p:ph type="title"/>
          </p:nvPr>
        </p:nvSpPr>
        <p:spPr/>
        <p:txBody>
          <a:bodyPr>
            <a:normAutofit fontScale="90000"/>
          </a:bodyPr>
          <a:lstStyle/>
          <a:p>
            <a:r>
              <a:rPr lang="en-US" dirty="0">
                <a:solidFill>
                  <a:srgbClr val="FF0000"/>
                </a:solidFill>
              </a:rPr>
              <a:t>Features of Laravel/1 </a:t>
            </a:r>
          </a:p>
        </p:txBody>
      </p:sp>
      <p:sp>
        <p:nvSpPr>
          <p:cNvPr id="3" name="Content Placeholder 2">
            <a:extLst>
              <a:ext uri="{FF2B5EF4-FFF2-40B4-BE49-F238E27FC236}">
                <a16:creationId xmlns:a16="http://schemas.microsoft.com/office/drawing/2014/main" id="{399D556E-765B-4C84-8E44-D2BD3F39CBA7}"/>
              </a:ext>
            </a:extLst>
          </p:cNvPr>
          <p:cNvSpPr>
            <a:spLocks noGrp="1"/>
          </p:cNvSpPr>
          <p:nvPr>
            <p:ph idx="1"/>
          </p:nvPr>
        </p:nvSpPr>
        <p:spPr/>
        <p:txBody>
          <a:bodyPr>
            <a:normAutofit/>
          </a:bodyPr>
          <a:lstStyle/>
          <a:p>
            <a:pPr marL="514350" indent="-514350">
              <a:buAutoNum type="arabicPeriod"/>
            </a:pPr>
            <a:r>
              <a:rPr lang="en-US" dirty="0"/>
              <a:t>database access tools </a:t>
            </a:r>
          </a:p>
          <a:p>
            <a:pPr marL="0" indent="0">
              <a:buNone/>
            </a:pPr>
            <a:r>
              <a:rPr lang="en-US" dirty="0"/>
              <a:t>Query builder, Object Relational Mapper (ORM) and active record called Eloquent, database migration, database migration. </a:t>
            </a:r>
          </a:p>
          <a:p>
            <a:pPr marL="0" indent="0">
              <a:buNone/>
            </a:pPr>
            <a:r>
              <a:rPr lang="en-US" dirty="0"/>
              <a:t>2. Command line tool called artisan – you can do almost everything from here. </a:t>
            </a:r>
          </a:p>
          <a:p>
            <a:pPr marL="0" indent="0">
              <a:buNone/>
            </a:pPr>
            <a:r>
              <a:rPr lang="en-US" dirty="0"/>
              <a:t>3. Routing – done only in one page (only one location) – API like</a:t>
            </a:r>
          </a:p>
          <a:p>
            <a:pPr marL="0" indent="0">
              <a:buNone/>
            </a:pPr>
            <a:r>
              <a:rPr lang="en-US" dirty="0"/>
              <a:t>4. View template engine – no inline PHP anymore. </a:t>
            </a:r>
          </a:p>
          <a:p>
            <a:pPr marL="0" indent="0">
              <a:buNone/>
            </a:pPr>
            <a:r>
              <a:rPr lang="en-US" dirty="0"/>
              <a:t>5. Job scheduling job – Now it is easy to schedule events e.g. sending emails, clearing unnecessary data from database, creating and sending reports</a:t>
            </a:r>
          </a:p>
          <a:p>
            <a:pPr marL="0" indent="0">
              <a:buNone/>
            </a:pPr>
            <a:endParaRPr lang="en-US" dirty="0"/>
          </a:p>
          <a:p>
            <a:endParaRPr lang="en-US" dirty="0"/>
          </a:p>
        </p:txBody>
      </p:sp>
    </p:spTree>
    <p:extLst>
      <p:ext uri="{BB962C8B-B14F-4D97-AF65-F5344CB8AC3E}">
        <p14:creationId xmlns:p14="http://schemas.microsoft.com/office/powerpoint/2010/main" val="3265874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Form submission in </a:t>
            </a:r>
            <a:r>
              <a:rPr lang="en-US" dirty="0" err="1"/>
              <a:t>Laravel</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We can create a form in </a:t>
            </a:r>
            <a:r>
              <a:rPr lang="en-US" dirty="0" err="1"/>
              <a:t>Laravel</a:t>
            </a:r>
            <a:r>
              <a:rPr lang="en-US" dirty="0"/>
              <a:t> to save our car records such as:</a:t>
            </a:r>
          </a:p>
          <a:p>
            <a:r>
              <a:rPr lang="en-US" dirty="0"/>
              <a:t>Create a route to display the form </a:t>
            </a:r>
            <a:r>
              <a:rPr lang="en-US" i="1" dirty="0"/>
              <a:t>&lt;!--- </a:t>
            </a:r>
            <a:r>
              <a:rPr lang="en-US" b="1" dirty="0"/>
              <a:t>{{</a:t>
            </a:r>
            <a:r>
              <a:rPr lang="en-US" b="1" dirty="0" err="1"/>
              <a:t>url</a:t>
            </a:r>
            <a:r>
              <a:rPr lang="en-US" i="1" dirty="0"/>
              <a:t>(/car)</a:t>
            </a:r>
            <a:r>
              <a:rPr lang="en-US" b="1" dirty="0"/>
              <a:t>}}</a:t>
            </a:r>
            <a:r>
              <a:rPr lang="en-US" i="1" dirty="0"/>
              <a:t>--&gt;</a:t>
            </a:r>
            <a:endParaRPr lang="en-US" dirty="0"/>
          </a:p>
          <a:p>
            <a:r>
              <a:rPr lang="en-US" dirty="0"/>
              <a:t> </a:t>
            </a:r>
            <a:r>
              <a:rPr lang="en-US" dirty="0">
                <a:solidFill>
                  <a:srgbClr val="C00000"/>
                </a:solidFill>
              </a:rPr>
              <a:t>Route::get('/car/new','</a:t>
            </a:r>
            <a:r>
              <a:rPr lang="en-US" dirty="0" err="1">
                <a:solidFill>
                  <a:srgbClr val="C00000"/>
                </a:solidFill>
              </a:rPr>
              <a:t>CarController@newcarform</a:t>
            </a:r>
            <a:r>
              <a:rPr lang="en-US" dirty="0">
                <a:solidFill>
                  <a:srgbClr val="C00000"/>
                </a:solidFill>
              </a:rPr>
              <a:t>'); </a:t>
            </a:r>
          </a:p>
          <a:p>
            <a:endParaRPr lang="en-US" dirty="0"/>
          </a:p>
          <a:p>
            <a:endParaRPr lang="en-US" dirty="0"/>
          </a:p>
          <a:p>
            <a:endParaRPr lang="en-US" dirty="0"/>
          </a:p>
          <a:p>
            <a:endParaRPr lang="en-US" dirty="0"/>
          </a:p>
          <a:p>
            <a:endParaRPr lang="en-US" dirty="0"/>
          </a:p>
          <a:p>
            <a:endParaRPr lang="en-US" dirty="0"/>
          </a:p>
          <a:p>
            <a:endParaRPr lang="en-US" dirty="0"/>
          </a:p>
          <a:p>
            <a:endParaRPr lang="en-US" b="1" dirty="0"/>
          </a:p>
          <a:p>
            <a:pPr algn="just"/>
            <a:r>
              <a:rPr lang="en-US" b="1" dirty="0" err="1"/>
              <a:t>csrf_field</a:t>
            </a:r>
            <a:r>
              <a:rPr lang="en-US" dirty="0"/>
              <a:t> is required to protect against </a:t>
            </a:r>
            <a:r>
              <a:rPr lang="en-US" b="1" dirty="0"/>
              <a:t>cross site request forgery</a:t>
            </a:r>
            <a:r>
              <a:rPr lang="en-US" dirty="0"/>
              <a:t>, you must include this field just after the opening form tag like you see above. </a:t>
            </a:r>
          </a:p>
          <a:p>
            <a:pPr algn="just"/>
            <a:r>
              <a:rPr lang="en-US" dirty="0"/>
              <a:t>If this is not included, you will run into </a:t>
            </a:r>
            <a:r>
              <a:rPr lang="en-US" dirty="0">
                <a:solidFill>
                  <a:srgbClr val="C00000"/>
                </a:solidFill>
              </a:rPr>
              <a:t>token mismatch errors</a:t>
            </a:r>
            <a:r>
              <a:rPr lang="en-US" dirty="0"/>
              <a:t>.</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255823" y="1996225"/>
            <a:ext cx="8714225" cy="2781837"/>
          </a:xfrm>
          <a:prstGeom prst="rect">
            <a:avLst/>
          </a:prstGeom>
        </p:spPr>
      </p:pic>
    </p:spTree>
    <p:extLst>
      <p:ext uri="{BB962C8B-B14F-4D97-AF65-F5344CB8AC3E}">
        <p14:creationId xmlns:p14="http://schemas.microsoft.com/office/powerpoint/2010/main" val="3014131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Form submission in </a:t>
            </a:r>
            <a:r>
              <a:rPr lang="en-US" dirty="0" err="1"/>
              <a:t>Laravel</a:t>
            </a:r>
            <a:endParaRPr lang="en-US" dirty="0"/>
          </a:p>
        </p:txBody>
      </p:sp>
      <p:sp>
        <p:nvSpPr>
          <p:cNvPr id="3" name="Content Placeholder 2"/>
          <p:cNvSpPr>
            <a:spLocks noGrp="1"/>
          </p:cNvSpPr>
          <p:nvPr>
            <p:ph idx="1"/>
          </p:nvPr>
        </p:nvSpPr>
        <p:spPr/>
        <p:txBody>
          <a:bodyPr>
            <a:normAutofit/>
          </a:bodyPr>
          <a:lstStyle/>
          <a:p>
            <a:r>
              <a:rPr lang="en-US" dirty="0"/>
              <a:t>Add a post route to receive the form as: </a:t>
            </a:r>
            <a:r>
              <a:rPr lang="en-US" dirty="0">
                <a:solidFill>
                  <a:srgbClr val="C00000"/>
                </a:solidFill>
              </a:rPr>
              <a:t>Route::post('/car','</a:t>
            </a:r>
            <a:r>
              <a:rPr lang="en-US" dirty="0" err="1">
                <a:solidFill>
                  <a:srgbClr val="C00000"/>
                </a:solidFill>
              </a:rPr>
              <a:t>CarController@newcar</a:t>
            </a:r>
            <a:r>
              <a:rPr lang="en-US" dirty="0">
                <a:solidFill>
                  <a:srgbClr val="C00000"/>
                </a:solidFill>
              </a:rPr>
              <a:t>'); so the action method is </a:t>
            </a:r>
            <a:r>
              <a:rPr lang="en-US" dirty="0" err="1">
                <a:solidFill>
                  <a:srgbClr val="C00000"/>
                </a:solidFill>
              </a:rPr>
              <a:t>newcar</a:t>
            </a:r>
            <a:r>
              <a:rPr lang="en-US" dirty="0">
                <a:solidFill>
                  <a:srgbClr val="C00000"/>
                </a:solidFill>
              </a:rPr>
              <a:t>.</a:t>
            </a:r>
          </a:p>
          <a:p>
            <a:r>
              <a:rPr lang="en-US" dirty="0"/>
              <a:t>In the action method, receive the form as</a:t>
            </a:r>
            <a:r>
              <a:rPr lang="en-US"/>
              <a:t>: </a:t>
            </a:r>
            <a:endParaRPr lang="en-US" dirty="0"/>
          </a:p>
          <a:p>
            <a:endParaRPr lang="en-US" dirty="0"/>
          </a:p>
          <a:p>
            <a:endParaRPr lang="en-US" dirty="0"/>
          </a:p>
          <a:p>
            <a:endParaRPr lang="en-US" dirty="0"/>
          </a:p>
          <a:p>
            <a:endParaRPr lang="en-US" dirty="0"/>
          </a:p>
          <a:p>
            <a:endParaRPr lang="en-US" dirty="0"/>
          </a:p>
          <a:p>
            <a:r>
              <a:rPr lang="en-US" dirty="0"/>
              <a:t>Notice the </a:t>
            </a:r>
            <a:r>
              <a:rPr lang="en-US" dirty="0">
                <a:solidFill>
                  <a:srgbClr val="00B0F0"/>
                </a:solidFill>
              </a:rPr>
              <a:t>request() </a:t>
            </a:r>
            <a:r>
              <a:rPr lang="en-US" dirty="0"/>
              <a:t>helper function to access the data we want from the form. </a:t>
            </a:r>
          </a:p>
          <a:p>
            <a:endParaRPr lang="en-US" dirty="0">
              <a:solidFill>
                <a:srgbClr val="C00000"/>
              </a:solidFill>
            </a:endParaRPr>
          </a:p>
          <a:p>
            <a:endParaRPr lang="en-US" dirty="0">
              <a:solidFill>
                <a:srgbClr val="C00000"/>
              </a:solidFill>
            </a:endParaRPr>
          </a:p>
          <a:p>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2458925" y="2723814"/>
            <a:ext cx="5778323" cy="2144400"/>
          </a:xfrm>
          <a:prstGeom prst="rect">
            <a:avLst/>
          </a:prstGeom>
        </p:spPr>
      </p:pic>
    </p:spTree>
    <p:extLst>
      <p:ext uri="{BB962C8B-B14F-4D97-AF65-F5344CB8AC3E}">
        <p14:creationId xmlns:p14="http://schemas.microsoft.com/office/powerpoint/2010/main" val="2047555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Form submission in </a:t>
            </a:r>
            <a:r>
              <a:rPr lang="en-US" dirty="0" err="1"/>
              <a:t>Laravel</a:t>
            </a:r>
            <a:endParaRPr lang="en-US" dirty="0"/>
          </a:p>
        </p:txBody>
      </p:sp>
      <p:sp>
        <p:nvSpPr>
          <p:cNvPr id="3" name="Content Placeholder 2"/>
          <p:cNvSpPr>
            <a:spLocks noGrp="1"/>
          </p:cNvSpPr>
          <p:nvPr>
            <p:ph idx="1"/>
          </p:nvPr>
        </p:nvSpPr>
        <p:spPr/>
        <p:txBody>
          <a:bodyPr/>
          <a:lstStyle/>
          <a:p>
            <a:r>
              <a:rPr lang="en-US" dirty="0"/>
              <a:t>For an image, it could have been something like this: </a:t>
            </a:r>
          </a:p>
          <a:p>
            <a:pPr marL="0" indent="0">
              <a:buNone/>
            </a:pPr>
            <a:r>
              <a:rPr lang="en-US" dirty="0">
                <a:solidFill>
                  <a:schemeClr val="accent2"/>
                </a:solidFill>
              </a:rPr>
              <a:t>$car-&gt;image = request()-&gt;file(‘image’)-&gt;store(‘public/images’);</a:t>
            </a:r>
          </a:p>
          <a:p>
            <a:r>
              <a:rPr lang="en-US" dirty="0"/>
              <a:t>Two things you have to notice here:</a:t>
            </a:r>
          </a:p>
          <a:p>
            <a:pPr lvl="1"/>
            <a:r>
              <a:rPr lang="en-US" dirty="0"/>
              <a:t> </a:t>
            </a:r>
            <a:r>
              <a:rPr lang="en-US" dirty="0" err="1"/>
              <a:t>Laravel</a:t>
            </a:r>
            <a:r>
              <a:rPr lang="en-US" dirty="0"/>
              <a:t> is accepting the file from our form submission, and storing it in the application at storage </a:t>
            </a:r>
            <a:r>
              <a:rPr lang="en-US" dirty="0">
                <a:solidFill>
                  <a:schemeClr val="accent2"/>
                </a:solidFill>
              </a:rPr>
              <a:t>/app/public/images</a:t>
            </a:r>
          </a:p>
          <a:p>
            <a:pPr lvl="1"/>
            <a:r>
              <a:rPr lang="en-US" dirty="0"/>
              <a:t>The path for the image is stored in $car-&gt;image so we fetch the image source when we want to display it to the browser later on</a:t>
            </a:r>
          </a:p>
          <a:p>
            <a:r>
              <a:rPr lang="en-US" dirty="0"/>
              <a:t>To display an image on the browser using </a:t>
            </a:r>
            <a:r>
              <a:rPr lang="en-US" dirty="0" err="1"/>
              <a:t>Laravel</a:t>
            </a:r>
            <a:r>
              <a:rPr lang="en-US" dirty="0"/>
              <a:t>, do it this way:</a:t>
            </a:r>
          </a:p>
          <a:p>
            <a:pPr lvl="1"/>
            <a:r>
              <a:rPr lang="en-US" dirty="0"/>
              <a:t> </a:t>
            </a:r>
            <a:r>
              <a:rPr lang="en-US" dirty="0">
                <a:solidFill>
                  <a:schemeClr val="accent2"/>
                </a:solidFill>
              </a:rPr>
              <a:t>&lt;</a:t>
            </a:r>
            <a:r>
              <a:rPr lang="en-US" dirty="0" err="1">
                <a:solidFill>
                  <a:schemeClr val="accent2"/>
                </a:solidFill>
              </a:rPr>
              <a:t>img</a:t>
            </a:r>
            <a:r>
              <a:rPr lang="en-US" dirty="0">
                <a:solidFill>
                  <a:schemeClr val="accent2"/>
                </a:solidFill>
              </a:rPr>
              <a:t> </a:t>
            </a:r>
            <a:r>
              <a:rPr lang="en-US" dirty="0" err="1">
                <a:solidFill>
                  <a:schemeClr val="accent2"/>
                </a:solidFill>
              </a:rPr>
              <a:t>src</a:t>
            </a:r>
            <a:r>
              <a:rPr lang="en-US" dirty="0">
                <a:solidFill>
                  <a:schemeClr val="accent2"/>
                </a:solidFill>
              </a:rPr>
              <a:t>="{{ Storage::</a:t>
            </a:r>
            <a:r>
              <a:rPr lang="en-US" dirty="0" err="1">
                <a:solidFill>
                  <a:schemeClr val="accent2"/>
                </a:solidFill>
              </a:rPr>
              <a:t>url</a:t>
            </a:r>
            <a:r>
              <a:rPr lang="en-US" dirty="0">
                <a:solidFill>
                  <a:schemeClr val="accent2"/>
                </a:solidFill>
              </a:rPr>
              <a:t>($car-&gt;image)  }}" alt="Car image "&gt;; where $car is the car object, which represents a row in your table. </a:t>
            </a:r>
          </a:p>
          <a:p>
            <a:endParaRPr lang="en-US" dirty="0"/>
          </a:p>
          <a:p>
            <a:pPr marL="0" indent="0">
              <a:buNone/>
            </a:pPr>
            <a:endParaRPr lang="en-US" dirty="0"/>
          </a:p>
        </p:txBody>
      </p:sp>
    </p:spTree>
    <p:extLst>
      <p:ext uri="{BB962C8B-B14F-4D97-AF65-F5344CB8AC3E}">
        <p14:creationId xmlns:p14="http://schemas.microsoft.com/office/powerpoint/2010/main" val="322477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Form submission in </a:t>
            </a:r>
            <a:r>
              <a:rPr lang="en-US" dirty="0" err="1"/>
              <a:t>Laravel</a:t>
            </a:r>
            <a:endParaRPr lang="en-US" dirty="0"/>
          </a:p>
        </p:txBody>
      </p:sp>
      <p:sp>
        <p:nvSpPr>
          <p:cNvPr id="3" name="Content Placeholder 2"/>
          <p:cNvSpPr>
            <a:spLocks noGrp="1"/>
          </p:cNvSpPr>
          <p:nvPr>
            <p:ph idx="1"/>
          </p:nvPr>
        </p:nvSpPr>
        <p:spPr/>
        <p:txBody>
          <a:bodyPr/>
          <a:lstStyle/>
          <a:p>
            <a:r>
              <a:rPr lang="en-US" dirty="0"/>
              <a:t>To show messages to the user after form submission, you may want to use </a:t>
            </a:r>
            <a:r>
              <a:rPr lang="en-US" dirty="0" err="1"/>
              <a:t>Laravel</a:t>
            </a:r>
            <a:r>
              <a:rPr lang="en-US" dirty="0"/>
              <a:t> sessions with flash method as: </a:t>
            </a:r>
          </a:p>
          <a:p>
            <a:pPr lvl="1"/>
            <a:r>
              <a:rPr lang="en-US" dirty="0"/>
              <a:t>public function </a:t>
            </a:r>
            <a:r>
              <a:rPr lang="en-US" dirty="0" err="1"/>
              <a:t>newcar</a:t>
            </a:r>
            <a:r>
              <a:rPr lang="en-US" dirty="0"/>
              <a:t>(Request </a:t>
            </a:r>
            <a:r>
              <a:rPr lang="en-US" dirty="0">
                <a:solidFill>
                  <a:schemeClr val="accent2"/>
                </a:solidFill>
              </a:rPr>
              <a:t>$request</a:t>
            </a:r>
            <a:r>
              <a:rPr lang="en-US" dirty="0"/>
              <a:t>){}</a:t>
            </a:r>
          </a:p>
          <a:p>
            <a:pPr lvl="1"/>
            <a:r>
              <a:rPr lang="en-US" dirty="0">
                <a:solidFill>
                  <a:schemeClr val="accent2"/>
                </a:solidFill>
              </a:rPr>
              <a:t>$request-</a:t>
            </a:r>
            <a:r>
              <a:rPr lang="en-US" dirty="0"/>
              <a:t>&gt;session()-&gt;</a:t>
            </a:r>
            <a:r>
              <a:rPr lang="en-US" dirty="0">
                <a:solidFill>
                  <a:schemeClr val="accent1"/>
                </a:solidFill>
              </a:rPr>
              <a:t>flash</a:t>
            </a:r>
            <a:r>
              <a:rPr lang="en-US" dirty="0"/>
              <a:t>(‘</a:t>
            </a:r>
            <a:r>
              <a:rPr lang="en-US" dirty="0" err="1"/>
              <a:t>form_status</a:t>
            </a:r>
            <a:r>
              <a:rPr lang="en-US" dirty="0"/>
              <a:t>', ‘Form submission was successful!');</a:t>
            </a:r>
          </a:p>
          <a:p>
            <a:r>
              <a:rPr lang="en-US" dirty="0"/>
              <a:t>The in the form view loop as:</a:t>
            </a:r>
          </a:p>
          <a:p>
            <a:pPr lvl="1"/>
            <a:r>
              <a:rPr lang="it-IT" dirty="0">
                <a:solidFill>
                  <a:schemeClr val="accent2"/>
                </a:solidFill>
              </a:rPr>
              <a:t>@if (Session::has(</a:t>
            </a:r>
            <a:r>
              <a:rPr lang="en-US" dirty="0" err="1">
                <a:solidFill>
                  <a:schemeClr val="accent2"/>
                </a:solidFill>
              </a:rPr>
              <a:t>form_status</a:t>
            </a:r>
            <a:r>
              <a:rPr lang="en-US" dirty="0">
                <a:solidFill>
                  <a:schemeClr val="accent2"/>
                </a:solidFill>
              </a:rPr>
              <a:t> </a:t>
            </a:r>
            <a:r>
              <a:rPr lang="it-IT" dirty="0">
                <a:solidFill>
                  <a:schemeClr val="accent2"/>
                </a:solidFill>
              </a:rPr>
              <a:t>'))</a:t>
            </a:r>
          </a:p>
          <a:p>
            <a:pPr lvl="2"/>
            <a:r>
              <a:rPr lang="it-IT" dirty="0">
                <a:solidFill>
                  <a:schemeClr val="accent2"/>
                </a:solidFill>
              </a:rPr>
              <a:t>session(</a:t>
            </a:r>
            <a:r>
              <a:rPr lang="en-US" dirty="0" err="1">
                <a:solidFill>
                  <a:schemeClr val="accent2"/>
                </a:solidFill>
              </a:rPr>
              <a:t>form_status</a:t>
            </a:r>
            <a:r>
              <a:rPr lang="en-US" dirty="0">
                <a:solidFill>
                  <a:schemeClr val="accent2"/>
                </a:solidFill>
              </a:rPr>
              <a:t> </a:t>
            </a:r>
            <a:r>
              <a:rPr lang="it-IT" dirty="0">
                <a:solidFill>
                  <a:schemeClr val="accent2"/>
                </a:solidFill>
              </a:rPr>
              <a:t>') </a:t>
            </a:r>
          </a:p>
          <a:p>
            <a:pPr lvl="1"/>
            <a:r>
              <a:rPr lang="it-IT" dirty="0">
                <a:solidFill>
                  <a:schemeClr val="accent2"/>
                </a:solidFill>
              </a:rPr>
              <a:t>  @endif</a:t>
            </a:r>
            <a:endParaRPr lang="en-US" dirty="0">
              <a:solidFill>
                <a:schemeClr val="accent2"/>
              </a:solidFill>
            </a:endParaRPr>
          </a:p>
        </p:txBody>
      </p:sp>
    </p:spTree>
    <p:extLst>
      <p:ext uri="{BB962C8B-B14F-4D97-AF65-F5344CB8AC3E}">
        <p14:creationId xmlns:p14="http://schemas.microsoft.com/office/powerpoint/2010/main" val="2605413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Form submission in </a:t>
            </a:r>
            <a:r>
              <a:rPr lang="en-US" dirty="0" err="1"/>
              <a:t>Laravel</a:t>
            </a:r>
            <a:r>
              <a:rPr lang="en-US" dirty="0"/>
              <a:t> - Validation</a:t>
            </a:r>
          </a:p>
        </p:txBody>
      </p:sp>
      <p:sp>
        <p:nvSpPr>
          <p:cNvPr id="3" name="Content Placeholder 2"/>
          <p:cNvSpPr>
            <a:spLocks noGrp="1"/>
          </p:cNvSpPr>
          <p:nvPr>
            <p:ph idx="1"/>
          </p:nvPr>
        </p:nvSpPr>
        <p:spPr>
          <a:xfrm>
            <a:off x="838200" y="774700"/>
            <a:ext cx="10515600" cy="5948072"/>
          </a:xfrm>
        </p:spPr>
        <p:txBody>
          <a:bodyPr/>
          <a:lstStyle/>
          <a:p>
            <a:pPr algn="just"/>
            <a:r>
              <a:rPr lang="en-US" dirty="0"/>
              <a:t>Validation can be accomplished using </a:t>
            </a:r>
            <a:r>
              <a:rPr lang="en-US" dirty="0">
                <a:solidFill>
                  <a:schemeClr val="accent2"/>
                </a:solidFill>
              </a:rPr>
              <a:t>JavaScript</a:t>
            </a:r>
            <a:r>
              <a:rPr lang="en-US" dirty="0"/>
              <a:t> or </a:t>
            </a:r>
            <a:r>
              <a:rPr lang="en-US" dirty="0">
                <a:solidFill>
                  <a:schemeClr val="accent2"/>
                </a:solidFill>
              </a:rPr>
              <a:t>html5.</a:t>
            </a:r>
          </a:p>
          <a:p>
            <a:pPr algn="just"/>
            <a:r>
              <a:rPr lang="en-US" dirty="0"/>
              <a:t>However, this may not sufficient, thus calling for server side validation. </a:t>
            </a:r>
          </a:p>
          <a:p>
            <a:pPr algn="just"/>
            <a:r>
              <a:rPr lang="en-US" dirty="0"/>
              <a:t>We add a validation rule in our </a:t>
            </a:r>
            <a:r>
              <a:rPr lang="en-US" dirty="0" err="1"/>
              <a:t>newcar</a:t>
            </a:r>
            <a:r>
              <a:rPr lang="en-US" dirty="0"/>
              <a:t>() method as shown just before receiving the form data:</a:t>
            </a:r>
          </a:p>
          <a:p>
            <a:pPr lvl="1"/>
            <a:r>
              <a:rPr lang="en-US" dirty="0">
                <a:solidFill>
                  <a:schemeClr val="accent2"/>
                </a:solidFill>
              </a:rPr>
              <a:t>       $this-&gt;validate(request(), [</a:t>
            </a:r>
          </a:p>
          <a:p>
            <a:pPr lvl="1"/>
            <a:r>
              <a:rPr lang="en-US" dirty="0">
                <a:solidFill>
                  <a:schemeClr val="accent2"/>
                </a:solidFill>
              </a:rPr>
              <a:t>            ’make' =&gt; 'required',</a:t>
            </a:r>
          </a:p>
          <a:p>
            <a:pPr lvl="1"/>
            <a:r>
              <a:rPr lang="en-US" dirty="0">
                <a:solidFill>
                  <a:schemeClr val="accent2"/>
                </a:solidFill>
              </a:rPr>
              <a:t>            ’model' =&gt; '</a:t>
            </a:r>
            <a:r>
              <a:rPr lang="en-US" dirty="0" err="1">
                <a:solidFill>
                  <a:schemeClr val="accent2"/>
                </a:solidFill>
              </a:rPr>
              <a:t>required|unique:cars</a:t>
            </a:r>
            <a:r>
              <a:rPr lang="en-US" dirty="0">
                <a:solidFill>
                  <a:schemeClr val="accent2"/>
                </a:solidFill>
              </a:rPr>
              <a:t> ',</a:t>
            </a:r>
          </a:p>
          <a:p>
            <a:pPr lvl="1"/>
            <a:r>
              <a:rPr lang="en-US" dirty="0">
                <a:solidFill>
                  <a:schemeClr val="accent2"/>
                </a:solidFill>
              </a:rPr>
              <a:t>            ’</a:t>
            </a:r>
            <a:r>
              <a:rPr lang="en-US" dirty="0" err="1">
                <a:solidFill>
                  <a:schemeClr val="accent2"/>
                </a:solidFill>
              </a:rPr>
              <a:t>produced_on</a:t>
            </a:r>
            <a:r>
              <a:rPr lang="en-US" dirty="0">
                <a:solidFill>
                  <a:schemeClr val="accent2"/>
                </a:solidFill>
              </a:rPr>
              <a:t>' =&gt; 'required',</a:t>
            </a:r>
          </a:p>
          <a:p>
            <a:pPr lvl="1"/>
            <a:r>
              <a:rPr lang="en-US" dirty="0">
                <a:solidFill>
                  <a:schemeClr val="accent2"/>
                </a:solidFill>
              </a:rPr>
              <a:t>            'image' =&gt; 'required',</a:t>
            </a:r>
          </a:p>
          <a:p>
            <a:pPr lvl="1"/>
            <a:r>
              <a:rPr lang="en-US" dirty="0">
                <a:solidFill>
                  <a:schemeClr val="accent2"/>
                </a:solidFill>
              </a:rPr>
              <a:t>        ]);</a:t>
            </a:r>
          </a:p>
          <a:p>
            <a:pPr algn="just"/>
            <a:r>
              <a:rPr lang="en-US" dirty="0"/>
              <a:t>There are several validation rules but illustrate using </a:t>
            </a:r>
            <a:r>
              <a:rPr lang="en-US" dirty="0">
                <a:solidFill>
                  <a:schemeClr val="accent2"/>
                </a:solidFill>
              </a:rPr>
              <a:t>‘required’</a:t>
            </a:r>
            <a:r>
              <a:rPr lang="en-US" dirty="0"/>
              <a:t> and title is unique…</a:t>
            </a:r>
            <a:endParaRPr lang="en-US" dirty="0">
              <a:solidFill>
                <a:schemeClr val="accent2"/>
              </a:solidFill>
            </a:endParaRPr>
          </a:p>
        </p:txBody>
      </p:sp>
    </p:spTree>
    <p:extLst>
      <p:ext uri="{BB962C8B-B14F-4D97-AF65-F5344CB8AC3E}">
        <p14:creationId xmlns:p14="http://schemas.microsoft.com/office/powerpoint/2010/main" val="2462933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 submission in </a:t>
            </a:r>
            <a:r>
              <a:rPr lang="en-US" dirty="0" err="1"/>
              <a:t>Laravel</a:t>
            </a:r>
            <a:r>
              <a:rPr lang="en-US" dirty="0"/>
              <a:t> - Validation</a:t>
            </a:r>
          </a:p>
        </p:txBody>
      </p:sp>
      <p:sp>
        <p:nvSpPr>
          <p:cNvPr id="3" name="Content Placeholder 2"/>
          <p:cNvSpPr>
            <a:spLocks noGrp="1"/>
          </p:cNvSpPr>
          <p:nvPr>
            <p:ph idx="1"/>
          </p:nvPr>
        </p:nvSpPr>
        <p:spPr>
          <a:xfrm>
            <a:off x="927100" y="673100"/>
            <a:ext cx="10515600" cy="5581650"/>
          </a:xfrm>
        </p:spPr>
        <p:txBody>
          <a:bodyPr/>
          <a:lstStyle/>
          <a:p>
            <a:pPr algn="just"/>
            <a:r>
              <a:rPr lang="en-US" dirty="0"/>
              <a:t>Errors encountered from form validation can be displayed as well.</a:t>
            </a:r>
          </a:p>
          <a:p>
            <a:pPr algn="just"/>
            <a:r>
              <a:rPr lang="en-US" dirty="0"/>
              <a:t> If there was a problem, an </a:t>
            </a:r>
            <a:r>
              <a:rPr lang="en-US" dirty="0">
                <a:solidFill>
                  <a:schemeClr val="accent2">
                    <a:lumMod val="75000"/>
                  </a:schemeClr>
                </a:solidFill>
              </a:rPr>
              <a:t>$errors </a:t>
            </a:r>
            <a:r>
              <a:rPr lang="en-US" dirty="0"/>
              <a:t>variable will be populated and the user is re-directed back to the form from which they came and can be looped through as: </a:t>
            </a:r>
          </a:p>
          <a:p>
            <a:pPr algn="just"/>
            <a:endParaRPr lang="en-US" dirty="0"/>
          </a:p>
          <a:p>
            <a:pPr algn="just"/>
            <a:endParaRPr lang="en-US" dirty="0"/>
          </a:p>
          <a:p>
            <a:pPr algn="just"/>
            <a:endParaRPr lang="en-US" dirty="0"/>
          </a:p>
          <a:p>
            <a:pPr algn="just"/>
            <a:endParaRPr lang="en-US" dirty="0"/>
          </a:p>
          <a:p>
            <a:pPr algn="just"/>
            <a:endParaRPr lang="en-US" dirty="0"/>
          </a:p>
        </p:txBody>
      </p:sp>
      <p:pic>
        <p:nvPicPr>
          <p:cNvPr id="5" name="Picture 4"/>
          <p:cNvPicPr>
            <a:picLocks noChangeAspect="1"/>
          </p:cNvPicPr>
          <p:nvPr/>
        </p:nvPicPr>
        <p:blipFill>
          <a:blip r:embed="rId2"/>
          <a:stretch>
            <a:fillRect/>
          </a:stretch>
        </p:blipFill>
        <p:spPr>
          <a:xfrm>
            <a:off x="2613025" y="2603500"/>
            <a:ext cx="6161165" cy="1659407"/>
          </a:xfrm>
          <a:prstGeom prst="rect">
            <a:avLst/>
          </a:prstGeom>
        </p:spPr>
      </p:pic>
    </p:spTree>
    <p:extLst>
      <p:ext uri="{BB962C8B-B14F-4D97-AF65-F5344CB8AC3E}">
        <p14:creationId xmlns:p14="http://schemas.microsoft.com/office/powerpoint/2010/main" val="223723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 submission in </a:t>
            </a:r>
            <a:r>
              <a:rPr lang="en-US" dirty="0" err="1"/>
              <a:t>Laravel</a:t>
            </a:r>
            <a:r>
              <a:rPr lang="en-US" dirty="0"/>
              <a:t> - Validation</a:t>
            </a:r>
          </a:p>
        </p:txBody>
      </p:sp>
      <p:sp>
        <p:nvSpPr>
          <p:cNvPr id="3" name="Content Placeholder 2"/>
          <p:cNvSpPr>
            <a:spLocks noGrp="1"/>
          </p:cNvSpPr>
          <p:nvPr>
            <p:ph idx="1"/>
          </p:nvPr>
        </p:nvSpPr>
        <p:spPr/>
        <p:txBody>
          <a:bodyPr>
            <a:normAutofit/>
          </a:bodyPr>
          <a:lstStyle/>
          <a:p>
            <a:r>
              <a:rPr lang="en-US" sz="3600" dirty="0"/>
              <a:t>Filling big forms can be frustrating when making errors and loosing data during validation.</a:t>
            </a:r>
          </a:p>
          <a:p>
            <a:r>
              <a:rPr lang="en-US" sz="3600" dirty="0"/>
              <a:t>We can make good use of </a:t>
            </a:r>
            <a:r>
              <a:rPr lang="en-US" sz="3600" dirty="0" err="1"/>
              <a:t>Laravel’s</a:t>
            </a:r>
            <a:r>
              <a:rPr lang="en-US" sz="3600" dirty="0"/>
              <a:t> old() function as:</a:t>
            </a:r>
          </a:p>
          <a:p>
            <a:pPr lvl="1"/>
            <a:r>
              <a:rPr lang="en-US" sz="2800" dirty="0"/>
              <a:t>car make   &lt;input type="text"  name="make" id="make" </a:t>
            </a:r>
            <a:r>
              <a:rPr lang="en-US" sz="2800" dirty="0">
                <a:solidFill>
                  <a:schemeClr val="accent2">
                    <a:lumMod val="75000"/>
                  </a:schemeClr>
                </a:solidFill>
              </a:rPr>
              <a:t>value="{{ old('make') }}"</a:t>
            </a:r>
            <a:r>
              <a:rPr lang="en-US" sz="2800" dirty="0"/>
              <a:t>&gt; &gt; we add a value tag whose value comes from old() function. </a:t>
            </a:r>
          </a:p>
          <a:p>
            <a:pPr marL="457200" lvl="1" indent="0">
              <a:buNone/>
            </a:pPr>
            <a:endParaRPr lang="en-US" sz="3600" dirty="0"/>
          </a:p>
        </p:txBody>
      </p:sp>
    </p:spTree>
    <p:extLst>
      <p:ext uri="{BB962C8B-B14F-4D97-AF65-F5344CB8AC3E}">
        <p14:creationId xmlns:p14="http://schemas.microsoft.com/office/powerpoint/2010/main" val="2792503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Eloquent relationships </a:t>
            </a:r>
          </a:p>
        </p:txBody>
      </p:sp>
      <p:sp>
        <p:nvSpPr>
          <p:cNvPr id="3" name="Content Placeholder 2"/>
          <p:cNvSpPr>
            <a:spLocks noGrp="1"/>
          </p:cNvSpPr>
          <p:nvPr>
            <p:ph idx="1"/>
          </p:nvPr>
        </p:nvSpPr>
        <p:spPr/>
        <p:txBody>
          <a:bodyPr/>
          <a:lstStyle/>
          <a:p>
            <a:pPr algn="just"/>
            <a:r>
              <a:rPr lang="en-US" dirty="0"/>
              <a:t>If wanted to add reviews to our cars, then reviews table and cars table have to have relationships. </a:t>
            </a:r>
          </a:p>
          <a:p>
            <a:pPr algn="just"/>
            <a:r>
              <a:rPr lang="en-US" dirty="0"/>
              <a:t>This relationship is stored within </a:t>
            </a:r>
            <a:r>
              <a:rPr lang="en-US" dirty="0" err="1"/>
              <a:t>Laravel</a:t>
            </a:r>
            <a:r>
              <a:rPr lang="en-US" dirty="0"/>
              <a:t>, thus this relationships exist between </a:t>
            </a:r>
            <a:r>
              <a:rPr lang="en-US" dirty="0">
                <a:solidFill>
                  <a:schemeClr val="accent2">
                    <a:lumMod val="75000"/>
                  </a:schemeClr>
                </a:solidFill>
              </a:rPr>
              <a:t>Models</a:t>
            </a:r>
            <a:r>
              <a:rPr lang="en-US" dirty="0"/>
              <a:t>. </a:t>
            </a:r>
          </a:p>
          <a:p>
            <a:pPr algn="just"/>
            <a:r>
              <a:rPr lang="en-US" dirty="0"/>
              <a:t>One </a:t>
            </a:r>
            <a:r>
              <a:rPr lang="en-US" dirty="0">
                <a:solidFill>
                  <a:schemeClr val="accent2">
                    <a:lumMod val="75000"/>
                  </a:schemeClr>
                </a:solidFill>
              </a:rPr>
              <a:t>car</a:t>
            </a:r>
            <a:r>
              <a:rPr lang="en-US" dirty="0"/>
              <a:t> has many </a:t>
            </a:r>
            <a:r>
              <a:rPr lang="en-US" dirty="0">
                <a:solidFill>
                  <a:schemeClr val="accent2">
                    <a:lumMod val="75000"/>
                  </a:schemeClr>
                </a:solidFill>
              </a:rPr>
              <a:t>reviews</a:t>
            </a:r>
            <a:r>
              <a:rPr lang="en-US" dirty="0"/>
              <a:t> thus there is a </a:t>
            </a:r>
            <a:r>
              <a:rPr lang="en-US" dirty="0" err="1">
                <a:solidFill>
                  <a:schemeClr val="accent2">
                    <a:lumMod val="75000"/>
                  </a:schemeClr>
                </a:solidFill>
              </a:rPr>
              <a:t>OneToMany</a:t>
            </a:r>
            <a:r>
              <a:rPr lang="en-US" dirty="0"/>
              <a:t> relationship. </a:t>
            </a:r>
          </a:p>
          <a:p>
            <a:pPr algn="just"/>
            <a:r>
              <a:rPr lang="en-US" dirty="0"/>
              <a:t>Thus in the </a:t>
            </a:r>
            <a:r>
              <a:rPr lang="en-US" dirty="0">
                <a:solidFill>
                  <a:schemeClr val="accent1"/>
                </a:solidFill>
              </a:rPr>
              <a:t>car model</a:t>
            </a:r>
            <a:r>
              <a:rPr lang="en-US" dirty="0"/>
              <a:t>, add a method as below:</a:t>
            </a:r>
          </a:p>
          <a:p>
            <a:pPr marL="0" indent="0" algn="just">
              <a:buNone/>
            </a:pPr>
            <a:endParaRPr lang="en-US" dirty="0"/>
          </a:p>
          <a:p>
            <a:pPr lvl="1" algn="just"/>
            <a:endParaRPr lang="en-US" dirty="0"/>
          </a:p>
          <a:p>
            <a:pPr algn="just"/>
            <a:endParaRPr lang="en-US" dirty="0"/>
          </a:p>
          <a:p>
            <a:pPr algn="just"/>
            <a:r>
              <a:rPr lang="en-US" dirty="0"/>
              <a:t>Notice the method </a:t>
            </a:r>
            <a:r>
              <a:rPr lang="en-US" dirty="0">
                <a:solidFill>
                  <a:schemeClr val="accent2">
                    <a:lumMod val="75000"/>
                  </a:schemeClr>
                </a:solidFill>
              </a:rPr>
              <a:t>reviews</a:t>
            </a:r>
            <a:r>
              <a:rPr lang="en-US" dirty="0"/>
              <a:t> is plural.</a:t>
            </a:r>
          </a:p>
          <a:p>
            <a:pPr algn="just"/>
            <a:r>
              <a:rPr lang="en-US" dirty="0"/>
              <a:t>Now reviews belongs to car</a:t>
            </a:r>
          </a:p>
        </p:txBody>
      </p:sp>
      <p:pic>
        <p:nvPicPr>
          <p:cNvPr id="4" name="Picture 3"/>
          <p:cNvPicPr>
            <a:picLocks noChangeAspect="1"/>
          </p:cNvPicPr>
          <p:nvPr/>
        </p:nvPicPr>
        <p:blipFill>
          <a:blip r:embed="rId2"/>
          <a:stretch>
            <a:fillRect/>
          </a:stretch>
        </p:blipFill>
        <p:spPr>
          <a:xfrm>
            <a:off x="1772386" y="3732950"/>
            <a:ext cx="5658723" cy="1264052"/>
          </a:xfrm>
          <a:prstGeom prst="rect">
            <a:avLst/>
          </a:prstGeom>
        </p:spPr>
      </p:pic>
    </p:spTree>
    <p:extLst>
      <p:ext uri="{BB962C8B-B14F-4D97-AF65-F5344CB8AC3E}">
        <p14:creationId xmlns:p14="http://schemas.microsoft.com/office/powerpoint/2010/main" val="3579454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Eloquent relationships </a:t>
            </a:r>
          </a:p>
        </p:txBody>
      </p:sp>
      <p:sp>
        <p:nvSpPr>
          <p:cNvPr id="3" name="Content Placeholder 2"/>
          <p:cNvSpPr>
            <a:spLocks noGrp="1"/>
          </p:cNvSpPr>
          <p:nvPr>
            <p:ph idx="1"/>
          </p:nvPr>
        </p:nvSpPr>
        <p:spPr/>
        <p:txBody>
          <a:bodyPr/>
          <a:lstStyle/>
          <a:p>
            <a:r>
              <a:rPr lang="en-US" dirty="0"/>
              <a:t>In the </a:t>
            </a:r>
            <a:r>
              <a:rPr lang="en-US" dirty="0">
                <a:solidFill>
                  <a:schemeClr val="accent2">
                    <a:lumMod val="75000"/>
                  </a:schemeClr>
                </a:solidFill>
              </a:rPr>
              <a:t>Review</a:t>
            </a:r>
            <a:r>
              <a:rPr lang="en-US" dirty="0"/>
              <a:t> model, we add a function like the one below in the Review Model:</a:t>
            </a:r>
          </a:p>
          <a:p>
            <a:endParaRPr lang="en-US" dirty="0"/>
          </a:p>
          <a:p>
            <a:endParaRPr lang="en-US" dirty="0"/>
          </a:p>
          <a:p>
            <a:endParaRPr lang="en-US" dirty="0"/>
          </a:p>
          <a:p>
            <a:r>
              <a:rPr lang="en-US" dirty="0"/>
              <a:t>With this relationship, one can get reviews from a </a:t>
            </a:r>
            <a:r>
              <a:rPr lang="en-US" dirty="0">
                <a:solidFill>
                  <a:schemeClr val="accent2">
                    <a:lumMod val="75000"/>
                  </a:schemeClr>
                </a:solidFill>
              </a:rPr>
              <a:t>car</a:t>
            </a:r>
            <a:r>
              <a:rPr lang="en-US" dirty="0"/>
              <a:t> </a:t>
            </a:r>
            <a:r>
              <a:rPr lang="en-US" dirty="0">
                <a:solidFill>
                  <a:schemeClr val="accent2">
                    <a:lumMod val="75000"/>
                  </a:schemeClr>
                </a:solidFill>
              </a:rPr>
              <a:t>object</a:t>
            </a:r>
            <a:r>
              <a:rPr lang="en-US" dirty="0"/>
              <a:t> and a car from a </a:t>
            </a:r>
            <a:r>
              <a:rPr lang="en-US" dirty="0">
                <a:solidFill>
                  <a:schemeClr val="accent2">
                    <a:lumMod val="75000"/>
                  </a:schemeClr>
                </a:solidFill>
              </a:rPr>
              <a:t>review object </a:t>
            </a:r>
            <a:r>
              <a:rPr lang="en-US" dirty="0"/>
              <a:t>belongs. </a:t>
            </a:r>
          </a:p>
          <a:p>
            <a:pPr marL="0" indent="0">
              <a:buNone/>
            </a:pPr>
            <a:r>
              <a:rPr lang="en-US" dirty="0"/>
              <a:t>	</a:t>
            </a:r>
            <a:r>
              <a:rPr lang="en-US" dirty="0">
                <a:solidFill>
                  <a:srgbClr val="FF0000"/>
                </a:solidFill>
              </a:rPr>
              <a:t>Example</a:t>
            </a:r>
            <a:r>
              <a:rPr lang="en-US" dirty="0"/>
              <a:t>: To get reviews for car with </a:t>
            </a:r>
            <a:r>
              <a:rPr lang="en-US" dirty="0">
                <a:solidFill>
                  <a:schemeClr val="accent2">
                    <a:lumMod val="75000"/>
                  </a:schemeClr>
                </a:solidFill>
              </a:rPr>
              <a:t>id=1</a:t>
            </a:r>
            <a:r>
              <a:rPr lang="en-US" dirty="0"/>
              <a:t> can be done as:</a:t>
            </a:r>
          </a:p>
          <a:p>
            <a:pPr marL="0" indent="0">
              <a:buNone/>
            </a:pPr>
            <a:endParaRPr lang="en-US" dirty="0"/>
          </a:p>
          <a:p>
            <a:endParaRPr lang="en-US" dirty="0"/>
          </a:p>
          <a:p>
            <a:r>
              <a:rPr lang="en-US" dirty="0"/>
              <a:t>Similarly with car from review.</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902541" y="1766618"/>
            <a:ext cx="5664063" cy="899308"/>
          </a:xfrm>
          <a:prstGeom prst="rect">
            <a:avLst/>
          </a:prstGeom>
        </p:spPr>
      </p:pic>
      <p:pic>
        <p:nvPicPr>
          <p:cNvPr id="5" name="Picture 4"/>
          <p:cNvPicPr>
            <a:picLocks noChangeAspect="1"/>
          </p:cNvPicPr>
          <p:nvPr/>
        </p:nvPicPr>
        <p:blipFill>
          <a:blip r:embed="rId3"/>
          <a:stretch>
            <a:fillRect/>
          </a:stretch>
        </p:blipFill>
        <p:spPr>
          <a:xfrm>
            <a:off x="2185876" y="4560260"/>
            <a:ext cx="5799025" cy="797351"/>
          </a:xfrm>
          <a:prstGeom prst="rect">
            <a:avLst/>
          </a:prstGeom>
        </p:spPr>
      </p:pic>
    </p:spTree>
    <p:extLst>
      <p:ext uri="{BB962C8B-B14F-4D97-AF65-F5344CB8AC3E}">
        <p14:creationId xmlns:p14="http://schemas.microsoft.com/office/powerpoint/2010/main" val="3673658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a:t>RESTful</a:t>
            </a:r>
            <a:r>
              <a:rPr lang="en-US" dirty="0"/>
              <a:t> APIs in </a:t>
            </a:r>
            <a:r>
              <a:rPr lang="en-US" dirty="0" err="1"/>
              <a:t>Laravel</a:t>
            </a:r>
            <a:endParaRPr lang="en-US" dirty="0"/>
          </a:p>
        </p:txBody>
      </p:sp>
      <p:sp>
        <p:nvSpPr>
          <p:cNvPr id="3" name="Content Placeholder 2"/>
          <p:cNvSpPr>
            <a:spLocks noGrp="1"/>
          </p:cNvSpPr>
          <p:nvPr>
            <p:ph idx="1"/>
          </p:nvPr>
        </p:nvSpPr>
        <p:spPr/>
        <p:txBody>
          <a:bodyPr>
            <a:normAutofit fontScale="92500"/>
          </a:bodyPr>
          <a:lstStyle/>
          <a:p>
            <a:pPr algn="just"/>
            <a:r>
              <a:rPr lang="en-US" dirty="0"/>
              <a:t>API design was thought about carefully when </a:t>
            </a:r>
            <a:r>
              <a:rPr lang="en-US" dirty="0" err="1"/>
              <a:t>Laravel</a:t>
            </a:r>
            <a:r>
              <a:rPr lang="en-US" dirty="0"/>
              <a:t> was being build. </a:t>
            </a:r>
          </a:p>
          <a:p>
            <a:pPr algn="just"/>
            <a:r>
              <a:rPr lang="en-US" dirty="0"/>
              <a:t>We have already discussed about how to design APIs previously. </a:t>
            </a:r>
          </a:p>
          <a:p>
            <a:pPr algn="just"/>
            <a:r>
              <a:rPr lang="en-US" dirty="0"/>
              <a:t>The only difference between web applications routes and end points API is that in APIs, routes are placed in </a:t>
            </a:r>
            <a:r>
              <a:rPr lang="en-US" dirty="0">
                <a:solidFill>
                  <a:srgbClr val="00B0F0"/>
                </a:solidFill>
              </a:rPr>
              <a:t>routes/</a:t>
            </a:r>
            <a:r>
              <a:rPr lang="en-US" dirty="0" err="1">
                <a:solidFill>
                  <a:srgbClr val="00B0F0"/>
                </a:solidFill>
              </a:rPr>
              <a:t>api.php</a:t>
            </a:r>
            <a:endParaRPr lang="en-US" dirty="0">
              <a:solidFill>
                <a:srgbClr val="00B0F0"/>
              </a:solidFill>
            </a:endParaRPr>
          </a:p>
          <a:p>
            <a:pPr algn="just"/>
            <a:r>
              <a:rPr lang="en-US" dirty="0"/>
              <a:t>Thus, if we have a recourse called car with some id 1, which needs to be retrieved, then we may proceed as follows:</a:t>
            </a:r>
          </a:p>
          <a:p>
            <a:pPr lvl="1" algn="just"/>
            <a:r>
              <a:rPr lang="en-US" sz="2800" dirty="0"/>
              <a:t>Create a controller </a:t>
            </a:r>
            <a:r>
              <a:rPr lang="en-US" sz="2800" dirty="0" err="1">
                <a:solidFill>
                  <a:schemeClr val="accent1"/>
                </a:solidFill>
              </a:rPr>
              <a:t>Mycontroller</a:t>
            </a:r>
            <a:r>
              <a:rPr lang="en-US" sz="2800" dirty="0"/>
              <a:t> with some method called </a:t>
            </a:r>
            <a:r>
              <a:rPr lang="en-US" sz="2800" dirty="0">
                <a:solidFill>
                  <a:schemeClr val="accent2">
                    <a:lumMod val="75000"/>
                  </a:schemeClr>
                </a:solidFill>
              </a:rPr>
              <a:t>search($id)</a:t>
            </a:r>
          </a:p>
          <a:p>
            <a:pPr lvl="1" algn="just"/>
            <a:r>
              <a:rPr lang="en-US" sz="2800" dirty="0">
                <a:solidFill>
                  <a:schemeClr val="accent2">
                    <a:lumMod val="75000"/>
                  </a:schemeClr>
                </a:solidFill>
              </a:rPr>
              <a:t>Add a route in </a:t>
            </a:r>
            <a:r>
              <a:rPr lang="en-US" sz="2800" dirty="0">
                <a:solidFill>
                  <a:srgbClr val="00B0F0"/>
                </a:solidFill>
              </a:rPr>
              <a:t>routes/</a:t>
            </a:r>
            <a:r>
              <a:rPr lang="en-US" sz="2800" dirty="0" err="1">
                <a:solidFill>
                  <a:srgbClr val="00B0F0"/>
                </a:solidFill>
              </a:rPr>
              <a:t>api.php</a:t>
            </a:r>
            <a:r>
              <a:rPr lang="en-US" sz="2800" dirty="0">
                <a:solidFill>
                  <a:schemeClr val="accent2">
                    <a:lumMod val="75000"/>
                  </a:schemeClr>
                </a:solidFill>
              </a:rPr>
              <a:t> </a:t>
            </a:r>
            <a:r>
              <a:rPr lang="en-US" sz="2800" dirty="0"/>
              <a:t>file such as </a:t>
            </a:r>
            <a:r>
              <a:rPr lang="en-US" sz="2800" dirty="0">
                <a:solidFill>
                  <a:schemeClr val="accent4">
                    <a:lumMod val="75000"/>
                  </a:schemeClr>
                </a:solidFill>
              </a:rPr>
              <a:t>Route::get(‘car/{id}’,’ </a:t>
            </a:r>
            <a:r>
              <a:rPr lang="en-US" sz="2800" dirty="0" err="1">
                <a:solidFill>
                  <a:schemeClr val="accent4">
                    <a:lumMod val="75000"/>
                  </a:schemeClr>
                </a:solidFill>
              </a:rPr>
              <a:t>Mycontroller</a:t>
            </a:r>
            <a:r>
              <a:rPr lang="en-US" sz="2800" dirty="0">
                <a:solidFill>
                  <a:schemeClr val="accent4">
                    <a:lumMod val="75000"/>
                  </a:schemeClr>
                </a:solidFill>
              </a:rPr>
              <a:t> @ search’)</a:t>
            </a:r>
          </a:p>
          <a:p>
            <a:pPr lvl="1" algn="just"/>
            <a:r>
              <a:rPr lang="en-US" sz="2800" dirty="0"/>
              <a:t>Hit the endpoint like </a:t>
            </a:r>
            <a:r>
              <a:rPr lang="en-US" sz="2800" dirty="0">
                <a:solidFill>
                  <a:srgbClr val="00B050"/>
                </a:solidFill>
              </a:rPr>
              <a:t>/</a:t>
            </a:r>
            <a:r>
              <a:rPr lang="en-US" sz="2800" dirty="0" err="1">
                <a:solidFill>
                  <a:srgbClr val="00B050"/>
                </a:solidFill>
              </a:rPr>
              <a:t>api</a:t>
            </a:r>
            <a:r>
              <a:rPr lang="en-US" sz="2800" dirty="0">
                <a:solidFill>
                  <a:srgbClr val="00B050"/>
                </a:solidFill>
              </a:rPr>
              <a:t>/car/1 </a:t>
            </a:r>
            <a:r>
              <a:rPr lang="en-US" sz="2800" dirty="0"/>
              <a:t>plus any other data that may be required such as </a:t>
            </a:r>
            <a:r>
              <a:rPr lang="en-US" sz="2800" dirty="0">
                <a:solidFill>
                  <a:srgbClr val="FF0000"/>
                </a:solidFill>
              </a:rPr>
              <a:t>API key</a:t>
            </a:r>
            <a:r>
              <a:rPr lang="en-US" sz="2800" dirty="0"/>
              <a:t>. </a:t>
            </a:r>
          </a:p>
          <a:p>
            <a:pPr algn="just"/>
            <a:r>
              <a:rPr lang="en-US" sz="3200" dirty="0">
                <a:solidFill>
                  <a:srgbClr val="00B050"/>
                </a:solidFill>
              </a:rPr>
              <a:t>You can return data in any format such as </a:t>
            </a:r>
            <a:r>
              <a:rPr lang="en-US" sz="3200" u="sng" dirty="0">
                <a:solidFill>
                  <a:srgbClr val="00B050"/>
                </a:solidFill>
              </a:rPr>
              <a:t>JSON</a:t>
            </a:r>
            <a:r>
              <a:rPr lang="en-US" sz="3200" dirty="0">
                <a:solidFill>
                  <a:srgbClr val="00B050"/>
                </a:solidFill>
              </a:rPr>
              <a:t> from a Laravel </a:t>
            </a:r>
            <a:r>
              <a:rPr lang="en-US" sz="3200">
                <a:solidFill>
                  <a:srgbClr val="00B050"/>
                </a:solidFill>
              </a:rPr>
              <a:t>action method</a:t>
            </a:r>
            <a:endParaRPr lang="en-US" sz="3200" dirty="0">
              <a:solidFill>
                <a:srgbClr val="00B050"/>
              </a:solidFill>
            </a:endParaRPr>
          </a:p>
        </p:txBody>
      </p:sp>
    </p:spTree>
    <p:extLst>
      <p:ext uri="{BB962C8B-B14F-4D97-AF65-F5344CB8AC3E}">
        <p14:creationId xmlns:p14="http://schemas.microsoft.com/office/powerpoint/2010/main" val="85256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8A30-B717-4C85-A681-E5CE9879CCD1}"/>
              </a:ext>
            </a:extLst>
          </p:cNvPr>
          <p:cNvSpPr>
            <a:spLocks noGrp="1"/>
          </p:cNvSpPr>
          <p:nvPr>
            <p:ph type="title"/>
          </p:nvPr>
        </p:nvSpPr>
        <p:spPr/>
        <p:txBody>
          <a:bodyPr>
            <a:normAutofit fontScale="90000"/>
          </a:bodyPr>
          <a:lstStyle/>
          <a:p>
            <a:r>
              <a:rPr lang="en-US" dirty="0"/>
              <a:t>Features of Laravel/2 </a:t>
            </a:r>
          </a:p>
        </p:txBody>
      </p:sp>
      <p:sp>
        <p:nvSpPr>
          <p:cNvPr id="3" name="Content Placeholder 2">
            <a:extLst>
              <a:ext uri="{FF2B5EF4-FFF2-40B4-BE49-F238E27FC236}">
                <a16:creationId xmlns:a16="http://schemas.microsoft.com/office/drawing/2014/main" id="{0CF1477B-B1B3-47D7-9182-0E8526099685}"/>
              </a:ext>
            </a:extLst>
          </p:cNvPr>
          <p:cNvSpPr>
            <a:spLocks noGrp="1"/>
          </p:cNvSpPr>
          <p:nvPr>
            <p:ph idx="1"/>
          </p:nvPr>
        </p:nvSpPr>
        <p:spPr/>
        <p:txBody>
          <a:bodyPr/>
          <a:lstStyle/>
          <a:p>
            <a:pPr marL="0" indent="0">
              <a:buNone/>
            </a:pPr>
            <a:r>
              <a:rPr lang="en-US" dirty="0"/>
              <a:t>6. Subscription and billing – Laravel introduced cashier; handling coupons, pdf invoicing etc… made painless.  </a:t>
            </a:r>
          </a:p>
          <a:p>
            <a:pPr marL="0" indent="0">
              <a:buNone/>
            </a:pPr>
            <a:r>
              <a:rPr lang="en-US" dirty="0"/>
              <a:t>7. Authentication/socialite - Laravel eases designing authentication as it includes features such as </a:t>
            </a:r>
            <a:r>
              <a:rPr lang="en-US" b="1" dirty="0"/>
              <a:t>register, forgot password</a:t>
            </a:r>
            <a:r>
              <a:rPr lang="en-US" dirty="0"/>
              <a:t> and </a:t>
            </a:r>
            <a:r>
              <a:rPr lang="en-US" b="1" dirty="0"/>
              <a:t>send password reminders and socialite – OAuth providers – Google, Facebook, twitter etc. </a:t>
            </a:r>
          </a:p>
          <a:p>
            <a:pPr marL="0" indent="0">
              <a:buNone/>
            </a:pPr>
            <a:r>
              <a:rPr lang="en-US" dirty="0"/>
              <a:t>8.</a:t>
            </a:r>
            <a:r>
              <a:rPr lang="en-US" b="1" dirty="0"/>
              <a:t> </a:t>
            </a:r>
            <a:r>
              <a:rPr lang="en-US" dirty="0"/>
              <a:t>Email – A class that can send rich content emails. </a:t>
            </a:r>
          </a:p>
          <a:p>
            <a:pPr marL="0" indent="0">
              <a:buNone/>
            </a:pPr>
            <a:r>
              <a:rPr lang="en-US" dirty="0"/>
              <a:t>9. Queue – for transacting long operations such as sending thousands of marketing emails and SMS. </a:t>
            </a:r>
          </a:p>
        </p:txBody>
      </p:sp>
    </p:spTree>
    <p:extLst>
      <p:ext uri="{BB962C8B-B14F-4D97-AF65-F5344CB8AC3E}">
        <p14:creationId xmlns:p14="http://schemas.microsoft.com/office/powerpoint/2010/main" val="132259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8A76-85D8-4751-8E48-5EDCB680F7C7}"/>
              </a:ext>
            </a:extLst>
          </p:cNvPr>
          <p:cNvSpPr>
            <a:spLocks noGrp="1"/>
          </p:cNvSpPr>
          <p:nvPr>
            <p:ph type="title"/>
          </p:nvPr>
        </p:nvSpPr>
        <p:spPr/>
        <p:txBody>
          <a:bodyPr>
            <a:normAutofit fontScale="90000"/>
          </a:bodyPr>
          <a:lstStyle/>
          <a:p>
            <a:r>
              <a:rPr lang="en-US" dirty="0"/>
              <a:t>What is composer? </a:t>
            </a:r>
          </a:p>
        </p:txBody>
      </p:sp>
      <p:sp>
        <p:nvSpPr>
          <p:cNvPr id="3" name="Content Placeholder 2">
            <a:extLst>
              <a:ext uri="{FF2B5EF4-FFF2-40B4-BE49-F238E27FC236}">
                <a16:creationId xmlns:a16="http://schemas.microsoft.com/office/drawing/2014/main" id="{782907A1-4A2E-410A-883E-94BD5D83CF98}"/>
              </a:ext>
            </a:extLst>
          </p:cNvPr>
          <p:cNvSpPr>
            <a:spLocks noGrp="1"/>
          </p:cNvSpPr>
          <p:nvPr>
            <p:ph idx="1"/>
          </p:nvPr>
        </p:nvSpPr>
        <p:spPr/>
        <p:txBody>
          <a:bodyPr/>
          <a:lstStyle/>
          <a:p>
            <a:r>
              <a:rPr lang="en-US" dirty="0"/>
              <a:t>A tool for dependency management.</a:t>
            </a:r>
          </a:p>
          <a:p>
            <a:r>
              <a:rPr lang="en-US" dirty="0"/>
              <a:t>It allows you to declare the libraries your project depends on and it will manage (</a:t>
            </a:r>
            <a:r>
              <a:rPr lang="en-US" b="1" dirty="0"/>
              <a:t>install</a:t>
            </a:r>
            <a:r>
              <a:rPr lang="en-US" dirty="0"/>
              <a:t>/</a:t>
            </a:r>
            <a:r>
              <a:rPr lang="en-US" b="1" dirty="0"/>
              <a:t>update</a:t>
            </a:r>
            <a:r>
              <a:rPr lang="en-US" dirty="0"/>
              <a:t>) them for you.</a:t>
            </a:r>
          </a:p>
          <a:p>
            <a:r>
              <a:rPr lang="en-US" dirty="0"/>
              <a:t>We use </a:t>
            </a:r>
            <a:r>
              <a:rPr lang="en-US" b="1" dirty="0" err="1"/>
              <a:t>composer</a:t>
            </a:r>
            <a:r>
              <a:rPr lang="en-US" dirty="0" err="1"/>
              <a:t>.</a:t>
            </a:r>
            <a:r>
              <a:rPr lang="en-US" b="1" dirty="0" err="1"/>
              <a:t>json</a:t>
            </a:r>
            <a:r>
              <a:rPr lang="en-US" dirty="0"/>
              <a:t>, a plain json file that is placed under the project root directory, which defines the metadata for all project package dependencies.</a:t>
            </a:r>
          </a:p>
          <a:p>
            <a:pPr marL="0" indent="0">
              <a:buNone/>
            </a:pPr>
            <a:endParaRPr lang="en-US" dirty="0"/>
          </a:p>
        </p:txBody>
      </p:sp>
    </p:spTree>
    <p:extLst>
      <p:ext uri="{BB962C8B-B14F-4D97-AF65-F5344CB8AC3E}">
        <p14:creationId xmlns:p14="http://schemas.microsoft.com/office/powerpoint/2010/main" val="222462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F793-832D-4438-B809-B03AE83EB206}"/>
              </a:ext>
            </a:extLst>
          </p:cNvPr>
          <p:cNvSpPr>
            <a:spLocks noGrp="1"/>
          </p:cNvSpPr>
          <p:nvPr>
            <p:ph type="ctrTitle"/>
          </p:nvPr>
        </p:nvSpPr>
        <p:spPr/>
        <p:txBody>
          <a:bodyPr/>
          <a:lstStyle/>
          <a:p>
            <a:r>
              <a:rPr lang="en-US" dirty="0">
                <a:solidFill>
                  <a:srgbClr val="FF0000"/>
                </a:solidFill>
              </a:rPr>
              <a:t>Laravel installation </a:t>
            </a:r>
          </a:p>
        </p:txBody>
      </p:sp>
      <p:sp>
        <p:nvSpPr>
          <p:cNvPr id="3" name="Subtitle 2">
            <a:extLst>
              <a:ext uri="{FF2B5EF4-FFF2-40B4-BE49-F238E27FC236}">
                <a16:creationId xmlns:a16="http://schemas.microsoft.com/office/drawing/2014/main" id="{9FFD3CB1-7F42-4557-840B-5360D462E18C}"/>
              </a:ext>
            </a:extLst>
          </p:cNvPr>
          <p:cNvSpPr>
            <a:spLocks noGrp="1"/>
          </p:cNvSpPr>
          <p:nvPr>
            <p:ph type="subTitle" idx="1"/>
          </p:nvPr>
        </p:nvSpPr>
        <p:spPr/>
        <p:txBody>
          <a:bodyPr/>
          <a:lstStyle/>
          <a:p>
            <a:r>
              <a:rPr lang="en-US" dirty="0"/>
              <a:t>…</a:t>
            </a:r>
          </a:p>
        </p:txBody>
      </p:sp>
    </p:spTree>
    <p:extLst>
      <p:ext uri="{BB962C8B-B14F-4D97-AF65-F5344CB8AC3E}">
        <p14:creationId xmlns:p14="http://schemas.microsoft.com/office/powerpoint/2010/main" val="342887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5596-1DFC-4A7D-A9F0-92544322287D}"/>
              </a:ext>
            </a:extLst>
          </p:cNvPr>
          <p:cNvSpPr>
            <a:spLocks noGrp="1"/>
          </p:cNvSpPr>
          <p:nvPr>
            <p:ph type="title"/>
          </p:nvPr>
        </p:nvSpPr>
        <p:spPr/>
        <p:txBody>
          <a:bodyPr>
            <a:normAutofit fontScale="90000"/>
          </a:bodyPr>
          <a:lstStyle/>
          <a:p>
            <a:r>
              <a:rPr lang="en-US" dirty="0"/>
              <a:t>Laravel installation/1 </a:t>
            </a:r>
          </a:p>
        </p:txBody>
      </p:sp>
      <p:sp>
        <p:nvSpPr>
          <p:cNvPr id="3" name="Content Placeholder 2">
            <a:extLst>
              <a:ext uri="{FF2B5EF4-FFF2-40B4-BE49-F238E27FC236}">
                <a16:creationId xmlns:a16="http://schemas.microsoft.com/office/drawing/2014/main" id="{59C4F6B5-6F2A-460C-81E3-B49682867881}"/>
              </a:ext>
            </a:extLst>
          </p:cNvPr>
          <p:cNvSpPr>
            <a:spLocks noGrp="1"/>
          </p:cNvSpPr>
          <p:nvPr>
            <p:ph idx="1"/>
          </p:nvPr>
        </p:nvSpPr>
        <p:spPr>
          <a:xfrm>
            <a:off x="838200" y="1825624"/>
            <a:ext cx="10515600" cy="4879975"/>
          </a:xfrm>
        </p:spPr>
        <p:txBody>
          <a:bodyPr/>
          <a:lstStyle/>
          <a:p>
            <a:r>
              <a:rPr lang="en-US" dirty="0"/>
              <a:t>Laravel uses composer, so we have to install composer first</a:t>
            </a:r>
          </a:p>
          <a:p>
            <a:pPr marL="514350" indent="-514350">
              <a:buAutoNum type="arabicPeriod"/>
            </a:pPr>
            <a:r>
              <a:rPr lang="en-US" dirty="0"/>
              <a:t>Visit the following URL and download composer to install it on your system (</a:t>
            </a:r>
            <a:r>
              <a:rPr lang="en-US" dirty="0">
                <a:hlinkClick r:id="rId2"/>
              </a:rPr>
              <a:t>https://laravel.com/docs/5.8#installation</a:t>
            </a:r>
            <a:r>
              <a:rPr lang="en-US" dirty="0"/>
              <a:t> ).</a:t>
            </a:r>
          </a:p>
          <a:p>
            <a:pPr marL="514350" indent="-514350">
              <a:buAutoNum type="arabicPeriod"/>
            </a:pPr>
            <a:r>
              <a:rPr lang="en-US" dirty="0"/>
              <a:t>After the Composer is installed, check the installation by typing the Composer command in the command prompt as shown in the following screenshot.</a:t>
            </a:r>
          </a:p>
          <a:p>
            <a:pPr marL="514350" indent="-514350">
              <a:buAutoNum type="arabicPeriod"/>
            </a:pPr>
            <a:endParaRPr lang="en-US" dirty="0"/>
          </a:p>
          <a:p>
            <a:pPr marL="0" indent="0">
              <a:buNone/>
            </a:pPr>
            <a:r>
              <a:rPr lang="en-US" dirty="0"/>
              <a:t> </a:t>
            </a:r>
          </a:p>
          <a:p>
            <a:endParaRPr lang="en-US" dirty="0"/>
          </a:p>
        </p:txBody>
      </p:sp>
      <p:pic>
        <p:nvPicPr>
          <p:cNvPr id="4" name="Picture 3">
            <a:extLst>
              <a:ext uri="{FF2B5EF4-FFF2-40B4-BE49-F238E27FC236}">
                <a16:creationId xmlns:a16="http://schemas.microsoft.com/office/drawing/2014/main" id="{9174CE0D-D6E5-4694-9E1A-A104806CDEDB}"/>
              </a:ext>
            </a:extLst>
          </p:cNvPr>
          <p:cNvPicPr>
            <a:picLocks noChangeAspect="1"/>
          </p:cNvPicPr>
          <p:nvPr/>
        </p:nvPicPr>
        <p:blipFill rotWithShape="1">
          <a:blip r:embed="rId3"/>
          <a:srcRect b="15870"/>
          <a:stretch/>
        </p:blipFill>
        <p:spPr>
          <a:xfrm>
            <a:off x="5379684" y="4009320"/>
            <a:ext cx="5248275" cy="2483555"/>
          </a:xfrm>
          <a:prstGeom prst="rect">
            <a:avLst/>
          </a:prstGeom>
        </p:spPr>
      </p:pic>
    </p:spTree>
    <p:extLst>
      <p:ext uri="{BB962C8B-B14F-4D97-AF65-F5344CB8AC3E}">
        <p14:creationId xmlns:p14="http://schemas.microsoft.com/office/powerpoint/2010/main" val="305945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2027-5003-45CA-BC93-E1B3B3C9EF42}"/>
              </a:ext>
            </a:extLst>
          </p:cNvPr>
          <p:cNvSpPr>
            <a:spLocks noGrp="1"/>
          </p:cNvSpPr>
          <p:nvPr>
            <p:ph type="title"/>
          </p:nvPr>
        </p:nvSpPr>
        <p:spPr/>
        <p:txBody>
          <a:bodyPr>
            <a:normAutofit fontScale="90000"/>
          </a:bodyPr>
          <a:lstStyle/>
          <a:p>
            <a:r>
              <a:rPr lang="en-US" dirty="0"/>
              <a:t>Laravel installation/2</a:t>
            </a:r>
          </a:p>
        </p:txBody>
      </p:sp>
      <p:sp>
        <p:nvSpPr>
          <p:cNvPr id="3" name="Content Placeholder 2">
            <a:extLst>
              <a:ext uri="{FF2B5EF4-FFF2-40B4-BE49-F238E27FC236}">
                <a16:creationId xmlns:a16="http://schemas.microsoft.com/office/drawing/2014/main" id="{06695823-D7DC-4388-BF11-5B06775E8FB6}"/>
              </a:ext>
            </a:extLst>
          </p:cNvPr>
          <p:cNvSpPr>
            <a:spLocks noGrp="1"/>
          </p:cNvSpPr>
          <p:nvPr>
            <p:ph idx="1"/>
          </p:nvPr>
        </p:nvSpPr>
        <p:spPr>
          <a:xfrm>
            <a:off x="838200" y="1825624"/>
            <a:ext cx="10515600" cy="4575175"/>
          </a:xfrm>
        </p:spPr>
        <p:txBody>
          <a:bodyPr/>
          <a:lstStyle/>
          <a:p>
            <a:pPr marL="0" indent="0">
              <a:buNone/>
            </a:pPr>
            <a:r>
              <a:rPr lang="en-US" dirty="0"/>
              <a:t>3. Create a new directory anywhere in your system for your new Laravel project. After that, move to path where you have created the new directory and type the following command there to install Laravel. </a:t>
            </a:r>
          </a:p>
          <a:p>
            <a:pPr marL="0" indent="0">
              <a:buNone/>
            </a:pPr>
            <a:endParaRPr lang="en-US" dirty="0"/>
          </a:p>
          <a:p>
            <a:pPr marL="0" indent="0">
              <a:buNone/>
            </a:pPr>
            <a:endParaRPr lang="en-US" dirty="0"/>
          </a:p>
          <a:p>
            <a:pPr marL="0" indent="0">
              <a:buNone/>
            </a:pPr>
            <a:r>
              <a:rPr lang="en-US" dirty="0"/>
              <a:t>4. The above command will install Laravel in the current directory. Start the Laravel service by executing the following command.</a:t>
            </a:r>
          </a:p>
          <a:p>
            <a:pPr marL="0" indent="0">
              <a:buNone/>
            </a:pPr>
            <a:r>
              <a:rPr lang="en-US" dirty="0"/>
              <a:t>5. </a:t>
            </a:r>
          </a:p>
          <a:p>
            <a:pPr marL="0" indent="0">
              <a:buNone/>
            </a:pPr>
            <a:endParaRPr lang="en-US" dirty="0"/>
          </a:p>
        </p:txBody>
      </p:sp>
      <p:pic>
        <p:nvPicPr>
          <p:cNvPr id="4" name="Picture 3">
            <a:extLst>
              <a:ext uri="{FF2B5EF4-FFF2-40B4-BE49-F238E27FC236}">
                <a16:creationId xmlns:a16="http://schemas.microsoft.com/office/drawing/2014/main" id="{3033646A-CA57-4EDF-B302-289B89E97BA0}"/>
              </a:ext>
            </a:extLst>
          </p:cNvPr>
          <p:cNvPicPr>
            <a:picLocks noChangeAspect="1"/>
          </p:cNvPicPr>
          <p:nvPr/>
        </p:nvPicPr>
        <p:blipFill>
          <a:blip r:embed="rId2"/>
          <a:stretch>
            <a:fillRect/>
          </a:stretch>
        </p:blipFill>
        <p:spPr>
          <a:xfrm>
            <a:off x="1040694" y="3128962"/>
            <a:ext cx="6297083" cy="720549"/>
          </a:xfrm>
          <a:prstGeom prst="rect">
            <a:avLst/>
          </a:prstGeom>
        </p:spPr>
      </p:pic>
      <p:pic>
        <p:nvPicPr>
          <p:cNvPr id="5" name="Picture 4">
            <a:extLst>
              <a:ext uri="{FF2B5EF4-FFF2-40B4-BE49-F238E27FC236}">
                <a16:creationId xmlns:a16="http://schemas.microsoft.com/office/drawing/2014/main" id="{86C18BBA-7CFC-4F68-ADA3-2634CF0874FB}"/>
              </a:ext>
            </a:extLst>
          </p:cNvPr>
          <p:cNvPicPr>
            <a:picLocks noChangeAspect="1"/>
          </p:cNvPicPr>
          <p:nvPr/>
        </p:nvPicPr>
        <p:blipFill>
          <a:blip r:embed="rId3"/>
          <a:stretch>
            <a:fillRect/>
          </a:stretch>
        </p:blipFill>
        <p:spPr>
          <a:xfrm>
            <a:off x="1357312" y="5037313"/>
            <a:ext cx="4600575" cy="666750"/>
          </a:xfrm>
          <a:prstGeom prst="rect">
            <a:avLst/>
          </a:prstGeom>
        </p:spPr>
      </p:pic>
    </p:spTree>
    <p:extLst>
      <p:ext uri="{BB962C8B-B14F-4D97-AF65-F5344CB8AC3E}">
        <p14:creationId xmlns:p14="http://schemas.microsoft.com/office/powerpoint/2010/main" val="220039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6C66-4597-43FF-80DF-B06347FC8EFB}"/>
              </a:ext>
            </a:extLst>
          </p:cNvPr>
          <p:cNvSpPr>
            <a:spLocks noGrp="1"/>
          </p:cNvSpPr>
          <p:nvPr>
            <p:ph type="title"/>
          </p:nvPr>
        </p:nvSpPr>
        <p:spPr/>
        <p:txBody>
          <a:bodyPr>
            <a:normAutofit fontScale="90000"/>
          </a:bodyPr>
          <a:lstStyle/>
          <a:p>
            <a:r>
              <a:rPr lang="en-US" dirty="0"/>
              <a:t>Laravel installation/3</a:t>
            </a:r>
          </a:p>
        </p:txBody>
      </p:sp>
      <p:sp>
        <p:nvSpPr>
          <p:cNvPr id="3" name="Content Placeholder 2">
            <a:extLst>
              <a:ext uri="{FF2B5EF4-FFF2-40B4-BE49-F238E27FC236}">
                <a16:creationId xmlns:a16="http://schemas.microsoft.com/office/drawing/2014/main" id="{450F0E95-C0B2-473B-ADF5-7D1204DD7215}"/>
              </a:ext>
            </a:extLst>
          </p:cNvPr>
          <p:cNvSpPr>
            <a:spLocks noGrp="1"/>
          </p:cNvSpPr>
          <p:nvPr>
            <p:ph idx="1"/>
          </p:nvPr>
        </p:nvSpPr>
        <p:spPr/>
        <p:txBody>
          <a:bodyPr/>
          <a:lstStyle/>
          <a:p>
            <a:pPr marL="0" indent="0">
              <a:buNone/>
            </a:pPr>
            <a:r>
              <a:rPr lang="en-US" dirty="0"/>
              <a:t>6. Copy the URL underlined in gray in the above screenshot and open that URL in the browser. If you see the following screen, it implies Laravel has been installed successfully.</a:t>
            </a:r>
          </a:p>
          <a:p>
            <a:pPr marL="0" indent="0">
              <a:buNone/>
            </a:pPr>
            <a:endParaRPr lang="en-US" dirty="0"/>
          </a:p>
        </p:txBody>
      </p:sp>
      <p:pic>
        <p:nvPicPr>
          <p:cNvPr id="4" name="Picture 3">
            <a:extLst>
              <a:ext uri="{FF2B5EF4-FFF2-40B4-BE49-F238E27FC236}">
                <a16:creationId xmlns:a16="http://schemas.microsoft.com/office/drawing/2014/main" id="{930F08B8-8272-47CF-BE73-80035EC90372}"/>
              </a:ext>
            </a:extLst>
          </p:cNvPr>
          <p:cNvPicPr>
            <a:picLocks noChangeAspect="1"/>
          </p:cNvPicPr>
          <p:nvPr/>
        </p:nvPicPr>
        <p:blipFill>
          <a:blip r:embed="rId2"/>
          <a:stretch>
            <a:fillRect/>
          </a:stretch>
        </p:blipFill>
        <p:spPr>
          <a:xfrm>
            <a:off x="2562577" y="3429000"/>
            <a:ext cx="6096000" cy="2524125"/>
          </a:xfrm>
          <a:prstGeom prst="rect">
            <a:avLst/>
          </a:prstGeom>
        </p:spPr>
      </p:pic>
    </p:spTree>
    <p:extLst>
      <p:ext uri="{BB962C8B-B14F-4D97-AF65-F5344CB8AC3E}">
        <p14:creationId xmlns:p14="http://schemas.microsoft.com/office/powerpoint/2010/main" val="622785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15443</TotalTime>
  <Words>2840</Words>
  <Application>Microsoft Office PowerPoint</Application>
  <PresentationFormat>Widescreen</PresentationFormat>
  <Paragraphs>271</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Office Theme</vt:lpstr>
      <vt:lpstr>Laravel Framework </vt:lpstr>
      <vt:lpstr>Laravel </vt:lpstr>
      <vt:lpstr>Features of Laravel/1 </vt:lpstr>
      <vt:lpstr>Features of Laravel/2 </vt:lpstr>
      <vt:lpstr>What is composer? </vt:lpstr>
      <vt:lpstr>Laravel installation </vt:lpstr>
      <vt:lpstr>Laravel installation/1 </vt:lpstr>
      <vt:lpstr>Laravel installation/2</vt:lpstr>
      <vt:lpstr>Laravel installation/3</vt:lpstr>
      <vt:lpstr>Laravel application structure </vt:lpstr>
      <vt:lpstr>app folder </vt:lpstr>
      <vt:lpstr>Other folder </vt:lpstr>
      <vt:lpstr>The .env file </vt:lpstr>
      <vt:lpstr>Routing </vt:lpstr>
      <vt:lpstr>Routing </vt:lpstr>
      <vt:lpstr>Model-View-Controller</vt:lpstr>
      <vt:lpstr>The simple request process </vt:lpstr>
      <vt:lpstr>Steps to create your first Laravel Application </vt:lpstr>
      <vt:lpstr>Steps to create your first Laravel Application </vt:lpstr>
      <vt:lpstr>Creating Models </vt:lpstr>
      <vt:lpstr>Creating Models </vt:lpstr>
      <vt:lpstr>Creating Controllers  </vt:lpstr>
      <vt:lpstr>Routes </vt:lpstr>
      <vt:lpstr>Creating views </vt:lpstr>
      <vt:lpstr>Creating views </vt:lpstr>
      <vt:lpstr>Using eloquent to retrieve models </vt:lpstr>
      <vt:lpstr>More on Eloquent </vt:lpstr>
      <vt:lpstr>More on Eloquent </vt:lpstr>
      <vt:lpstr>More on Eloquent </vt:lpstr>
      <vt:lpstr>Form submission in Laravel</vt:lpstr>
      <vt:lpstr>Form submission in Laravel</vt:lpstr>
      <vt:lpstr>Form submission in Laravel</vt:lpstr>
      <vt:lpstr>Form submission in Laravel</vt:lpstr>
      <vt:lpstr>Form submission in Laravel - Validation</vt:lpstr>
      <vt:lpstr>Form submission in Laravel - Validation</vt:lpstr>
      <vt:lpstr>Form submission in Laravel - Validation</vt:lpstr>
      <vt:lpstr>Eloquent relationships </vt:lpstr>
      <vt:lpstr>Eloquent relationships </vt:lpstr>
      <vt:lpstr>RESTful APIs in Laravel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 framework </dc:title>
  <dc:creator>DKenga</dc:creator>
  <cp:lastModifiedBy>Derdus</cp:lastModifiedBy>
  <cp:revision>370</cp:revision>
  <dcterms:created xsi:type="dcterms:W3CDTF">2018-05-06T08:26:33Z</dcterms:created>
  <dcterms:modified xsi:type="dcterms:W3CDTF">2021-03-18T13:46:54Z</dcterms:modified>
</cp:coreProperties>
</file>