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87D571-0D75-4DC0-B2A7-4D97B870FFED}">
  <a:tblStyle styleId="{DA87D571-0D75-4DC0-B2A7-4D97B870F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Fast_food" TargetMode="External"/><Relationship Id="rId4" Type="http://schemas.openxmlformats.org/officeDocument/2006/relationships/hyperlink" Target="https://en.wikipedia.org/wiki/Company" TargetMode="External"/><Relationship Id="rId11" Type="http://schemas.openxmlformats.org/officeDocument/2006/relationships/hyperlink" Target="https://en.wikipedia.org/wiki/Wrap_(food)" TargetMode="External"/><Relationship Id="rId10" Type="http://schemas.openxmlformats.org/officeDocument/2006/relationships/hyperlink" Target="https://en.wikipedia.org/wiki/Milkshake" TargetMode="External"/><Relationship Id="rId12" Type="http://schemas.openxmlformats.org/officeDocument/2006/relationships/image" Target="../media/image1.png"/><Relationship Id="rId9" Type="http://schemas.openxmlformats.org/officeDocument/2006/relationships/hyperlink" Target="https://en.wikipedia.org/wiki/Soft_drink" TargetMode="External"/><Relationship Id="rId5" Type="http://schemas.openxmlformats.org/officeDocument/2006/relationships/hyperlink" Target="https://en.wikipedia.org/wiki/Restaurant_chain" TargetMode="External"/><Relationship Id="rId6" Type="http://schemas.openxmlformats.org/officeDocument/2006/relationships/hyperlink" Target="https://en.wikipedia.org/wiki/Cheeseburger" TargetMode="External"/><Relationship Id="rId7" Type="http://schemas.openxmlformats.org/officeDocument/2006/relationships/hyperlink" Target="https://en.wikipedia.org/wiki/French_fries" TargetMode="External"/><Relationship Id="rId8" Type="http://schemas.openxmlformats.org/officeDocument/2006/relationships/hyperlink" Target="https://en.wikipedia.org/wiki/Breakfa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2126692" y="-70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McDonald’s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-283525" y="1452875"/>
            <a:ext cx="881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member: Qifei Yuan, Jiashu Zhang, Chenyu Zou</a:t>
            </a:r>
            <a:endParaRPr sz="2400"/>
          </a:p>
        </p:txBody>
      </p:sp>
      <p:sp>
        <p:nvSpPr>
          <p:cNvPr id="56" name="Shape 56"/>
          <p:cNvSpPr txBox="1"/>
          <p:nvPr/>
        </p:nvSpPr>
        <p:spPr>
          <a:xfrm>
            <a:off x="423150" y="1984125"/>
            <a:ext cx="82287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 ASSUME ALL STORE HAVE THE SAME MENU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McDonald's</a:t>
            </a:r>
            <a:r>
              <a:rPr lang="en"/>
              <a:t> is an American </a:t>
            </a:r>
            <a:r>
              <a:rPr lang="en">
                <a:uFill>
                  <a:noFill/>
                </a:uFill>
                <a:hlinkClick r:id="rId3"/>
              </a:rPr>
              <a:t>fast food</a:t>
            </a:r>
            <a:r>
              <a:rPr lang="en"/>
              <a:t> </a:t>
            </a:r>
            <a:r>
              <a:rPr lang="en">
                <a:uFill>
                  <a:noFill/>
                </a:uFill>
                <a:hlinkClick r:id="rId4"/>
              </a:rPr>
              <a:t>company</a:t>
            </a:r>
            <a:r>
              <a:rPr lang="en"/>
              <a:t> and the world's largest </a:t>
            </a:r>
            <a:r>
              <a:rPr lang="en">
                <a:uFill>
                  <a:noFill/>
                </a:uFill>
                <a:hlinkClick r:id="rId5"/>
              </a:rPr>
              <a:t>restaurant chain</a:t>
            </a:r>
            <a:r>
              <a:rPr lang="en"/>
              <a:t> by revenue, </a:t>
            </a:r>
            <a:r>
              <a:rPr lang="en">
                <a:highlight>
                  <a:srgbClr val="FFFFFF"/>
                </a:highlight>
              </a:rPr>
              <a:t>generating more than $40 billion in Systemwide sales. It operates over 30,000 restaurants in more than 100 countries on six continents. </a:t>
            </a:r>
            <a:r>
              <a:rPr lang="en"/>
              <a:t>The McDonald's Corporation revenues come from the rent, royalties, and fees paid by the franchisees, as well as sales in company-operated restaurants. </a:t>
            </a:r>
            <a:r>
              <a:rPr lang="en">
                <a:highlight>
                  <a:srgbClr val="FFFFFF"/>
                </a:highlight>
              </a:rPr>
              <a:t>Although McDonald's is known for its hamburgers, they also sell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6"/>
              </a:rPr>
              <a:t>cheeseburgers</a:t>
            </a:r>
            <a:r>
              <a:rPr lang="en">
                <a:highlight>
                  <a:srgbClr val="FFFFFF"/>
                </a:highlight>
              </a:rPr>
              <a:t>, chicken products,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7"/>
              </a:rPr>
              <a:t>french fries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8"/>
              </a:rPr>
              <a:t>breakfast</a:t>
            </a:r>
            <a:r>
              <a:rPr lang="en">
                <a:highlight>
                  <a:srgbClr val="FFFFFF"/>
                </a:highlight>
              </a:rPr>
              <a:t> items,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9"/>
              </a:rPr>
              <a:t>soft drinks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10"/>
              </a:rPr>
              <a:t>milkshakes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11"/>
              </a:rPr>
              <a:t>wraps</a:t>
            </a:r>
            <a:r>
              <a:rPr lang="en">
                <a:highlight>
                  <a:srgbClr val="FFFFFF"/>
                </a:highlight>
              </a:rPr>
              <a:t>, and desserts. 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this case, our database only covers transactions within the United States. In addition, We assume that there is no menu variation among stores of different areas, meaning that </a:t>
            </a:r>
            <a:r>
              <a:rPr lang="en" u="sng">
                <a:solidFill>
                  <a:srgbClr val="222222"/>
                </a:solidFill>
                <a:highlight>
                  <a:srgbClr val="FFFFFF"/>
                </a:highlight>
              </a:rPr>
              <a:t>all the stores have the same items on their menus.</a:t>
            </a:r>
            <a:endParaRPr u="sng">
              <a:solidFill>
                <a:srgbClr val="2222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57" name="Shape 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75625" y="0"/>
            <a:ext cx="1461725" cy="14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Shape 62"/>
          <p:cNvGraphicFramePr/>
          <p:nvPr/>
        </p:nvGraphicFramePr>
        <p:xfrm>
          <a:off x="2109400" y="35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583575"/>
              </a:tblGrid>
              <a:tr h="420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89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ID(PK)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Name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 Title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 ID (FK)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/>
        </p:nvGraphicFramePr>
        <p:xfrm>
          <a:off x="381725" y="2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482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89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 ID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Name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Phone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Shape 64"/>
          <p:cNvGraphicFramePr/>
          <p:nvPr/>
        </p:nvGraphicFramePr>
        <p:xfrm>
          <a:off x="5826538" y="39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302825"/>
              </a:tblGrid>
              <a:tr h="23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 ID (PK)</a:t>
                      </a:r>
                      <a:endParaRPr sz="10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</a:t>
                      </a:r>
                      <a:endParaRPr sz="10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Menu Key(FK)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Shape 65"/>
          <p:cNvGraphicFramePr/>
          <p:nvPr/>
        </p:nvGraphicFramePr>
        <p:xfrm>
          <a:off x="4094950" y="3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482025"/>
              </a:tblGrid>
              <a:tr h="37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0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 ID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Menu Key (FK)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Shape 66"/>
          <p:cNvGraphicFramePr/>
          <p:nvPr/>
        </p:nvGraphicFramePr>
        <p:xfrm>
          <a:off x="5826550" y="3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406925"/>
              </a:tblGrid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91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 ID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 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Amount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 ID (FK)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Shape 67"/>
          <p:cNvGraphicFramePr/>
          <p:nvPr/>
        </p:nvGraphicFramePr>
        <p:xfrm>
          <a:off x="2111400" y="341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753750"/>
              </a:tblGrid>
              <a:tr h="38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Ingredient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Ingredient ID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Measurement Unit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Shape 68"/>
          <p:cNvGraphicFramePr/>
          <p:nvPr/>
        </p:nvGraphicFramePr>
        <p:xfrm>
          <a:off x="7347025" y="188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753750"/>
              </a:tblGrid>
              <a:tr h="38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8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TranactionItem ID                              (PK)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 ID (FK)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ID (FK)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Shape 69"/>
          <p:cNvGraphicFramePr/>
          <p:nvPr/>
        </p:nvGraphicFramePr>
        <p:xfrm>
          <a:off x="74475" y="27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539100"/>
              </a:tblGrid>
              <a:tr h="62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Supplies?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87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WhoSuppliesID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Supplier ID (FK)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Ingredient ID (FK)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Shape 70"/>
          <p:cNvGraphicFramePr/>
          <p:nvPr/>
        </p:nvGraphicFramePr>
        <p:xfrm>
          <a:off x="3993375" y="320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685175"/>
              </a:tblGrid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Recipe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Recipe</a:t>
                      </a:r>
                      <a:r>
                        <a:rPr lang="en"/>
                        <a:t> ID</a:t>
                      </a:r>
                      <a:r>
                        <a:rPr lang="en"/>
                        <a:t> (PK)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ID (FK)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Ingredient ID (FK)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Ingredient Amount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1" name="Shape 71"/>
          <p:cNvGrpSpPr/>
          <p:nvPr/>
        </p:nvGrpSpPr>
        <p:grpSpPr>
          <a:xfrm>
            <a:off x="3463900" y="96075"/>
            <a:ext cx="694500" cy="258300"/>
            <a:chOff x="1622900" y="102400"/>
            <a:chExt cx="694500" cy="258300"/>
          </a:xfrm>
        </p:grpSpPr>
        <p:grpSp>
          <p:nvGrpSpPr>
            <p:cNvPr id="72" name="Shape 72"/>
            <p:cNvGrpSpPr/>
            <p:nvPr/>
          </p:nvGrpSpPr>
          <p:grpSpPr>
            <a:xfrm>
              <a:off x="1622900" y="102400"/>
              <a:ext cx="694500" cy="258300"/>
              <a:chOff x="1606850" y="94200"/>
              <a:chExt cx="694500" cy="258300"/>
            </a:xfrm>
          </p:grpSpPr>
          <p:cxnSp>
            <p:nvCxnSpPr>
              <p:cNvPr id="73" name="Shape 73"/>
              <p:cNvCxnSpPr/>
              <p:nvPr/>
            </p:nvCxnSpPr>
            <p:spPr>
              <a:xfrm>
                <a:off x="1606850" y="94200"/>
                <a:ext cx="0" cy="25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Shape 74"/>
              <p:cNvCxnSpPr/>
              <p:nvPr/>
            </p:nvCxnSpPr>
            <p:spPr>
              <a:xfrm>
                <a:off x="1606850" y="110350"/>
                <a:ext cx="69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5" name="Shape 75"/>
            <p:cNvCxnSpPr/>
            <p:nvPr/>
          </p:nvCxnSpPr>
          <p:spPr>
            <a:xfrm>
              <a:off x="2317400" y="110350"/>
              <a:ext cx="0" cy="24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" name="Shape 76"/>
          <p:cNvSpPr txBox="1"/>
          <p:nvPr/>
        </p:nvSpPr>
        <p:spPr>
          <a:xfrm>
            <a:off x="3124850" y="50300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246200" y="4102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5255425" y="75375"/>
            <a:ext cx="694500" cy="258300"/>
            <a:chOff x="1622900" y="102400"/>
            <a:chExt cx="694500" cy="258300"/>
          </a:xfrm>
        </p:grpSpPr>
        <p:grpSp>
          <p:nvGrpSpPr>
            <p:cNvPr id="79" name="Shape 79"/>
            <p:cNvGrpSpPr/>
            <p:nvPr/>
          </p:nvGrpSpPr>
          <p:grpSpPr>
            <a:xfrm>
              <a:off x="1622900" y="102400"/>
              <a:ext cx="694500" cy="258300"/>
              <a:chOff x="1606850" y="94200"/>
              <a:chExt cx="694500" cy="258300"/>
            </a:xfrm>
          </p:grpSpPr>
          <p:cxnSp>
            <p:nvCxnSpPr>
              <p:cNvPr id="80" name="Shape 80"/>
              <p:cNvCxnSpPr/>
              <p:nvPr/>
            </p:nvCxnSpPr>
            <p:spPr>
              <a:xfrm>
                <a:off x="1606850" y="94200"/>
                <a:ext cx="0" cy="25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Shape 81"/>
              <p:cNvCxnSpPr/>
              <p:nvPr/>
            </p:nvCxnSpPr>
            <p:spPr>
              <a:xfrm>
                <a:off x="1606850" y="110350"/>
                <a:ext cx="69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2" name="Shape 82"/>
            <p:cNvCxnSpPr/>
            <p:nvPr/>
          </p:nvCxnSpPr>
          <p:spPr>
            <a:xfrm>
              <a:off x="2317400" y="110350"/>
              <a:ext cx="0" cy="24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3" name="Shape 83"/>
          <p:cNvSpPr txBox="1"/>
          <p:nvPr/>
        </p:nvSpPr>
        <p:spPr>
          <a:xfrm>
            <a:off x="5978700" y="4102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011250" y="4102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1613575" y="3988225"/>
            <a:ext cx="499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Shape 86"/>
          <p:cNvCxnSpPr/>
          <p:nvPr/>
        </p:nvCxnSpPr>
        <p:spPr>
          <a:xfrm flipH="1">
            <a:off x="960825" y="2283425"/>
            <a:ext cx="162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957025" y="244332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582175" y="3676588"/>
            <a:ext cx="339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977025" y="2171588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907325" y="3676600"/>
            <a:ext cx="339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3512500" y="2947075"/>
            <a:ext cx="701400" cy="474000"/>
            <a:chOff x="1616000" y="102400"/>
            <a:chExt cx="701400" cy="474000"/>
          </a:xfrm>
        </p:grpSpPr>
        <p:grpSp>
          <p:nvGrpSpPr>
            <p:cNvPr id="92" name="Shape 92"/>
            <p:cNvGrpSpPr/>
            <p:nvPr/>
          </p:nvGrpSpPr>
          <p:grpSpPr>
            <a:xfrm>
              <a:off x="1616000" y="102400"/>
              <a:ext cx="701400" cy="474000"/>
              <a:chOff x="1599950" y="94200"/>
              <a:chExt cx="701400" cy="474000"/>
            </a:xfrm>
          </p:grpSpPr>
          <p:cxnSp>
            <p:nvCxnSpPr>
              <p:cNvPr id="93" name="Shape 93"/>
              <p:cNvCxnSpPr/>
              <p:nvPr/>
            </p:nvCxnSpPr>
            <p:spPr>
              <a:xfrm flipH="1">
                <a:off x="1599950" y="94200"/>
                <a:ext cx="6900" cy="47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Shape 94"/>
              <p:cNvCxnSpPr/>
              <p:nvPr/>
            </p:nvCxnSpPr>
            <p:spPr>
              <a:xfrm>
                <a:off x="1606850" y="110350"/>
                <a:ext cx="69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5" name="Shape 95"/>
            <p:cNvCxnSpPr/>
            <p:nvPr/>
          </p:nvCxnSpPr>
          <p:spPr>
            <a:xfrm>
              <a:off x="2317400" y="110350"/>
              <a:ext cx="0" cy="24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6" name="Shape 96"/>
          <p:cNvSpPr txBox="1"/>
          <p:nvPr/>
        </p:nvSpPr>
        <p:spPr>
          <a:xfrm>
            <a:off x="3249700" y="312917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234600" y="287087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7233475" y="1600613"/>
            <a:ext cx="694500" cy="258300"/>
            <a:chOff x="1622900" y="102400"/>
            <a:chExt cx="694500" cy="258300"/>
          </a:xfrm>
        </p:grpSpPr>
        <p:grpSp>
          <p:nvGrpSpPr>
            <p:cNvPr id="99" name="Shape 99"/>
            <p:cNvGrpSpPr/>
            <p:nvPr/>
          </p:nvGrpSpPr>
          <p:grpSpPr>
            <a:xfrm>
              <a:off x="1622900" y="102400"/>
              <a:ext cx="694500" cy="258300"/>
              <a:chOff x="1606850" y="94200"/>
              <a:chExt cx="694500" cy="258300"/>
            </a:xfrm>
          </p:grpSpPr>
          <p:cxnSp>
            <p:nvCxnSpPr>
              <p:cNvPr id="100" name="Shape 100"/>
              <p:cNvCxnSpPr/>
              <p:nvPr/>
            </p:nvCxnSpPr>
            <p:spPr>
              <a:xfrm>
                <a:off x="1606850" y="94200"/>
                <a:ext cx="0" cy="25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x="1606850" y="110350"/>
                <a:ext cx="69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2" name="Shape 102"/>
            <p:cNvCxnSpPr/>
            <p:nvPr/>
          </p:nvCxnSpPr>
          <p:spPr>
            <a:xfrm>
              <a:off x="2317400" y="110350"/>
              <a:ext cx="0" cy="24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3" name="Shape 103"/>
          <p:cNvGrpSpPr/>
          <p:nvPr/>
        </p:nvGrpSpPr>
        <p:grpSpPr>
          <a:xfrm>
            <a:off x="5635302" y="2988758"/>
            <a:ext cx="369988" cy="174053"/>
            <a:chOff x="1599950" y="94200"/>
            <a:chExt cx="701400" cy="474000"/>
          </a:xfrm>
        </p:grpSpPr>
        <p:cxnSp>
          <p:nvCxnSpPr>
            <p:cNvPr id="104" name="Shape 104"/>
            <p:cNvCxnSpPr/>
            <p:nvPr/>
          </p:nvCxnSpPr>
          <p:spPr>
            <a:xfrm flipH="1">
              <a:off x="1599950" y="94200"/>
              <a:ext cx="6900" cy="47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606850" y="110350"/>
              <a:ext cx="69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6" name="Shape 106"/>
          <p:cNvCxnSpPr/>
          <p:nvPr/>
        </p:nvCxnSpPr>
        <p:spPr>
          <a:xfrm flipH="1">
            <a:off x="5995475" y="2992975"/>
            <a:ext cx="120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5338800" y="2947075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955700" y="3488350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233475" y="1279925"/>
            <a:ext cx="241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927975" y="1533175"/>
            <a:ext cx="293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7128600" y="4836175"/>
            <a:ext cx="6765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7805088" y="3488350"/>
            <a:ext cx="1200" cy="13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7750750" y="3493075"/>
            <a:ext cx="197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128600" y="4491625"/>
            <a:ext cx="197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x="6154713" y="27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{DA87D571-0D75-4DC0-B2A7-4D97B870FFED}</a:tableStyleId>
              </a:tblPr>
              <a:tblGrid>
                <a:gridCol w="1167000"/>
              </a:tblGrid>
              <a:tr h="290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8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Menu Key (PK)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6" name="Shape 116"/>
          <p:cNvCxnSpPr/>
          <p:nvPr/>
        </p:nvCxnSpPr>
        <p:spPr>
          <a:xfrm rot="10800000">
            <a:off x="6710600" y="3469100"/>
            <a:ext cx="81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6507663" y="3366675"/>
            <a:ext cx="197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710650" y="3697750"/>
            <a:ext cx="197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4950625" y="2858400"/>
            <a:ext cx="1205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4950850" y="2196050"/>
            <a:ext cx="78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4695850" y="2085163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823650" y="2574300"/>
            <a:ext cx="33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165850" y="3868625"/>
            <a:ext cx="9051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49225" y="4707625"/>
            <a:ext cx="5013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Assumption: all the stores have the same items on their menus.</a:t>
            </a:r>
            <a:endParaRPr b="1"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