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 id="2147484283" r:id="rId3"/>
  </p:sldMasterIdLst>
  <p:notesMasterIdLst>
    <p:notesMasterId r:id="rId44"/>
  </p:notesMasterIdLst>
  <p:handoutMasterIdLst>
    <p:handoutMasterId r:id="rId45"/>
  </p:handoutMasterIdLst>
  <p:sldIdLst>
    <p:sldId id="910" r:id="rId4"/>
    <p:sldId id="1075" r:id="rId5"/>
    <p:sldId id="1076" r:id="rId6"/>
    <p:sldId id="1077" r:id="rId7"/>
    <p:sldId id="1090" r:id="rId8"/>
    <p:sldId id="1089" r:id="rId9"/>
    <p:sldId id="1088" r:id="rId10"/>
    <p:sldId id="1082" r:id="rId11"/>
    <p:sldId id="1084" r:id="rId12"/>
    <p:sldId id="1085" r:id="rId13"/>
    <p:sldId id="1086" r:id="rId14"/>
    <p:sldId id="1087" r:id="rId15"/>
    <p:sldId id="1079" r:id="rId16"/>
    <p:sldId id="1074" r:id="rId17"/>
    <p:sldId id="1042" r:id="rId18"/>
    <p:sldId id="1001" r:id="rId19"/>
    <p:sldId id="1083" r:id="rId20"/>
    <p:sldId id="1062" r:id="rId21"/>
    <p:sldId id="1064" r:id="rId22"/>
    <p:sldId id="1065" r:id="rId23"/>
    <p:sldId id="1063" r:id="rId24"/>
    <p:sldId id="1066" r:id="rId25"/>
    <p:sldId id="1043" r:id="rId26"/>
    <p:sldId id="1044" r:id="rId27"/>
    <p:sldId id="1045" r:id="rId28"/>
    <p:sldId id="1046" r:id="rId29"/>
    <p:sldId id="1047" r:id="rId30"/>
    <p:sldId id="1048" r:id="rId31"/>
    <p:sldId id="1049" r:id="rId32"/>
    <p:sldId id="1050" r:id="rId33"/>
    <p:sldId id="1051" r:id="rId34"/>
    <p:sldId id="1052" r:id="rId35"/>
    <p:sldId id="1053" r:id="rId36"/>
    <p:sldId id="1054" r:id="rId37"/>
    <p:sldId id="1055" r:id="rId38"/>
    <p:sldId id="1056" r:id="rId39"/>
    <p:sldId id="1057" r:id="rId40"/>
    <p:sldId id="1058" r:id="rId41"/>
    <p:sldId id="1059" r:id="rId42"/>
    <p:sldId id="1060" r:id="rId43"/>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6" autoAdjust="0"/>
    <p:restoredTop sz="90680" autoAdjust="0"/>
  </p:normalViewPr>
  <p:slideViewPr>
    <p:cSldViewPr snapToGrid="0" snapToObjects="1">
      <p:cViewPr varScale="1">
        <p:scale>
          <a:sx n="84" d="100"/>
          <a:sy n="84" d="100"/>
        </p:scale>
        <p:origin x="96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7/8/2017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extLst>
      <p:ext uri="{BB962C8B-B14F-4D97-AF65-F5344CB8AC3E}">
        <p14:creationId xmlns:p14="http://schemas.microsoft.com/office/powerpoint/2010/main" val="315311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extLst>
      <p:ext uri="{BB962C8B-B14F-4D97-AF65-F5344CB8AC3E}">
        <p14:creationId xmlns:p14="http://schemas.microsoft.com/office/powerpoint/2010/main" val="185955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extLst>
      <p:ext uri="{BB962C8B-B14F-4D97-AF65-F5344CB8AC3E}">
        <p14:creationId xmlns:p14="http://schemas.microsoft.com/office/powerpoint/2010/main" val="109828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a:t>IBM Big Data &amp; Analytics</a:t>
            </a:r>
            <a:br>
              <a:rPr lang="en-US" altLang="en-US"/>
            </a:br>
            <a:r>
              <a:rPr lang="en-US" altLang="en-US"/>
              <a:t>© 2014 IBM Corporation</a:t>
            </a:r>
          </a:p>
        </p:txBody>
      </p:sp>
      <p:sp>
        <p:nvSpPr>
          <p:cNvPr id="1218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CE42165-C474-4840-9675-1455D1578C41}" type="slidenum">
              <a:rPr lang="en-US" altLang="en-US"/>
              <a:pPr>
                <a:spcBef>
                  <a:spcPct val="0"/>
                </a:spcBef>
              </a:pPr>
              <a:t>14</a:t>
            </a:fld>
            <a:endParaRPr lang="en-US" altLang="en-US"/>
          </a:p>
        </p:txBody>
      </p:sp>
      <p:sp>
        <p:nvSpPr>
          <p:cNvPr id="121860" name="Rectangle 2"/>
          <p:cNvSpPr>
            <a:spLocks noGrp="1" noRot="1" noChangeAspect="1" noChangeArrowheads="1" noTextEdit="1"/>
          </p:cNvSpPr>
          <p:nvPr>
            <p:ph type="sldImg"/>
          </p:nvPr>
        </p:nvSpPr>
        <p:spPr>
          <a:xfrm>
            <a:off x="1631950" y="652463"/>
            <a:ext cx="3735388" cy="2801937"/>
          </a:xfrm>
          <a:ln/>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39070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39732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19</a:t>
            </a:fld>
            <a:endParaRPr lang="en-US" altLang="en-US" sz="1300">
              <a:latin typeface="Times New Roman" charset="0"/>
            </a:endParaRPr>
          </a:p>
        </p:txBody>
      </p:sp>
    </p:spTree>
    <p:extLst>
      <p:ext uri="{BB962C8B-B14F-4D97-AF65-F5344CB8AC3E}">
        <p14:creationId xmlns:p14="http://schemas.microsoft.com/office/powerpoint/2010/main" val="146710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20</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158711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21</a:t>
            </a:fld>
            <a:endParaRPr lang="en-US" dirty="0"/>
          </a:p>
        </p:txBody>
      </p:sp>
    </p:spTree>
    <p:extLst>
      <p:ext uri="{BB962C8B-B14F-4D97-AF65-F5344CB8AC3E}">
        <p14:creationId xmlns:p14="http://schemas.microsoft.com/office/powerpoint/2010/main" val="573294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23</a:t>
            </a:fld>
            <a:endParaRPr lang="en-US" altLang="en-US" sz="1300">
              <a:latin typeface="Times New Roman" charset="0"/>
            </a:endParaRPr>
          </a:p>
        </p:txBody>
      </p:sp>
    </p:spTree>
    <p:extLst>
      <p:ext uri="{BB962C8B-B14F-4D97-AF65-F5344CB8AC3E}">
        <p14:creationId xmlns:p14="http://schemas.microsoft.com/office/powerpoint/2010/main" val="185615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24</a:t>
            </a:fld>
            <a:endParaRPr lang="en-US" altLang="en-US" sz="1300">
              <a:latin typeface="Times New Roman" charset="0"/>
            </a:endParaRPr>
          </a:p>
        </p:txBody>
      </p:sp>
    </p:spTree>
    <p:extLst>
      <p:ext uri="{BB962C8B-B14F-4D97-AF65-F5344CB8AC3E}">
        <p14:creationId xmlns:p14="http://schemas.microsoft.com/office/powerpoint/2010/main" val="861012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25</a:t>
            </a:fld>
            <a:endParaRPr lang="en-US" altLang="en-US" sz="1300">
              <a:latin typeface="Times New Roman" charset="0"/>
            </a:endParaRPr>
          </a:p>
        </p:txBody>
      </p:sp>
    </p:spTree>
    <p:extLst>
      <p:ext uri="{BB962C8B-B14F-4D97-AF65-F5344CB8AC3E}">
        <p14:creationId xmlns:p14="http://schemas.microsoft.com/office/powerpoint/2010/main" val="191568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26</a:t>
            </a:fld>
            <a:endParaRPr lang="en-US" altLang="en-US" sz="1300">
              <a:latin typeface="Times New Roman" charset="0"/>
            </a:endParaRPr>
          </a:p>
        </p:txBody>
      </p:sp>
    </p:spTree>
    <p:extLst>
      <p:ext uri="{BB962C8B-B14F-4D97-AF65-F5344CB8AC3E}">
        <p14:creationId xmlns:p14="http://schemas.microsoft.com/office/powerpoint/2010/main" val="430353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27</a:t>
            </a:fld>
            <a:endParaRPr lang="en-US" dirty="0"/>
          </a:p>
        </p:txBody>
      </p:sp>
    </p:spTree>
    <p:extLst>
      <p:ext uri="{BB962C8B-B14F-4D97-AF65-F5344CB8AC3E}">
        <p14:creationId xmlns:p14="http://schemas.microsoft.com/office/powerpoint/2010/main" val="62844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2</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2348893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29</a:t>
            </a:fld>
            <a:endParaRPr lang="en-US" dirty="0"/>
          </a:p>
        </p:txBody>
      </p:sp>
    </p:spTree>
    <p:extLst>
      <p:ext uri="{BB962C8B-B14F-4D97-AF65-F5344CB8AC3E}">
        <p14:creationId xmlns:p14="http://schemas.microsoft.com/office/powerpoint/2010/main" val="1307495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311569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2032522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32</a:t>
            </a:fld>
            <a:endParaRPr lang="en-US" dirty="0"/>
          </a:p>
        </p:txBody>
      </p:sp>
    </p:spTree>
    <p:extLst>
      <p:ext uri="{BB962C8B-B14F-4D97-AF65-F5344CB8AC3E}">
        <p14:creationId xmlns:p14="http://schemas.microsoft.com/office/powerpoint/2010/main" val="76197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33</a:t>
            </a:fld>
            <a:endParaRPr lang="en-US" dirty="0"/>
          </a:p>
        </p:txBody>
      </p:sp>
    </p:spTree>
    <p:extLst>
      <p:ext uri="{BB962C8B-B14F-4D97-AF65-F5344CB8AC3E}">
        <p14:creationId xmlns:p14="http://schemas.microsoft.com/office/powerpoint/2010/main" val="1882111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34</a:t>
            </a:fld>
            <a:endParaRPr lang="en-US" dirty="0"/>
          </a:p>
        </p:txBody>
      </p:sp>
    </p:spTree>
    <p:extLst>
      <p:ext uri="{BB962C8B-B14F-4D97-AF65-F5344CB8AC3E}">
        <p14:creationId xmlns:p14="http://schemas.microsoft.com/office/powerpoint/2010/main" val="1328955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35</a:t>
            </a:fld>
            <a:endParaRPr lang="en-US" dirty="0"/>
          </a:p>
        </p:txBody>
      </p:sp>
    </p:spTree>
    <p:extLst>
      <p:ext uri="{BB962C8B-B14F-4D97-AF65-F5344CB8AC3E}">
        <p14:creationId xmlns:p14="http://schemas.microsoft.com/office/powerpoint/2010/main" val="1894694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36</a:t>
            </a:fld>
            <a:endParaRPr lang="en-US" dirty="0"/>
          </a:p>
        </p:txBody>
      </p:sp>
    </p:spTree>
    <p:extLst>
      <p:ext uri="{BB962C8B-B14F-4D97-AF65-F5344CB8AC3E}">
        <p14:creationId xmlns:p14="http://schemas.microsoft.com/office/powerpoint/2010/main" val="170367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37</a:t>
            </a:fld>
            <a:endParaRPr lang="en-US" dirty="0"/>
          </a:p>
        </p:txBody>
      </p:sp>
    </p:spTree>
    <p:extLst>
      <p:ext uri="{BB962C8B-B14F-4D97-AF65-F5344CB8AC3E}">
        <p14:creationId xmlns:p14="http://schemas.microsoft.com/office/powerpoint/2010/main" val="185506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38</a:t>
            </a:fld>
            <a:endParaRPr lang="en-US" dirty="0"/>
          </a:p>
        </p:txBody>
      </p:sp>
    </p:spTree>
    <p:extLst>
      <p:ext uri="{BB962C8B-B14F-4D97-AF65-F5344CB8AC3E}">
        <p14:creationId xmlns:p14="http://schemas.microsoft.com/office/powerpoint/2010/main" val="2073421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3</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1386562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39</a:t>
            </a:fld>
            <a:endParaRPr lang="en-US" dirty="0"/>
          </a:p>
        </p:txBody>
      </p:sp>
    </p:spTree>
    <p:extLst>
      <p:ext uri="{BB962C8B-B14F-4D97-AF65-F5344CB8AC3E}">
        <p14:creationId xmlns:p14="http://schemas.microsoft.com/office/powerpoint/2010/main" val="1933030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40</a:t>
            </a:fld>
            <a:endParaRPr lang="en-US" dirty="0"/>
          </a:p>
        </p:txBody>
      </p:sp>
    </p:spTree>
    <p:extLst>
      <p:ext uri="{BB962C8B-B14F-4D97-AF65-F5344CB8AC3E}">
        <p14:creationId xmlns:p14="http://schemas.microsoft.com/office/powerpoint/2010/main" val="97644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4</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391882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xfrm>
            <a:off x="1616075" y="642938"/>
            <a:ext cx="3678238" cy="2759075"/>
          </a:xfrm>
          <a:ln/>
        </p:spPr>
      </p:sp>
      <p:sp>
        <p:nvSpPr>
          <p:cNvPr id="178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latin typeface="Arial" panose="020B0604020202020204" pitchFamily="34" charset="0"/>
              </a:rPr>
              <a:t>Machine learning algorithms consume either numerical data (i.e., level of measurement is scale) or categorical (i.e., level of measurement is nominal or ordinal). This data needs to be in matrix form.</a:t>
            </a:r>
          </a:p>
          <a:p>
            <a:endParaRPr lang="en-US" altLang="en-US" sz="1000" dirty="0">
              <a:latin typeface="Arial" panose="020B0604020202020204" pitchFamily="34" charset="0"/>
            </a:endParaRPr>
          </a:p>
          <a:p>
            <a:r>
              <a:rPr lang="en-US" altLang="en-US" sz="1000" dirty="0">
                <a:latin typeface="Arial" panose="020B0604020202020204" pitchFamily="34" charset="0"/>
              </a:rPr>
              <a:t>In the middle of the page here we have an image of a matrix – it has 9 attributes across the top (also commonly called “features”). And then on the far right it has the “target variable” – also known as the “label”, “dependent variable”, or “response variable”. This “t” attribute is what we are trying to predict.</a:t>
            </a:r>
          </a:p>
          <a:p>
            <a:endParaRPr lang="en-US" altLang="en-US" sz="1000" dirty="0">
              <a:latin typeface="Arial" panose="020B0604020202020204" pitchFamily="34" charset="0"/>
            </a:endParaRPr>
          </a:p>
          <a:p>
            <a:r>
              <a:rPr lang="en-US" altLang="en-US" sz="1000" dirty="0">
                <a:latin typeface="Arial" panose="020B0604020202020204" pitchFamily="34" charset="0"/>
              </a:rPr>
              <a:t>The attributes themselves are either scale or categorical variables (nominal or ordinal). Scale variables are continuous, meaning that they can be measured on an interval scale or a ratio scale. Examples of scale variables are weights, temperature, salary, etc… Categorical variables are data that have a limited number of distinct values. Examples of this level of measurement could be hair color, gender, grape varieties, etc… </a:t>
            </a:r>
          </a:p>
          <a:p>
            <a:endParaRPr lang="en-US" altLang="en-US" sz="1000" dirty="0">
              <a:latin typeface="Arial" panose="020B0604020202020204" pitchFamily="34" charset="0"/>
            </a:endParaRPr>
          </a:p>
          <a:p>
            <a:r>
              <a:rPr lang="en-US" altLang="en-US" sz="1000" dirty="0">
                <a:latin typeface="Arial" panose="020B0604020202020204" pitchFamily="34" charset="0"/>
              </a:rPr>
              <a:t>These attributes are known as the “attribute set” (also</a:t>
            </a:r>
            <a:r>
              <a:rPr lang="en-US" altLang="en-US" sz="1000" baseline="0" dirty="0">
                <a:latin typeface="Arial" panose="020B0604020202020204" pitchFamily="34" charset="0"/>
              </a:rPr>
              <a:t> commonly referred to as the “features”)</a:t>
            </a:r>
            <a:r>
              <a:rPr lang="en-US" altLang="en-US" sz="1000" dirty="0">
                <a:latin typeface="Arial" panose="020B0604020202020204" pitchFamily="34" charset="0"/>
              </a:rPr>
              <a:t>. The dimensionality of the attribute set can have a large impact on the training time and performance of machine learning algorithms. Techniques such as feature selection are used to determine which attributes are useful, which need to be removed from the modelling process – and even if new attributes are need. For example, a common use case in deriving insight from data is to append new feature vectors to the matrix, such as sentiment, in an attempt to improve the machine learning algorithm’s</a:t>
            </a:r>
            <a:r>
              <a:rPr lang="en-US" altLang="en-US" sz="1000" baseline="0" dirty="0">
                <a:latin typeface="Arial" panose="020B0604020202020204" pitchFamily="34" charset="0"/>
              </a:rPr>
              <a:t> ability to properly classify/predict the </a:t>
            </a:r>
            <a:r>
              <a:rPr lang="en-US" altLang="en-US" sz="1000" dirty="0">
                <a:latin typeface="Arial" panose="020B0604020202020204" pitchFamily="34" charset="0"/>
              </a:rPr>
              <a:t>target variable.</a:t>
            </a:r>
          </a:p>
          <a:p>
            <a:endParaRPr lang="en-US" altLang="en-US" sz="1000" dirty="0">
              <a:latin typeface="Arial" panose="020B0604020202020204" pitchFamily="34" charset="0"/>
            </a:endParaRPr>
          </a:p>
        </p:txBody>
      </p:sp>
      <p:sp>
        <p:nvSpPr>
          <p:cNvPr id="178180" name="Slide Number Placeholder 3"/>
          <p:cNvSpPr>
            <a:spLocks noGrp="1"/>
          </p:cNvSpPr>
          <p:nvPr>
            <p:ph type="sldNum" sz="quarter" idx="5"/>
          </p:nvPr>
        </p:nvSpPr>
        <p:spPr>
          <a:noFill/>
          <a:ln>
            <a:noFill/>
          </a:ln>
          <a:effectLst/>
          <a:extLst/>
        </p:spPr>
        <p:txBody>
          <a:bodyPr vert="horz" wrap="square" lIns="91440" tIns="45720" rIns="91440" bIns="45720" numCol="1" anchor="b" anchorCtr="0" compatLnSpc="1">
            <a:prstTxWarp prst="textNoShape">
              <a:avLst/>
            </a:prstTxWarp>
          </a:bodyPr>
          <a:lstStyle/>
          <a:p>
            <a:fld id="{770CD2B2-7A1A-4CF1-99EB-802A45D35623}" type="slidenum">
              <a:rPr lang="en-US" altLang="en-US"/>
              <a:pPr/>
              <a:t>5</a:t>
            </a:fld>
            <a:endParaRPr lang="en-US" altLang="en-US"/>
          </a:p>
        </p:txBody>
      </p:sp>
    </p:spTree>
    <p:extLst>
      <p:ext uri="{BB962C8B-B14F-4D97-AF65-F5344CB8AC3E}">
        <p14:creationId xmlns:p14="http://schemas.microsoft.com/office/powerpoint/2010/main" val="322696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6</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318799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7</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209455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639A2-3FAC-4EBB-A070-D668385A60BA}" type="slidenum">
              <a:rPr lang="en-US" altLang="en-US" smtClean="0"/>
              <a:pPr>
                <a:defRPr/>
              </a:pPr>
              <a:t>10</a:t>
            </a:fld>
            <a:endParaRPr lang="en-US" altLang="en-US"/>
          </a:p>
        </p:txBody>
      </p:sp>
    </p:spTree>
    <p:extLst>
      <p:ext uri="{BB962C8B-B14F-4D97-AF65-F5344CB8AC3E}">
        <p14:creationId xmlns:p14="http://schemas.microsoft.com/office/powerpoint/2010/main" val="323406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latin typeface="+mn-lt"/>
              <a:ea typeface="+mn-ea"/>
              <a:cs typeface="+mn-cs"/>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70B72-5C43-409C-A21F-1D51D6FCC559}" type="slidenum">
              <a:rPr lang="en-US" altLang="en-US" sz="1300" smtClean="0">
                <a:solidFill>
                  <a:srgbClr val="000000"/>
                </a:solidFill>
                <a:cs typeface="Arial" panose="020B0604020202020204" pitchFamily="34" charset="0"/>
              </a:rPr>
              <a:pPr>
                <a:spcBef>
                  <a:spcPct val="0"/>
                </a:spcBef>
              </a:pPr>
              <a:t>13</a:t>
            </a:fld>
            <a:endParaRPr lang="en-US" altLang="en-US" sz="1300" smtClean="0">
              <a:solidFill>
                <a:srgbClr val="000000"/>
              </a:solidFill>
              <a:cs typeface="Arial" panose="020B0604020202020204" pitchFamily="34" charset="0"/>
            </a:endParaRPr>
          </a:p>
        </p:txBody>
      </p:sp>
    </p:spTree>
    <p:extLst>
      <p:ext uri="{BB962C8B-B14F-4D97-AF65-F5344CB8AC3E}">
        <p14:creationId xmlns:p14="http://schemas.microsoft.com/office/powerpoint/2010/main" val="1721995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1240783326"/>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7/8/2017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7/8/2017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7/8/2017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7/8/2017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7/8/2017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7/8/2017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Analytics-pos-inline.pn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3" y="630238"/>
            <a:ext cx="12096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413" y="603250"/>
            <a:ext cx="8175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flipH="1">
            <a:off x="260350" y="906463"/>
            <a:ext cx="8621713"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ＭＳ Ｐゴシック" panose="020B0600070205080204" pitchFamily="34" charset="-128"/>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8" y="3683000"/>
            <a:ext cx="86312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black">
          <a:xfrm>
            <a:off x="5934075" y="6481763"/>
            <a:ext cx="3054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900" smtClean="0">
                <a:solidFill>
                  <a:srgbClr val="000000"/>
                </a:solidFill>
              </a:rPr>
              <a:t>© 2017 IBM Corporation</a:t>
            </a:r>
          </a:p>
        </p:txBody>
      </p:sp>
      <p:sp>
        <p:nvSpPr>
          <p:cNvPr id="28674" name="Rectangle 2"/>
          <p:cNvSpPr>
            <a:spLocks noGrp="1" noChangeArrowheads="1"/>
          </p:cNvSpPr>
          <p:nvPr>
            <p:ph type="ctrTitle"/>
          </p:nvPr>
        </p:nvSpPr>
        <p:spPr>
          <a:xfrm>
            <a:off x="227013" y="2343150"/>
            <a:ext cx="8631614" cy="1077913"/>
          </a:xfrm>
        </p:spPr>
        <p:txBody>
          <a:bodyPr anchor="b"/>
          <a:lstStyle>
            <a:lvl1pPr>
              <a:defRPr sz="3500"/>
            </a:lvl1pPr>
          </a:lstStyle>
          <a:p>
            <a:pPr lvl="0"/>
            <a:r>
              <a:rPr lang="en-US" noProof="0" smtClean="0"/>
              <a:t>Click to edit Master title style</a:t>
            </a:r>
            <a:endParaRPr lang="en-US" noProof="0" dirty="0" smtClean="0"/>
          </a:p>
        </p:txBody>
      </p:sp>
      <p:sp>
        <p:nvSpPr>
          <p:cNvPr id="28677" name="Rectangle 5"/>
          <p:cNvSpPr>
            <a:spLocks noGrp="1" noChangeArrowheads="1"/>
          </p:cNvSpPr>
          <p:nvPr>
            <p:ph type="subTitle" sz="quarter" idx="1"/>
          </p:nvPr>
        </p:nvSpPr>
        <p:spPr>
          <a:xfrm>
            <a:off x="249237" y="917575"/>
            <a:ext cx="8593311" cy="492125"/>
          </a:xfrm>
        </p:spPr>
        <p:txBody>
          <a:bodyPr anchor="b"/>
          <a:lstStyle>
            <a:lvl1pPr marL="0" indent="0">
              <a:buFont typeface="Wingdings" charset="0"/>
              <a:buNone/>
              <a:defRPr sz="1100"/>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23981436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9856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39913" y="6446838"/>
            <a:ext cx="546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200" smtClean="0">
                <a:solidFill>
                  <a:srgbClr val="000000"/>
                </a:solidFill>
              </a:rPr>
              <a:t>IBM Internal and Business Partners Use Only - </a:t>
            </a:r>
            <a:r>
              <a:rPr lang="en-US" altLang="en-US" sz="1200" b="1" smtClean="0">
                <a:solidFill>
                  <a:srgbClr val="000000"/>
                </a:solidFill>
              </a:rPr>
              <a:t>Not for External Distribution</a:t>
            </a:r>
          </a:p>
        </p:txBody>
      </p:sp>
      <p:sp>
        <p:nvSpPr>
          <p:cNvPr id="2" name="Title 1"/>
          <p:cNvSpPr>
            <a:spLocks noGrp="1"/>
          </p:cNvSpPr>
          <p:nvPr>
            <p:ph type="title"/>
          </p:nvPr>
        </p:nvSpPr>
        <p:spPr/>
        <p:txBody>
          <a:bodyPr/>
          <a:lstStyle>
            <a:lvl1pPr>
              <a:defRPr b="1" baseline="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174731758"/>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3668766"/>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700" y="1471749"/>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13275" y="1471749"/>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802262450"/>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357949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2225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457200" y="586832"/>
            <a:ext cx="8229600" cy="607980"/>
          </a:xfrm>
        </p:spPr>
        <p:txBody>
          <a:bodyPr/>
          <a:lstStyle>
            <a:lvl1pPr>
              <a:defRPr/>
            </a:lvl1pPr>
          </a:lstStyle>
          <a:p>
            <a:r>
              <a:rPr lang="en-US" smtClean="0"/>
              <a:t>Click to edit Master title style</a:t>
            </a:r>
            <a:endParaRPr lang="en-US" dirty="0"/>
          </a:p>
        </p:txBody>
      </p:sp>
      <p:sp>
        <p:nvSpPr>
          <p:cNvPr id="7" name="Content Placeholder 2"/>
          <p:cNvSpPr>
            <a:spLocks noGrp="1"/>
          </p:cNvSpPr>
          <p:nvPr>
            <p:ph idx="12"/>
          </p:nvPr>
        </p:nvSpPr>
        <p:spPr>
          <a:xfrm>
            <a:off x="457200" y="1601892"/>
            <a:ext cx="8229600" cy="4567771"/>
          </a:xfrm>
        </p:spPr>
        <p:txBody>
          <a:bodyPr/>
          <a:lstStyle>
            <a:lvl1pPr>
              <a:buFont typeface="Arial" pitchFamily="34" charset="0"/>
              <a:buChar char="•"/>
              <a:defRPr/>
            </a:lvl1pPr>
            <a:lvl2pPr marL="457200" indent="-228600">
              <a:buFont typeface="Arial" pitchFamily="34" charset="0"/>
              <a:buChar char="−"/>
              <a:defRPr sz="1800"/>
            </a:lvl2pPr>
            <a:lvl3pPr marL="685800">
              <a:buFont typeface="Arial" pitchFamily="34" charset="0"/>
              <a:buChar char="−"/>
              <a:defRPr sz="1600"/>
            </a:lvl3pPr>
            <a:lvl4pPr marL="914400">
              <a:buFont typeface="Arial" pitchFamily="34" charset="0"/>
              <a:buChar char="−"/>
              <a:defRPr sz="1400"/>
            </a:lvl4pPr>
          </a:lstStyle>
          <a:p>
            <a:pPr lvl="0"/>
            <a:r>
              <a:rPr lang="en-US" smtClean="0"/>
              <a:t>Click to edit Master text styles</a:t>
            </a:r>
          </a:p>
        </p:txBody>
      </p:sp>
    </p:spTree>
    <p:extLst>
      <p:ext uri="{BB962C8B-B14F-4D97-AF65-F5344CB8AC3E}">
        <p14:creationId xmlns:p14="http://schemas.microsoft.com/office/powerpoint/2010/main" val="87905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5.png"/><Relationship Id="rId5" Type="http://schemas.openxmlformats.org/officeDocument/2006/relationships/slideLayout" Target="../slideLayouts/slideLayout44.xml"/><Relationship Id="rId10" Type="http://schemas.openxmlformats.org/officeDocument/2006/relationships/image" Target="../media/image4.png"/><Relationship Id="rId4" Type="http://schemas.openxmlformats.org/officeDocument/2006/relationships/slideLayout" Target="../slideLayouts/slideLayout4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82"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7/8/2017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9" descr="Analytics-pos-inline.png"/>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 y="280988"/>
            <a:ext cx="12096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bwMode="auto">
          <a:xfrm>
            <a:off x="265113" y="593725"/>
            <a:ext cx="85455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title style</a:t>
            </a:r>
          </a:p>
        </p:txBody>
      </p:sp>
      <p:sp>
        <p:nvSpPr>
          <p:cNvPr id="6148" name="Rectangle 3"/>
          <p:cNvSpPr>
            <a:spLocks noGrp="1" noChangeArrowheads="1"/>
          </p:cNvSpPr>
          <p:nvPr>
            <p:ph type="body" idx="1"/>
          </p:nvPr>
        </p:nvSpPr>
        <p:spPr bwMode="auto">
          <a:xfrm>
            <a:off x="266700" y="1270000"/>
            <a:ext cx="8542338"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6149" name="Line 4"/>
          <p:cNvSpPr>
            <a:spLocks noChangeShapeType="1"/>
          </p:cNvSpPr>
          <p:nvPr/>
        </p:nvSpPr>
        <p:spPr bwMode="auto">
          <a:xfrm>
            <a:off x="258763" y="549275"/>
            <a:ext cx="8620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a typeface="ＭＳ Ｐゴシック" panose="020B0600070205080204" pitchFamily="34" charset="-128"/>
            </a:endParaRPr>
          </a:p>
        </p:txBody>
      </p:sp>
      <p:sp>
        <p:nvSpPr>
          <p:cNvPr id="6150" name="Rectangle 6"/>
          <p:cNvSpPr>
            <a:spLocks noChangeArrowheads="1"/>
          </p:cNvSpPr>
          <p:nvPr/>
        </p:nvSpPr>
        <p:spPr bwMode="black">
          <a:xfrm>
            <a:off x="5934075" y="6481763"/>
            <a:ext cx="3054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900" smtClean="0">
                <a:solidFill>
                  <a:srgbClr val="000000"/>
                </a:solidFill>
              </a:rPr>
              <a:t>© 2017 IBM Corporation</a:t>
            </a:r>
          </a:p>
        </p:txBody>
      </p:sp>
      <p:sp>
        <p:nvSpPr>
          <p:cNvPr id="6151" name="Rectangle 6"/>
          <p:cNvSpPr>
            <a:spLocks noChangeArrowheads="1"/>
          </p:cNvSpPr>
          <p:nvPr/>
        </p:nvSpPr>
        <p:spPr bwMode="auto">
          <a:xfrm>
            <a:off x="190500" y="6456363"/>
            <a:ext cx="5524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1600">
                <a:solidFill>
                  <a:schemeClr val="tx1"/>
                </a:solidFill>
                <a:latin typeface="Arial" panose="020B0604020202020204" pitchFamily="34" charset="0"/>
                <a:ea typeface="ＭＳ Ｐゴシック" panose="020B0600070205080204" pitchFamily="34" charset="-128"/>
              </a:defRPr>
            </a:lvl1pPr>
            <a:lvl2pPr marL="742950" indent="-285750" defTabSz="457200">
              <a:defRPr sz="1600">
                <a:solidFill>
                  <a:schemeClr val="tx1"/>
                </a:solidFill>
                <a:latin typeface="Arial" panose="020B0604020202020204" pitchFamily="34" charset="0"/>
                <a:ea typeface="ＭＳ Ｐゴシック" panose="020B0600070205080204" pitchFamily="34" charset="-128"/>
              </a:defRPr>
            </a:lvl2pPr>
            <a:lvl3pPr marL="1143000" indent="-228600" defTabSz="457200">
              <a:defRPr sz="1600">
                <a:solidFill>
                  <a:schemeClr val="tx1"/>
                </a:solidFill>
                <a:latin typeface="Arial" panose="020B0604020202020204" pitchFamily="34" charset="0"/>
                <a:ea typeface="ＭＳ Ｐゴシック" panose="020B0600070205080204" pitchFamily="34" charset="-128"/>
              </a:defRPr>
            </a:lvl3pPr>
            <a:lvl4pPr marL="1600200" indent="-228600" defTabSz="457200">
              <a:defRPr sz="1600">
                <a:solidFill>
                  <a:schemeClr val="tx1"/>
                </a:solidFill>
                <a:latin typeface="Arial" panose="020B0604020202020204" pitchFamily="34" charset="0"/>
                <a:ea typeface="ＭＳ Ｐゴシック" panose="020B0600070205080204" pitchFamily="34" charset="-128"/>
              </a:defRPr>
            </a:lvl4pPr>
            <a:lvl5pPr marL="2057400" indent="-228600" defTabSz="457200">
              <a:defRPr sz="16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eaLnBrk="1" hangingPunct="1">
              <a:defRPr/>
            </a:pPr>
            <a:fld id="{FD2E1F4A-3E0C-48AD-9883-918100B0047B}" type="slidenum">
              <a:rPr lang="en-US" altLang="en-US" sz="1000" smtClean="0">
                <a:solidFill>
                  <a:srgbClr val="000000"/>
                </a:solidFill>
              </a:rPr>
              <a:pPr eaLnBrk="1" hangingPunct="1">
                <a:defRPr/>
              </a:pPr>
              <a:t>‹#›</a:t>
            </a:fld>
            <a:endParaRPr lang="en-US" altLang="en-US" sz="1000" smtClean="0">
              <a:solidFill>
                <a:srgbClr val="000000"/>
              </a:solidFill>
            </a:endParaRPr>
          </a:p>
        </p:txBody>
      </p:sp>
      <p:pic>
        <p:nvPicPr>
          <p:cNvPr id="6152" name="Picture 7" descr="ibm_sp_lockup_western-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48638" y="257175"/>
            <a:ext cx="817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054766"/>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tx1"/>
          </a:solidFill>
          <a:latin typeface="+mj-lt"/>
          <a:ea typeface="+mj-ea"/>
          <a:cs typeface="ＭＳ Ｐゴシック" charset="0"/>
        </a:defRPr>
      </a:lvl1pPr>
      <a:lvl2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0" fontAlgn="base" hangingPunct="0">
        <a:spcBef>
          <a:spcPct val="20000"/>
        </a:spcBef>
        <a:spcAft>
          <a:spcPct val="0"/>
        </a:spcAft>
        <a:buClr>
          <a:schemeClr val="tx1"/>
        </a:buClr>
        <a:buFont typeface="Wingdings" panose="05000000000000000000" pitchFamily="2" charset="2"/>
        <a:buChar char="§"/>
        <a:defRPr sz="2000" b="1">
          <a:solidFill>
            <a:srgbClr val="000000"/>
          </a:solidFill>
          <a:latin typeface="+mn-lt"/>
          <a:ea typeface="+mn-ea"/>
          <a:cs typeface="ＭＳ Ｐゴシック" charset="0"/>
        </a:defRPr>
      </a:lvl1pPr>
      <a:lvl2pPr marL="515938" indent="-225425" algn="l" rtl="0" eaLnBrk="0" fontAlgn="base" hangingPunct="0">
        <a:spcBef>
          <a:spcPct val="20000"/>
        </a:spcBef>
        <a:spcAft>
          <a:spcPct val="0"/>
        </a:spcAft>
        <a:buClr>
          <a:schemeClr val="tx1"/>
        </a:buClr>
        <a:buFont typeface="Symbol" panose="05050102010706020507" pitchFamily="18" charset="2"/>
        <a:buChar char="-"/>
        <a:defRPr>
          <a:solidFill>
            <a:schemeClr val="tx1"/>
          </a:solidFill>
          <a:latin typeface="+mn-lt"/>
          <a:ea typeface="+mn-ea"/>
        </a:defRPr>
      </a:lvl2pPr>
      <a:lvl3pPr marL="804863" indent="-171450" algn="l" rtl="0" eaLnBrk="0" fontAlgn="base" hangingPunct="0">
        <a:spcBef>
          <a:spcPct val="20000"/>
        </a:spcBef>
        <a:spcAft>
          <a:spcPct val="0"/>
        </a:spcAft>
        <a:buClr>
          <a:schemeClr val="tx1"/>
        </a:buClr>
        <a:buChar char="•"/>
        <a:defRPr sz="1600">
          <a:solidFill>
            <a:schemeClr val="tx1"/>
          </a:solidFill>
          <a:latin typeface="+mn-lt"/>
          <a:ea typeface="+mn-ea"/>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ea typeface="+mn-ea"/>
        </a:defRPr>
      </a:lvl4pPr>
      <a:lvl5pPr marL="1719263" indent="-7938" algn="l" rtl="0" eaLnBrk="0" fontAlgn="base" hangingPunct="0">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rthur_Samuel" TargetMode="External"/><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hyperlink" Target="https://spark.apache.org/docs/latest/ml-guide.html#estimators" TargetMode="External"/><Relationship Id="rId2" Type="http://schemas.openxmlformats.org/officeDocument/2006/relationships/hyperlink" Target="https://spark.apache.org/docs/latest/ml-guide.html#dataframe" TargetMode="External"/><Relationship Id="rId1" Type="http://schemas.openxmlformats.org/officeDocument/2006/relationships/slideLayout" Target="../slideLayouts/slideLayout41.xml"/><Relationship Id="rId4" Type="http://schemas.openxmlformats.org/officeDocument/2006/relationships/hyperlink" Target="https://spark.apache.org/docs/latest/ml-guide.html#pipeli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3"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smtClean="0">
                <a:latin typeface="Helvetica" panose="020B0604020202020204" pitchFamily="34" charset="0"/>
              </a:rPr>
              <a:t>Lab 2 - Machine </a:t>
            </a:r>
            <a:r>
              <a:rPr lang="en-US" altLang="en-US" sz="3600" dirty="0">
                <a:latin typeface="Helvetica" panose="020B0604020202020204" pitchFamily="34" charset="0"/>
              </a:rPr>
              <a:t>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71" y="571513"/>
            <a:ext cx="7401560" cy="598487"/>
          </a:xfrm>
        </p:spPr>
        <p:txBody>
          <a:bodyPr/>
          <a:lstStyle/>
          <a:p>
            <a:pPr algn="ctr"/>
            <a:r>
              <a:rPr lang="en-US" dirty="0"/>
              <a:t>Demo Data </a:t>
            </a:r>
          </a:p>
        </p:txBody>
      </p:sp>
      <p:graphicFrame>
        <p:nvGraphicFramePr>
          <p:cNvPr id="5" name="Table 4"/>
          <p:cNvGraphicFramePr>
            <a:graphicFrameLocks noGrp="1"/>
          </p:cNvGraphicFramePr>
          <p:nvPr>
            <p:extLst>
              <p:ext uri="{D42A27DB-BD31-4B8C-83A1-F6EECF244321}">
                <p14:modId xmlns:p14="http://schemas.microsoft.com/office/powerpoint/2010/main" val="2669343891"/>
              </p:ext>
            </p:extLst>
          </p:nvPr>
        </p:nvGraphicFramePr>
        <p:xfrm>
          <a:off x="496570" y="968400"/>
          <a:ext cx="7310120" cy="5501640"/>
        </p:xfrm>
        <a:graphic>
          <a:graphicData uri="http://schemas.openxmlformats.org/drawingml/2006/table">
            <a:tbl>
              <a:tblPr firstRow="1" bandRow="1">
                <a:tableStyleId>{5C22544A-7EE6-4342-B048-85BDC9FD1C3A}</a:tableStyleId>
              </a:tblPr>
              <a:tblGrid>
                <a:gridCol w="3311801">
                  <a:extLst>
                    <a:ext uri="{9D8B030D-6E8A-4147-A177-3AD203B41FA5}">
                      <a16:colId xmlns="" xmlns:a16="http://schemas.microsoft.com/office/drawing/2014/main" val="20000"/>
                    </a:ext>
                  </a:extLst>
                </a:gridCol>
                <a:gridCol w="3998319">
                  <a:extLst>
                    <a:ext uri="{9D8B030D-6E8A-4147-A177-3AD203B41FA5}">
                      <a16:colId xmlns="" xmlns:a16="http://schemas.microsoft.com/office/drawing/2014/main" val="20001"/>
                    </a:ext>
                  </a:extLst>
                </a:gridCol>
              </a:tblGrid>
              <a:tr h="207843">
                <a:tc>
                  <a:txBody>
                    <a:bodyPr/>
                    <a:lstStyle/>
                    <a:p>
                      <a:r>
                        <a:rPr lang="en-US" sz="1000" baseline="0" dirty="0"/>
                        <a:t>Field</a:t>
                      </a:r>
                    </a:p>
                  </a:txBody>
                  <a:tcPr/>
                </a:tc>
                <a:tc>
                  <a:txBody>
                    <a:bodyPr/>
                    <a:lstStyle/>
                    <a:p>
                      <a:r>
                        <a:rPr lang="en-US" sz="1000" baseline="0" dirty="0"/>
                        <a:t>Description</a:t>
                      </a:r>
                    </a:p>
                  </a:txBody>
                  <a:tcPr/>
                </a:tc>
                <a:extLst>
                  <a:ext uri="{0D108BD9-81ED-4DB2-BD59-A6C34878D82A}">
                    <a16:rowId xmlns="" xmlns:a16="http://schemas.microsoft.com/office/drawing/2014/main" val="10000"/>
                  </a:ext>
                </a:extLst>
              </a:tr>
              <a:tr h="194852">
                <a:tc>
                  <a:txBody>
                    <a:bodyPr/>
                    <a:lstStyle/>
                    <a:p>
                      <a:r>
                        <a:rPr lang="en-US" sz="900" baseline="0" dirty="0"/>
                        <a:t>UUID</a:t>
                      </a:r>
                    </a:p>
                  </a:txBody>
                  <a:tcPr/>
                </a:tc>
                <a:tc>
                  <a:txBody>
                    <a:bodyPr/>
                    <a:lstStyle/>
                    <a:p>
                      <a:r>
                        <a:rPr lang="en-US" sz="900" baseline="0" dirty="0"/>
                        <a:t>Hash-based unique identifier</a:t>
                      </a:r>
                    </a:p>
                  </a:txBody>
                  <a:tcPr/>
                </a:tc>
                <a:extLst>
                  <a:ext uri="{0D108BD9-81ED-4DB2-BD59-A6C34878D82A}">
                    <a16:rowId xmlns="" xmlns:a16="http://schemas.microsoft.com/office/drawing/2014/main" val="10001"/>
                  </a:ext>
                </a:extLst>
              </a:tr>
              <a:tr h="194852">
                <a:tc>
                  <a:txBody>
                    <a:bodyPr/>
                    <a:lstStyle/>
                    <a:p>
                      <a:r>
                        <a:rPr lang="en-US" sz="900" b="1" baseline="0" dirty="0">
                          <a:solidFill>
                            <a:srgbClr val="C00000"/>
                          </a:solidFill>
                        </a:rPr>
                        <a:t>VETTING_LEVEL</a:t>
                      </a:r>
                    </a:p>
                  </a:txBody>
                  <a:tcPr/>
                </a:tc>
                <a:tc>
                  <a:txBody>
                    <a:bodyPr/>
                    <a:lstStyle/>
                    <a:p>
                      <a:r>
                        <a:rPr lang="en-US" sz="900" baseline="0" dirty="0"/>
                        <a:t>Analyst vetting status : 100- PENDING, 10 </a:t>
                      </a:r>
                      <a:r>
                        <a:rPr lang="mr-IN" sz="900" baseline="0" dirty="0"/>
                        <a:t>–</a:t>
                      </a:r>
                      <a:r>
                        <a:rPr lang="en-US" sz="900" baseline="0" dirty="0"/>
                        <a:t> HIGH, 20 </a:t>
                      </a:r>
                      <a:r>
                        <a:rPr lang="mr-IN" sz="900" baseline="0" dirty="0"/>
                        <a:t>–</a:t>
                      </a:r>
                      <a:r>
                        <a:rPr lang="en-US" sz="900" baseline="0" dirty="0"/>
                        <a:t> MED, 10 - LOW</a:t>
                      </a:r>
                    </a:p>
                  </a:txBody>
                  <a:tcPr/>
                </a:tc>
                <a:extLst>
                  <a:ext uri="{0D108BD9-81ED-4DB2-BD59-A6C34878D82A}">
                    <a16:rowId xmlns="" xmlns:a16="http://schemas.microsoft.com/office/drawing/2014/main" val="10002"/>
                  </a:ext>
                </a:extLst>
              </a:tr>
              <a:tr h="194852">
                <a:tc>
                  <a:txBody>
                    <a:bodyPr/>
                    <a:lstStyle/>
                    <a:p>
                      <a:r>
                        <a:rPr lang="en-US" sz="900" baseline="0" dirty="0"/>
                        <a:t>NAME</a:t>
                      </a:r>
                    </a:p>
                  </a:txBody>
                  <a:tcPr/>
                </a:tc>
                <a:tc>
                  <a:txBody>
                    <a:bodyPr/>
                    <a:lstStyle/>
                    <a:p>
                      <a:r>
                        <a:rPr lang="en-US" sz="900" baseline="0" dirty="0"/>
                        <a:t>Person name </a:t>
                      </a:r>
                    </a:p>
                  </a:txBody>
                  <a:tcPr/>
                </a:tc>
                <a:extLst>
                  <a:ext uri="{0D108BD9-81ED-4DB2-BD59-A6C34878D82A}">
                    <a16:rowId xmlns="" xmlns:a16="http://schemas.microsoft.com/office/drawing/2014/main" val="10003"/>
                  </a:ext>
                </a:extLst>
              </a:tr>
              <a:tr h="194852">
                <a:tc>
                  <a:txBody>
                    <a:bodyPr/>
                    <a:lstStyle/>
                    <a:p>
                      <a:r>
                        <a:rPr lang="en-US" sz="900" b="1" baseline="0" dirty="0" smtClean="0">
                          <a:solidFill>
                            <a:srgbClr val="00B050"/>
                          </a:solidFill>
                        </a:rPr>
                        <a:t>GENDER</a:t>
                      </a:r>
                      <a:endParaRPr lang="en-US" sz="900" b="1" baseline="0" dirty="0">
                        <a:solidFill>
                          <a:srgbClr val="00B050"/>
                        </a:solidFill>
                      </a:endParaRPr>
                    </a:p>
                  </a:txBody>
                  <a:tcPr/>
                </a:tc>
                <a:tc>
                  <a:txBody>
                    <a:bodyPr/>
                    <a:lstStyle/>
                    <a:p>
                      <a:r>
                        <a:rPr lang="en-US" sz="900" baseline="0" dirty="0"/>
                        <a:t>Person Gender</a:t>
                      </a:r>
                    </a:p>
                  </a:txBody>
                  <a:tcPr/>
                </a:tc>
                <a:extLst>
                  <a:ext uri="{0D108BD9-81ED-4DB2-BD59-A6C34878D82A}">
                    <a16:rowId xmlns="" xmlns:a16="http://schemas.microsoft.com/office/drawing/2014/main" val="10004"/>
                  </a:ext>
                </a:extLst>
              </a:tr>
              <a:tr h="194852">
                <a:tc>
                  <a:txBody>
                    <a:bodyPr/>
                    <a:lstStyle/>
                    <a:p>
                      <a:r>
                        <a:rPr lang="en-US" sz="900" baseline="0" dirty="0"/>
                        <a:t>AGE</a:t>
                      </a:r>
                    </a:p>
                  </a:txBody>
                  <a:tcPr/>
                </a:tc>
                <a:tc>
                  <a:txBody>
                    <a:bodyPr/>
                    <a:lstStyle/>
                    <a:p>
                      <a:r>
                        <a:rPr lang="en-US" sz="900" baseline="0" dirty="0"/>
                        <a:t>Person age at time of travel</a:t>
                      </a:r>
                    </a:p>
                  </a:txBody>
                  <a:tcPr/>
                </a:tc>
                <a:extLst>
                  <a:ext uri="{0D108BD9-81ED-4DB2-BD59-A6C34878D82A}">
                    <a16:rowId xmlns="" xmlns:a16="http://schemas.microsoft.com/office/drawing/2014/main" val="10005"/>
                  </a:ext>
                </a:extLst>
              </a:tr>
              <a:tr h="194852">
                <a:tc>
                  <a:txBody>
                    <a:bodyPr/>
                    <a:lstStyle/>
                    <a:p>
                      <a:r>
                        <a:rPr lang="en-US" sz="900" b="1" baseline="0" dirty="0">
                          <a:solidFill>
                            <a:srgbClr val="00B050"/>
                          </a:solidFill>
                        </a:rPr>
                        <a:t>BIRTH_DATE</a:t>
                      </a:r>
                    </a:p>
                  </a:txBody>
                  <a:tcPr/>
                </a:tc>
                <a:tc>
                  <a:txBody>
                    <a:bodyPr/>
                    <a:lstStyle/>
                    <a:p>
                      <a:r>
                        <a:rPr lang="en-US" sz="900" baseline="0" dirty="0"/>
                        <a:t>Person birth date</a:t>
                      </a:r>
                    </a:p>
                  </a:txBody>
                  <a:tcPr/>
                </a:tc>
                <a:extLst>
                  <a:ext uri="{0D108BD9-81ED-4DB2-BD59-A6C34878D82A}">
                    <a16:rowId xmlns="" xmlns:a16="http://schemas.microsoft.com/office/drawing/2014/main" val="10006"/>
                  </a:ext>
                </a:extLst>
              </a:tr>
              <a:tr h="194852">
                <a:tc>
                  <a:txBody>
                    <a:bodyPr/>
                    <a:lstStyle/>
                    <a:p>
                      <a:r>
                        <a:rPr lang="en-US" sz="900" baseline="0" dirty="0"/>
                        <a:t>BIRTH_COUNTRY</a:t>
                      </a:r>
                    </a:p>
                  </a:txBody>
                  <a:tcPr/>
                </a:tc>
                <a:tc>
                  <a:txBody>
                    <a:bodyPr/>
                    <a:lstStyle/>
                    <a:p>
                      <a:r>
                        <a:rPr lang="en-US" sz="900" baseline="0" dirty="0"/>
                        <a:t>Person full birth country</a:t>
                      </a:r>
                    </a:p>
                  </a:txBody>
                  <a:tcPr/>
                </a:tc>
                <a:extLst>
                  <a:ext uri="{0D108BD9-81ED-4DB2-BD59-A6C34878D82A}">
                    <a16:rowId xmlns="" xmlns:a16="http://schemas.microsoft.com/office/drawing/2014/main" val="10007"/>
                  </a:ext>
                </a:extLst>
              </a:tr>
              <a:tr h="194852">
                <a:tc>
                  <a:txBody>
                    <a:bodyPr/>
                    <a:lstStyle/>
                    <a:p>
                      <a:r>
                        <a:rPr lang="en-US" sz="900" baseline="0" dirty="0"/>
                        <a:t>BIRTH_COUNTRY_CODE</a:t>
                      </a:r>
                    </a:p>
                  </a:txBody>
                  <a:tcPr/>
                </a:tc>
                <a:tc>
                  <a:txBody>
                    <a:bodyPr/>
                    <a:lstStyle/>
                    <a:p>
                      <a:r>
                        <a:rPr lang="en-US" sz="900" baseline="0" dirty="0"/>
                        <a:t>Person ISO 2 country</a:t>
                      </a:r>
                    </a:p>
                  </a:txBody>
                  <a:tcPr/>
                </a:tc>
                <a:extLst>
                  <a:ext uri="{0D108BD9-81ED-4DB2-BD59-A6C34878D82A}">
                    <a16:rowId xmlns="" xmlns:a16="http://schemas.microsoft.com/office/drawing/2014/main" val="10008"/>
                  </a:ext>
                </a:extLst>
              </a:tr>
              <a:tr h="194852">
                <a:tc>
                  <a:txBody>
                    <a:bodyPr/>
                    <a:lstStyle/>
                    <a:p>
                      <a:r>
                        <a:rPr lang="en-US" sz="900" b="1" baseline="0" dirty="0">
                          <a:solidFill>
                            <a:srgbClr val="00B050"/>
                          </a:solidFill>
                        </a:rPr>
                        <a:t>OCCUPATION</a:t>
                      </a:r>
                    </a:p>
                  </a:txBody>
                  <a:tcPr/>
                </a:tc>
                <a:tc>
                  <a:txBody>
                    <a:bodyPr/>
                    <a:lstStyle/>
                    <a:p>
                      <a:r>
                        <a:rPr lang="en-US" sz="900" baseline="0" dirty="0"/>
                        <a:t>Person occupation as declared on form</a:t>
                      </a:r>
                    </a:p>
                  </a:txBody>
                  <a:tcPr/>
                </a:tc>
                <a:extLst>
                  <a:ext uri="{0D108BD9-81ED-4DB2-BD59-A6C34878D82A}">
                    <a16:rowId xmlns="" xmlns:a16="http://schemas.microsoft.com/office/drawing/2014/main" val="10009"/>
                  </a:ext>
                </a:extLst>
              </a:tr>
              <a:tr h="194852">
                <a:tc>
                  <a:txBody>
                    <a:bodyPr/>
                    <a:lstStyle/>
                    <a:p>
                      <a:r>
                        <a:rPr lang="en-US" sz="900" baseline="0" dirty="0"/>
                        <a:t>ADDRESS</a:t>
                      </a:r>
                    </a:p>
                  </a:txBody>
                  <a:tcPr/>
                </a:tc>
                <a:tc>
                  <a:txBody>
                    <a:bodyPr/>
                    <a:lstStyle/>
                    <a:p>
                      <a:r>
                        <a:rPr lang="en-US" sz="900" baseline="0" dirty="0"/>
                        <a:t>Person US address</a:t>
                      </a:r>
                    </a:p>
                  </a:txBody>
                  <a:tcPr/>
                </a:tc>
                <a:extLst>
                  <a:ext uri="{0D108BD9-81ED-4DB2-BD59-A6C34878D82A}">
                    <a16:rowId xmlns="" xmlns:a16="http://schemas.microsoft.com/office/drawing/2014/main" val="10010"/>
                  </a:ext>
                </a:extLst>
              </a:tr>
              <a:tr h="194852">
                <a:tc>
                  <a:txBody>
                    <a:bodyPr/>
                    <a:lstStyle/>
                    <a:p>
                      <a:r>
                        <a:rPr lang="en-US" sz="900" baseline="0" dirty="0"/>
                        <a:t>SSN</a:t>
                      </a:r>
                    </a:p>
                  </a:txBody>
                  <a:tcPr/>
                </a:tc>
                <a:tc>
                  <a:txBody>
                    <a:bodyPr/>
                    <a:lstStyle/>
                    <a:p>
                      <a:r>
                        <a:rPr lang="en-US" sz="900" baseline="0" dirty="0"/>
                        <a:t>Person Social Security Number</a:t>
                      </a:r>
                    </a:p>
                  </a:txBody>
                  <a:tcPr/>
                </a:tc>
                <a:extLst>
                  <a:ext uri="{0D108BD9-81ED-4DB2-BD59-A6C34878D82A}">
                    <a16:rowId xmlns="" xmlns:a16="http://schemas.microsoft.com/office/drawing/2014/main" val="10011"/>
                  </a:ext>
                </a:extLst>
              </a:tr>
              <a:tr h="194852">
                <a:tc>
                  <a:txBody>
                    <a:bodyPr/>
                    <a:lstStyle/>
                    <a:p>
                      <a:r>
                        <a:rPr lang="en-US" sz="900" baseline="0" dirty="0"/>
                        <a:t>PASSPORT_NUMBER</a:t>
                      </a:r>
                    </a:p>
                  </a:txBody>
                  <a:tcPr/>
                </a:tc>
                <a:tc>
                  <a:txBody>
                    <a:bodyPr/>
                    <a:lstStyle/>
                    <a:p>
                      <a:r>
                        <a:rPr lang="en-US" sz="900" baseline="0" dirty="0"/>
                        <a:t>Person Passport Number</a:t>
                      </a:r>
                    </a:p>
                  </a:txBody>
                  <a:tcPr/>
                </a:tc>
                <a:extLst>
                  <a:ext uri="{0D108BD9-81ED-4DB2-BD59-A6C34878D82A}">
                    <a16:rowId xmlns="" xmlns:a16="http://schemas.microsoft.com/office/drawing/2014/main" val="10012"/>
                  </a:ext>
                </a:extLst>
              </a:tr>
              <a:tr h="194852">
                <a:tc>
                  <a:txBody>
                    <a:bodyPr/>
                    <a:lstStyle/>
                    <a:p>
                      <a:r>
                        <a:rPr lang="en-US" sz="900" baseline="0" dirty="0"/>
                        <a:t>PASSPORT_COUNTRY</a:t>
                      </a:r>
                    </a:p>
                  </a:txBody>
                  <a:tcPr/>
                </a:tc>
                <a:tc>
                  <a:txBody>
                    <a:bodyPr/>
                    <a:lstStyle/>
                    <a:p>
                      <a:r>
                        <a:rPr lang="en-US" sz="900" baseline="0" dirty="0"/>
                        <a:t>Person Passport Issuing Country</a:t>
                      </a:r>
                    </a:p>
                  </a:txBody>
                  <a:tcPr/>
                </a:tc>
                <a:extLst>
                  <a:ext uri="{0D108BD9-81ED-4DB2-BD59-A6C34878D82A}">
                    <a16:rowId xmlns="" xmlns:a16="http://schemas.microsoft.com/office/drawing/2014/main" val="10013"/>
                  </a:ext>
                </a:extLst>
              </a:tr>
              <a:tr h="194852">
                <a:tc>
                  <a:txBody>
                    <a:bodyPr/>
                    <a:lstStyle/>
                    <a:p>
                      <a:r>
                        <a:rPr lang="en-US" sz="900" b="1" baseline="0" dirty="0">
                          <a:solidFill>
                            <a:srgbClr val="00B050"/>
                          </a:solidFill>
                        </a:rPr>
                        <a:t>PASSPORT_COUNTRY_CODE</a:t>
                      </a:r>
                    </a:p>
                  </a:txBody>
                  <a:tcPr/>
                </a:tc>
                <a:tc>
                  <a:txBody>
                    <a:bodyPr/>
                    <a:lstStyle/>
                    <a:p>
                      <a:r>
                        <a:rPr lang="en-US" sz="900" baseline="0" dirty="0"/>
                        <a:t>Person Passport Issuing Country ISO 2 Code </a:t>
                      </a:r>
                    </a:p>
                  </a:txBody>
                  <a:tcPr/>
                </a:tc>
                <a:extLst>
                  <a:ext uri="{0D108BD9-81ED-4DB2-BD59-A6C34878D82A}">
                    <a16:rowId xmlns="" xmlns:a16="http://schemas.microsoft.com/office/drawing/2014/main" val="10014"/>
                  </a:ext>
                </a:extLst>
              </a:tr>
              <a:tr h="194852">
                <a:tc>
                  <a:txBody>
                    <a:bodyPr/>
                    <a:lstStyle/>
                    <a:p>
                      <a:r>
                        <a:rPr lang="en-US" sz="900" baseline="0" dirty="0"/>
                        <a:t>COUNTRYIES_VISITED</a:t>
                      </a:r>
                    </a:p>
                  </a:txBody>
                  <a:tcPr/>
                </a:tc>
                <a:tc>
                  <a:txBody>
                    <a:bodyPr/>
                    <a:lstStyle/>
                    <a:p>
                      <a:r>
                        <a:rPr lang="en-US" sz="900" baseline="0" dirty="0"/>
                        <a:t>The countries visited as declared on form</a:t>
                      </a:r>
                    </a:p>
                  </a:txBody>
                  <a:tcPr/>
                </a:tc>
                <a:extLst>
                  <a:ext uri="{0D108BD9-81ED-4DB2-BD59-A6C34878D82A}">
                    <a16:rowId xmlns="" xmlns:a16="http://schemas.microsoft.com/office/drawing/2014/main" val="10015"/>
                  </a:ext>
                </a:extLst>
              </a:tr>
              <a:tr h="194852">
                <a:tc>
                  <a:txBody>
                    <a:bodyPr/>
                    <a:lstStyle/>
                    <a:p>
                      <a:r>
                        <a:rPr lang="en-US" sz="900" b="1" baseline="0" dirty="0">
                          <a:solidFill>
                            <a:srgbClr val="00B050"/>
                          </a:solidFill>
                        </a:rPr>
                        <a:t>COUNTRIES_VISITED_COUNT</a:t>
                      </a:r>
                    </a:p>
                  </a:txBody>
                  <a:tcPr/>
                </a:tc>
                <a:tc>
                  <a:txBody>
                    <a:bodyPr/>
                    <a:lstStyle/>
                    <a:p>
                      <a:r>
                        <a:rPr lang="en-US" sz="900" baseline="0" dirty="0"/>
                        <a:t>The number of countries visited as declared on form</a:t>
                      </a:r>
                    </a:p>
                  </a:txBody>
                  <a:tcPr/>
                </a:tc>
                <a:extLst>
                  <a:ext uri="{0D108BD9-81ED-4DB2-BD59-A6C34878D82A}">
                    <a16:rowId xmlns="" xmlns:a16="http://schemas.microsoft.com/office/drawing/2014/main" val="10016"/>
                  </a:ext>
                </a:extLst>
              </a:tr>
              <a:tr h="1948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a:effectLst/>
                        </a:rPr>
                        <a:t>ARRIVAL_AIRPORT_COUNTRY_CODE</a:t>
                      </a:r>
                    </a:p>
                  </a:txBody>
                  <a:tcPr/>
                </a:tc>
                <a:tc>
                  <a:txBody>
                    <a:bodyPr/>
                    <a:lstStyle/>
                    <a:p>
                      <a:r>
                        <a:rPr lang="en-US" sz="900" baseline="0" dirty="0"/>
                        <a:t>ARRIVAL Airport country code ISO2</a:t>
                      </a:r>
                    </a:p>
                  </a:txBody>
                  <a:tcPr/>
                </a:tc>
                <a:extLst>
                  <a:ext uri="{0D108BD9-81ED-4DB2-BD59-A6C34878D82A}">
                    <a16:rowId xmlns="" xmlns:a16="http://schemas.microsoft.com/office/drawing/2014/main" val="10017"/>
                  </a:ext>
                </a:extLst>
              </a:tr>
              <a:tr h="194852">
                <a:tc>
                  <a:txBody>
                    <a:bodyPr/>
                    <a:lstStyle/>
                    <a:p>
                      <a:r>
                        <a:rPr lang="en-US" sz="900" baseline="0" dirty="0"/>
                        <a:t>AIRPORT_ARRIVAL_IATA</a:t>
                      </a:r>
                    </a:p>
                  </a:txBody>
                  <a:tcPr/>
                </a:tc>
                <a:tc>
                  <a:txBody>
                    <a:bodyPr/>
                    <a:lstStyle/>
                    <a:p>
                      <a:r>
                        <a:rPr lang="en-US" sz="900" baseline="0" dirty="0"/>
                        <a:t>ARRIVAL Airport 3 character code</a:t>
                      </a:r>
                    </a:p>
                  </a:txBody>
                  <a:tcPr/>
                </a:tc>
                <a:extLst>
                  <a:ext uri="{0D108BD9-81ED-4DB2-BD59-A6C34878D82A}">
                    <a16:rowId xmlns="" xmlns:a16="http://schemas.microsoft.com/office/drawing/2014/main" val="10018"/>
                  </a:ext>
                </a:extLst>
              </a:tr>
              <a:tr h="194852">
                <a:tc>
                  <a:txBody>
                    <a:bodyPr/>
                    <a:lstStyle/>
                    <a:p>
                      <a:r>
                        <a:rPr lang="en-US" sz="900" baseline="0" dirty="0"/>
                        <a:t>AIRPORT_ARRIVAL_MUNICIPALITY</a:t>
                      </a:r>
                    </a:p>
                  </a:txBody>
                  <a:tcPr/>
                </a:tc>
                <a:tc>
                  <a:txBody>
                    <a:bodyPr/>
                    <a:lstStyle/>
                    <a:p>
                      <a:r>
                        <a:rPr lang="en-US" sz="900" baseline="0" dirty="0"/>
                        <a:t>ARRIVAL Airport Municipality Derived from Code</a:t>
                      </a:r>
                    </a:p>
                  </a:txBody>
                  <a:tcPr/>
                </a:tc>
                <a:extLst>
                  <a:ext uri="{0D108BD9-81ED-4DB2-BD59-A6C34878D82A}">
                    <a16:rowId xmlns="" xmlns:a16="http://schemas.microsoft.com/office/drawing/2014/main" val="10019"/>
                  </a:ext>
                </a:extLst>
              </a:tr>
              <a:tr h="1948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a:effectLst/>
                        </a:rPr>
                        <a:t>ARRIVAL_AIRPORT_REGION</a:t>
                      </a:r>
                    </a:p>
                  </a:txBody>
                  <a:tcPr/>
                </a:tc>
                <a:tc>
                  <a:txBody>
                    <a:bodyPr/>
                    <a:lstStyle/>
                    <a:p>
                      <a:r>
                        <a:rPr lang="en-US" sz="900" baseline="0" dirty="0"/>
                        <a:t>ARRIVAL Airport Region Derived from Code</a:t>
                      </a:r>
                    </a:p>
                  </a:txBody>
                  <a:tcPr/>
                </a:tc>
                <a:extLst>
                  <a:ext uri="{0D108BD9-81ED-4DB2-BD59-A6C34878D82A}">
                    <a16:rowId xmlns="" xmlns:a16="http://schemas.microsoft.com/office/drawing/2014/main" val="10020"/>
                  </a:ext>
                </a:extLst>
              </a:tr>
              <a:tr h="1948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a:effectLst/>
                        </a:rPr>
                        <a:t>DEPARTURE_AIRPORT_COUNTRY_CODE</a:t>
                      </a:r>
                    </a:p>
                  </a:txBody>
                  <a:tcPr/>
                </a:tc>
                <a:tc>
                  <a:txBody>
                    <a:bodyPr/>
                    <a:lstStyle/>
                    <a:p>
                      <a:r>
                        <a:rPr lang="en-US" sz="900" baseline="0" dirty="0"/>
                        <a:t>DEPARTURE Airport Country code ISO2</a:t>
                      </a:r>
                    </a:p>
                  </a:txBody>
                  <a:tcPr/>
                </a:tc>
                <a:extLst>
                  <a:ext uri="{0D108BD9-81ED-4DB2-BD59-A6C34878D82A}">
                    <a16:rowId xmlns="" xmlns:a16="http://schemas.microsoft.com/office/drawing/2014/main" val="10021"/>
                  </a:ext>
                </a:extLst>
              </a:tr>
              <a:tr h="1948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a:effectLst/>
                        </a:rPr>
                        <a:t>DEPARTURE_AIRPORT_IATA</a:t>
                      </a:r>
                    </a:p>
                  </a:txBody>
                  <a:tcPr/>
                </a:tc>
                <a:tc>
                  <a:txBody>
                    <a:bodyPr/>
                    <a:lstStyle/>
                    <a:p>
                      <a:r>
                        <a:rPr lang="en-US" sz="900" baseline="0" dirty="0"/>
                        <a:t>DEPARTURE Airport 3 character code</a:t>
                      </a:r>
                    </a:p>
                  </a:txBody>
                  <a:tcPr/>
                </a:tc>
                <a:extLst>
                  <a:ext uri="{0D108BD9-81ED-4DB2-BD59-A6C34878D82A}">
                    <a16:rowId xmlns="" xmlns:a16="http://schemas.microsoft.com/office/drawing/2014/main" val="10022"/>
                  </a:ext>
                </a:extLst>
              </a:tr>
              <a:tr h="1948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a:effectLst/>
                        </a:rPr>
                        <a:t>DEPARTURE_AIRPORT_MUNICIPALITY</a:t>
                      </a:r>
                    </a:p>
                  </a:txBody>
                  <a:tcPr/>
                </a:tc>
                <a:tc>
                  <a:txBody>
                    <a:bodyPr/>
                    <a:lstStyle/>
                    <a:p>
                      <a:r>
                        <a:rPr lang="en-US" sz="900" baseline="0" dirty="0"/>
                        <a:t>DEPARTURE Airport Municipality Derived from Code.</a:t>
                      </a:r>
                    </a:p>
                  </a:txBody>
                  <a:tcPr/>
                </a:tc>
                <a:extLst>
                  <a:ext uri="{0D108BD9-81ED-4DB2-BD59-A6C34878D82A}">
                    <a16:rowId xmlns="" xmlns:a16="http://schemas.microsoft.com/office/drawing/2014/main" val="10023"/>
                  </a:ext>
                </a:extLst>
              </a:tr>
            </a:tbl>
          </a:graphicData>
        </a:graphic>
      </p:graphicFrame>
      <p:sp>
        <p:nvSpPr>
          <p:cNvPr id="3" name="Rectangle 2"/>
          <p:cNvSpPr/>
          <p:nvPr/>
        </p:nvSpPr>
        <p:spPr>
          <a:xfrm>
            <a:off x="8069580" y="1170000"/>
            <a:ext cx="171450" cy="133020"/>
          </a:xfrm>
          <a:prstGeom prst="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069580" y="1455420"/>
            <a:ext cx="171450" cy="13302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286750" y="1135710"/>
            <a:ext cx="582930" cy="230832"/>
          </a:xfrm>
          <a:prstGeom prst="rect">
            <a:avLst/>
          </a:prstGeom>
          <a:noFill/>
        </p:spPr>
        <p:txBody>
          <a:bodyPr wrap="square" rtlCol="0">
            <a:spAutoFit/>
          </a:bodyPr>
          <a:lstStyle/>
          <a:p>
            <a:r>
              <a:rPr lang="en-US" sz="900" dirty="0" smtClean="0"/>
              <a:t>Target</a:t>
            </a:r>
            <a:endParaRPr lang="en-US" sz="900" dirty="0"/>
          </a:p>
        </p:txBody>
      </p:sp>
      <p:sp>
        <p:nvSpPr>
          <p:cNvPr id="7" name="TextBox 6"/>
          <p:cNvSpPr txBox="1"/>
          <p:nvPr/>
        </p:nvSpPr>
        <p:spPr>
          <a:xfrm>
            <a:off x="8286750" y="1406514"/>
            <a:ext cx="662940" cy="230832"/>
          </a:xfrm>
          <a:prstGeom prst="rect">
            <a:avLst/>
          </a:prstGeom>
          <a:noFill/>
        </p:spPr>
        <p:txBody>
          <a:bodyPr wrap="square" rtlCol="0">
            <a:spAutoFit/>
          </a:bodyPr>
          <a:lstStyle/>
          <a:p>
            <a:r>
              <a:rPr lang="en-US" sz="900" dirty="0" smtClean="0"/>
              <a:t>Features</a:t>
            </a:r>
            <a:endParaRPr lang="en-US" sz="900" dirty="0"/>
          </a:p>
        </p:txBody>
      </p:sp>
    </p:spTree>
    <p:extLst>
      <p:ext uri="{BB962C8B-B14F-4D97-AF65-F5344CB8AC3E}">
        <p14:creationId xmlns:p14="http://schemas.microsoft.com/office/powerpoint/2010/main" val="257486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a:t>
            </a:r>
          </a:p>
        </p:txBody>
      </p:sp>
      <p:sp>
        <p:nvSpPr>
          <p:cNvPr id="3" name="Content Placeholder 2"/>
          <p:cNvSpPr>
            <a:spLocks noGrp="1"/>
          </p:cNvSpPr>
          <p:nvPr>
            <p:ph idx="1"/>
          </p:nvPr>
        </p:nvSpPr>
        <p:spPr>
          <a:xfrm>
            <a:off x="165100" y="1212278"/>
            <a:ext cx="8805863" cy="5565711"/>
          </a:xfrm>
        </p:spPr>
        <p:txBody>
          <a:bodyPr/>
          <a:lstStyle/>
          <a:p>
            <a:r>
              <a:rPr lang="en-US" sz="1800" dirty="0"/>
              <a:t>Read </a:t>
            </a:r>
            <a:r>
              <a:rPr lang="en-US" sz="1800" dirty="0" smtClean="0"/>
              <a:t>in </a:t>
            </a:r>
            <a:r>
              <a:rPr lang="en-US" sz="1800" dirty="0"/>
              <a:t>dataset as a </a:t>
            </a:r>
            <a:r>
              <a:rPr lang="en-US" sz="1800" dirty="0" err="1"/>
              <a:t>DataFrame</a:t>
            </a:r>
            <a:r>
              <a:rPr lang="en-US" sz="1800" dirty="0"/>
              <a:t> from </a:t>
            </a:r>
            <a:r>
              <a:rPr lang="en-US" sz="1800" dirty="0" err="1" smtClean="0"/>
              <a:t>dashDB</a:t>
            </a:r>
            <a:endParaRPr lang="en-US" sz="1800" dirty="0"/>
          </a:p>
          <a:p>
            <a:pPr lvl="1"/>
            <a:r>
              <a:rPr lang="en-US" sz="1600" dirty="0" smtClean="0"/>
              <a:t>Connect to </a:t>
            </a:r>
            <a:r>
              <a:rPr lang="en-US" sz="1600" dirty="0" err="1" smtClean="0"/>
              <a:t>dashDB</a:t>
            </a:r>
            <a:endParaRPr lang="en-US" sz="1600" dirty="0" smtClean="0"/>
          </a:p>
          <a:p>
            <a:pPr lvl="1"/>
            <a:r>
              <a:rPr lang="en-US" sz="1600" dirty="0" smtClean="0"/>
              <a:t>Read in the data </a:t>
            </a:r>
            <a:endParaRPr lang="en-US" sz="1600" dirty="0" smtClean="0"/>
          </a:p>
          <a:p>
            <a:pPr lvl="0">
              <a:buClr>
                <a:srgbClr val="000000"/>
              </a:buClr>
            </a:pPr>
            <a:r>
              <a:rPr lang="en-US" sz="1800" dirty="0" smtClean="0"/>
              <a:t>Identify Labels  </a:t>
            </a:r>
          </a:p>
          <a:p>
            <a:pPr lvl="1"/>
            <a:r>
              <a:rPr lang="en-US" sz="1600" dirty="0" smtClean="0"/>
              <a:t>Label the data (“VETTING_LEVEL”)</a:t>
            </a:r>
          </a:p>
          <a:p>
            <a:pPr lvl="1"/>
            <a:r>
              <a:rPr lang="en-US" sz="1600" dirty="0" smtClean="0"/>
              <a:t>Select features  </a:t>
            </a:r>
            <a:endParaRPr lang="en-US" sz="1600" dirty="0"/>
          </a:p>
          <a:p>
            <a:r>
              <a:rPr lang="en-US" sz="1800" dirty="0" smtClean="0"/>
              <a:t>Feature Engineering (Transformation)</a:t>
            </a:r>
          </a:p>
          <a:p>
            <a:pPr lvl="1"/>
            <a:r>
              <a:rPr lang="en-US" sz="1600" dirty="0" err="1" smtClean="0"/>
              <a:t>StringIndexer</a:t>
            </a:r>
            <a:r>
              <a:rPr lang="en-US" sz="1600" dirty="0" smtClean="0"/>
              <a:t> (occupation</a:t>
            </a:r>
            <a:r>
              <a:rPr lang="en-US" sz="1600" dirty="0"/>
              <a:t>, country, gender, birth year variables)</a:t>
            </a:r>
          </a:p>
          <a:p>
            <a:pPr lvl="1"/>
            <a:r>
              <a:rPr lang="en-US" sz="1600" dirty="0" err="1"/>
              <a:t>VectorAssembler</a:t>
            </a:r>
            <a:endParaRPr lang="en-US" sz="1600" dirty="0"/>
          </a:p>
          <a:p>
            <a:pPr lvl="1"/>
            <a:r>
              <a:rPr lang="en-US" sz="1600" dirty="0" smtClean="0"/>
              <a:t>Normalizer</a:t>
            </a:r>
            <a:endParaRPr lang="en-US" sz="1600" dirty="0"/>
          </a:p>
          <a:p>
            <a:r>
              <a:rPr lang="en-US" sz="1800" dirty="0" smtClean="0"/>
              <a:t>Define Model and Setup Pipeline</a:t>
            </a:r>
          </a:p>
          <a:p>
            <a:pPr lvl="1"/>
            <a:r>
              <a:rPr lang="en-US" sz="1600" dirty="0" smtClean="0"/>
              <a:t>Naïve Bayes</a:t>
            </a:r>
          </a:p>
          <a:p>
            <a:r>
              <a:rPr lang="en-US" sz="1800" dirty="0" smtClean="0"/>
              <a:t>Train the Model </a:t>
            </a:r>
          </a:p>
          <a:p>
            <a:pPr lvl="1"/>
            <a:r>
              <a:rPr lang="en-US" sz="1600" dirty="0"/>
              <a:t>S</a:t>
            </a:r>
            <a:r>
              <a:rPr lang="en-US" sz="1600" dirty="0" smtClean="0"/>
              <a:t>plit input </a:t>
            </a:r>
            <a:r>
              <a:rPr lang="en-US" sz="1600" dirty="0"/>
              <a:t>data into Training </a:t>
            </a:r>
            <a:r>
              <a:rPr lang="en-US" sz="1600" dirty="0" smtClean="0"/>
              <a:t>(70</a:t>
            </a:r>
            <a:r>
              <a:rPr lang="en-US" sz="1600" dirty="0"/>
              <a:t>%) and Test </a:t>
            </a:r>
            <a:r>
              <a:rPr lang="en-US" sz="1600" dirty="0" smtClean="0"/>
              <a:t>(30</a:t>
            </a:r>
            <a:r>
              <a:rPr lang="en-US" sz="1600" dirty="0"/>
              <a:t>%) </a:t>
            </a:r>
            <a:r>
              <a:rPr lang="en-US" sz="1600" dirty="0" err="1" smtClean="0"/>
              <a:t>DataFrames</a:t>
            </a:r>
            <a:endParaRPr lang="en-US" sz="1600" dirty="0"/>
          </a:p>
          <a:p>
            <a:pPr lvl="1"/>
            <a:r>
              <a:rPr lang="en-US" sz="1600" dirty="0"/>
              <a:t>Cache the resulting </a:t>
            </a:r>
            <a:r>
              <a:rPr lang="en-US" sz="1600" dirty="0" err="1" smtClean="0"/>
              <a:t>DataFrames</a:t>
            </a:r>
            <a:endParaRPr lang="en-US" sz="1600" dirty="0" smtClean="0"/>
          </a:p>
          <a:p>
            <a:pPr lvl="1"/>
            <a:r>
              <a:rPr lang="en-US" sz="1600" dirty="0" smtClean="0"/>
              <a:t>Fit the Pipeline to the Training data set </a:t>
            </a:r>
            <a:endParaRPr lang="en-US" sz="1600" dirty="0" smtClean="0"/>
          </a:p>
          <a:p>
            <a:pPr marL="290513" lvl="1" indent="0">
              <a:buNone/>
            </a:pPr>
            <a:endParaRPr lang="en-US" dirty="0"/>
          </a:p>
        </p:txBody>
      </p:sp>
      <p:pic>
        <p:nvPicPr>
          <p:cNvPr id="4" name="Picture 3"/>
          <p:cNvPicPr>
            <a:picLocks noChangeAspect="1"/>
          </p:cNvPicPr>
          <p:nvPr/>
        </p:nvPicPr>
        <p:blipFill>
          <a:blip r:embed="rId2"/>
          <a:stretch>
            <a:fillRect/>
          </a:stretch>
        </p:blipFill>
        <p:spPr>
          <a:xfrm>
            <a:off x="6313488" y="1212279"/>
            <a:ext cx="2657475" cy="1724025"/>
          </a:xfrm>
          <a:prstGeom prst="rect">
            <a:avLst/>
          </a:prstGeom>
        </p:spPr>
      </p:pic>
    </p:spTree>
    <p:extLst>
      <p:ext uri="{BB962C8B-B14F-4D97-AF65-F5344CB8AC3E}">
        <p14:creationId xmlns:p14="http://schemas.microsoft.com/office/powerpoint/2010/main" val="72616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Flow (continued)</a:t>
            </a:r>
          </a:p>
        </p:txBody>
      </p:sp>
      <p:sp>
        <p:nvSpPr>
          <p:cNvPr id="3" name="Content Placeholder 2"/>
          <p:cNvSpPr>
            <a:spLocks noGrp="1"/>
          </p:cNvSpPr>
          <p:nvPr>
            <p:ph idx="1"/>
          </p:nvPr>
        </p:nvSpPr>
        <p:spPr>
          <a:xfrm>
            <a:off x="165100" y="1284287"/>
            <a:ext cx="8805863" cy="4208173"/>
          </a:xfrm>
        </p:spPr>
        <p:txBody>
          <a:bodyPr/>
          <a:lstStyle/>
          <a:p>
            <a:r>
              <a:rPr lang="en-US" dirty="0"/>
              <a:t>Evaluate the resulting predictions</a:t>
            </a:r>
          </a:p>
          <a:p>
            <a:pPr lvl="1"/>
            <a:r>
              <a:rPr lang="en-US" dirty="0"/>
              <a:t>Area under the ROC curve</a:t>
            </a:r>
          </a:p>
          <a:p>
            <a:endParaRPr lang="en-US" dirty="0"/>
          </a:p>
          <a:p>
            <a:r>
              <a:rPr lang="en-US" dirty="0"/>
              <a:t>Tune the model (</a:t>
            </a:r>
            <a:r>
              <a:rPr lang="en-US" dirty="0" err="1"/>
              <a:t>hyperparamaters</a:t>
            </a:r>
            <a:r>
              <a:rPr lang="en-US" dirty="0"/>
              <a:t>)</a:t>
            </a:r>
          </a:p>
          <a:p>
            <a:pPr lvl="1"/>
            <a:r>
              <a:rPr lang="en-US" dirty="0"/>
              <a:t>Build Parameter Grid</a:t>
            </a:r>
          </a:p>
          <a:p>
            <a:pPr lvl="1"/>
            <a:r>
              <a:rPr lang="en-US" dirty="0"/>
              <a:t>Cross-evaluate to find the best model</a:t>
            </a:r>
          </a:p>
          <a:p>
            <a:pPr marL="342900" lvl="1" indent="0">
              <a:buNone/>
            </a:pPr>
            <a:endParaRPr lang="en-US" dirty="0"/>
          </a:p>
          <a:p>
            <a:r>
              <a:rPr lang="en-US" dirty="0" smtClean="0"/>
              <a:t>Score the </a:t>
            </a:r>
            <a:r>
              <a:rPr lang="en-US" dirty="0" err="1" smtClean="0"/>
              <a:t>unvetted</a:t>
            </a:r>
            <a:r>
              <a:rPr lang="en-US" dirty="0" smtClean="0"/>
              <a:t> records </a:t>
            </a:r>
            <a:r>
              <a:rPr lang="en-US" dirty="0" smtClean="0"/>
              <a:t> </a:t>
            </a:r>
          </a:p>
          <a:p>
            <a:pPr lvl="1"/>
            <a:r>
              <a:rPr lang="en-US" dirty="0" smtClean="0"/>
              <a:t>Use Model to Score </a:t>
            </a:r>
            <a:r>
              <a:rPr lang="en-US" dirty="0" err="1" smtClean="0"/>
              <a:t>unvetted</a:t>
            </a:r>
            <a:r>
              <a:rPr lang="en-US" dirty="0" smtClean="0"/>
              <a:t> records (VETTING LEVEL == 100)</a:t>
            </a:r>
          </a:p>
          <a:p>
            <a:pPr lvl="1"/>
            <a:r>
              <a:rPr lang="en-US" dirty="0" smtClean="0"/>
              <a:t>Write results into </a:t>
            </a:r>
            <a:r>
              <a:rPr lang="en-US" dirty="0" err="1" smtClean="0"/>
              <a:t>DashDB</a:t>
            </a:r>
            <a:r>
              <a:rPr lang="en-US" dirty="0" smtClean="0"/>
              <a:t> table</a:t>
            </a:r>
            <a:endParaRPr lang="en-US" dirty="0" smtClean="0"/>
          </a:p>
          <a:p>
            <a:endParaRPr lang="en-US" dirty="0"/>
          </a:p>
          <a:p>
            <a:pPr marL="342900" lvl="1" indent="0">
              <a:buNone/>
            </a:pPr>
            <a:endParaRPr lang="en-US" dirty="0"/>
          </a:p>
        </p:txBody>
      </p:sp>
      <p:pic>
        <p:nvPicPr>
          <p:cNvPr id="6" name="Picture 5"/>
          <p:cNvPicPr>
            <a:picLocks noChangeAspect="1"/>
          </p:cNvPicPr>
          <p:nvPr/>
        </p:nvPicPr>
        <p:blipFill>
          <a:blip r:embed="rId2"/>
          <a:stretch>
            <a:fillRect/>
          </a:stretch>
        </p:blipFill>
        <p:spPr>
          <a:xfrm>
            <a:off x="6187931" y="755650"/>
            <a:ext cx="2143125" cy="2143125"/>
          </a:xfrm>
          <a:prstGeom prst="rect">
            <a:avLst/>
          </a:prstGeom>
        </p:spPr>
      </p:pic>
    </p:spTree>
    <p:extLst>
      <p:ext uri="{BB962C8B-B14F-4D97-AF65-F5344CB8AC3E}">
        <p14:creationId xmlns:p14="http://schemas.microsoft.com/office/powerpoint/2010/main" val="2015098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Classification - Naïve Bayes</a:t>
            </a:r>
            <a:endParaRPr lang="en-US" altLang="en-US" dirty="0" smtClean="0"/>
          </a:p>
        </p:txBody>
      </p:sp>
      <p:sp>
        <p:nvSpPr>
          <p:cNvPr id="6" name="Rectangle 2"/>
          <p:cNvSpPr txBox="1">
            <a:spLocks noChangeArrowheads="1"/>
          </p:cNvSpPr>
          <p:nvPr/>
        </p:nvSpPr>
        <p:spPr bwMode="auto">
          <a:xfrm>
            <a:off x="257334" y="1273378"/>
            <a:ext cx="8607623" cy="307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176213" indent="-176213" algn="l" rtl="0" eaLnBrk="0" fontAlgn="base" hangingPunct="0">
              <a:spcBef>
                <a:spcPct val="20000"/>
              </a:spcBef>
              <a:spcAft>
                <a:spcPct val="0"/>
              </a:spcAft>
              <a:buClr>
                <a:schemeClr val="tx1"/>
              </a:buClr>
              <a:buFont typeface="Wingdings" panose="05000000000000000000" pitchFamily="2" charset="2"/>
              <a:buChar char="§"/>
              <a:defRPr sz="2000" b="1">
                <a:solidFill>
                  <a:srgbClr val="000000"/>
                </a:solidFill>
                <a:latin typeface="+mn-lt"/>
                <a:ea typeface="+mn-ea"/>
                <a:cs typeface="ＭＳ Ｐゴシック" charset="0"/>
              </a:defRPr>
            </a:lvl1pPr>
            <a:lvl2pPr marL="515938" indent="-225425" algn="l" rtl="0" eaLnBrk="0" fontAlgn="base" hangingPunct="0">
              <a:spcBef>
                <a:spcPct val="20000"/>
              </a:spcBef>
              <a:spcAft>
                <a:spcPct val="0"/>
              </a:spcAft>
              <a:buClr>
                <a:schemeClr val="tx1"/>
              </a:buClr>
              <a:buFont typeface="Symbol" panose="05050102010706020507" pitchFamily="18" charset="2"/>
              <a:buChar char="-"/>
              <a:defRPr>
                <a:solidFill>
                  <a:schemeClr val="tx1"/>
                </a:solidFill>
                <a:latin typeface="+mn-lt"/>
                <a:ea typeface="+mn-ea"/>
              </a:defRPr>
            </a:lvl2pPr>
            <a:lvl3pPr marL="804863" indent="-171450" algn="l" rtl="0" eaLnBrk="0" fontAlgn="base" hangingPunct="0">
              <a:spcBef>
                <a:spcPct val="20000"/>
              </a:spcBef>
              <a:spcAft>
                <a:spcPct val="0"/>
              </a:spcAft>
              <a:buClr>
                <a:schemeClr val="tx1"/>
              </a:buClr>
              <a:buChar char="•"/>
              <a:defRPr sz="1600">
                <a:solidFill>
                  <a:schemeClr val="tx1"/>
                </a:solidFill>
                <a:latin typeface="+mn-lt"/>
                <a:ea typeface="+mn-ea"/>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ea typeface="+mn-ea"/>
              </a:defRPr>
            </a:lvl4pPr>
            <a:lvl5pPr marL="1719263" indent="-7938" algn="l" rtl="0" eaLnBrk="0" fontAlgn="base" hangingPunct="0">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a:lstStyle>
          <a:p>
            <a:pPr>
              <a:spcBef>
                <a:spcPts val="84"/>
              </a:spcBef>
              <a:spcAft>
                <a:spcPts val="168"/>
              </a:spcAft>
            </a:pPr>
            <a:r>
              <a:rPr lang="en-US" kern="0" smtClean="0"/>
              <a:t>Two or more outcomes.</a:t>
            </a:r>
          </a:p>
          <a:p>
            <a:pPr>
              <a:spcBef>
                <a:spcPts val="84"/>
              </a:spcBef>
              <a:spcAft>
                <a:spcPts val="168"/>
              </a:spcAft>
            </a:pPr>
            <a:r>
              <a:rPr lang="en-US" kern="0" smtClean="0"/>
              <a:t>Assumes independence among explanatory variables, which is rarely true (thus “naïve”).</a:t>
            </a:r>
          </a:p>
          <a:p>
            <a:pPr>
              <a:spcBef>
                <a:spcPts val="84"/>
              </a:spcBef>
              <a:spcAft>
                <a:spcPts val="168"/>
              </a:spcAft>
            </a:pPr>
            <a:r>
              <a:rPr lang="en-US" kern="0" smtClean="0"/>
              <a:t>Despite its simplicity, often performs very well… widely used.</a:t>
            </a:r>
          </a:p>
          <a:p>
            <a:pPr>
              <a:spcBef>
                <a:spcPts val="84"/>
              </a:spcBef>
              <a:spcAft>
                <a:spcPts val="168"/>
              </a:spcAft>
            </a:pPr>
            <a:r>
              <a:rPr lang="en-US" kern="0" smtClean="0"/>
              <a:t>Significant use cases:</a:t>
            </a:r>
          </a:p>
          <a:p>
            <a:pPr lvl="1">
              <a:spcBef>
                <a:spcPts val="84"/>
              </a:spcBef>
              <a:spcAft>
                <a:spcPts val="168"/>
              </a:spcAft>
            </a:pPr>
            <a:r>
              <a:rPr lang="en-US" sz="1800" kern="0" smtClean="0"/>
              <a:t>Text categorization (spam vs. legitimate, sports or politics, etc.) using word frequencies as the features</a:t>
            </a:r>
          </a:p>
          <a:p>
            <a:pPr lvl="1">
              <a:spcBef>
                <a:spcPts val="84"/>
              </a:spcBef>
              <a:spcAft>
                <a:spcPts val="168"/>
              </a:spcAft>
            </a:pPr>
            <a:r>
              <a:rPr lang="en-US" sz="1800" kern="0" smtClean="0"/>
              <a:t>Medical diagnosis (</a:t>
            </a:r>
            <a:r>
              <a:rPr lang="en-US" sz="1800" i="1" kern="0" smtClean="0"/>
              <a:t>e.g.</a:t>
            </a:r>
            <a:r>
              <a:rPr lang="en-US" sz="1800" kern="0" smtClean="0"/>
              <a:t>, automatic screening)</a:t>
            </a:r>
          </a:p>
          <a:p>
            <a:pPr lvl="1">
              <a:spcBef>
                <a:spcPts val="84"/>
              </a:spcBef>
              <a:spcAft>
                <a:spcPts val="168"/>
              </a:spcAft>
            </a:pPr>
            <a:endParaRPr lang="en-US" sz="1800" kern="0" dirty="0"/>
          </a:p>
        </p:txBody>
      </p:sp>
    </p:spTree>
    <p:extLst>
      <p:ext uri="{BB962C8B-B14F-4D97-AF65-F5344CB8AC3E}">
        <p14:creationId xmlns:p14="http://schemas.microsoft.com/office/powerpoint/2010/main" val="1262398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50" y="300990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76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Backup / Reference</a:t>
            </a:r>
            <a:br>
              <a:rPr lang="en-US" smtClean="0"/>
            </a:b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66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smtClean="0">
                <a:solidFill>
                  <a:schemeClr val="accent2"/>
                </a:solidFill>
              </a:rPr>
              <a:t>Connect to the database and read in the data</a:t>
            </a: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endParaRPr lang="en-US" dirty="0" smtClean="0">
              <a:solidFill>
                <a:schemeClr val="accent2"/>
              </a:solidFill>
            </a:endParaRPr>
          </a:p>
          <a:p>
            <a:pPr marL="800100" lvl="1" indent="-457200">
              <a:buAutoNum type="arabicPeriod" startAt="2"/>
            </a:pPr>
            <a:endParaRPr lang="en-US" dirty="0" smtClean="0">
              <a:solidFill>
                <a:schemeClr val="accent2"/>
              </a:solidFill>
            </a:endParaRPr>
          </a:p>
          <a:p>
            <a:pPr marL="800100" lvl="1" indent="-457200">
              <a:buAutoNum type="arabicPeriod" startAt="2"/>
            </a:pPr>
            <a:r>
              <a:rPr lang="en-US" dirty="0" smtClean="0">
                <a:solidFill>
                  <a:schemeClr val="accent2"/>
                </a:solidFill>
              </a:rPr>
              <a:t>Identify our labels and transform the data</a:t>
            </a:r>
            <a:endParaRPr lang="en-US" dirty="0"/>
          </a:p>
          <a:p>
            <a:pPr marL="800100" lvl="1" indent="-457200">
              <a:buFont typeface="+mj-lt"/>
              <a:buAutoNum type="arabicPeriod" startAt="3"/>
            </a:pPr>
            <a:r>
              <a:rPr lang="en-US" dirty="0" smtClean="0">
                <a:solidFill>
                  <a:schemeClr val="accent2"/>
                </a:solidFill>
              </a:rPr>
              <a:t>Feature Engineering</a:t>
            </a:r>
            <a:endParaRPr lang="en-US" dirty="0"/>
          </a:p>
          <a:p>
            <a:pPr marL="800100" lvl="1" indent="-457200">
              <a:buFont typeface="+mj-lt"/>
              <a:buAutoNum type="arabicPeriod" startAt="4"/>
            </a:pPr>
            <a:r>
              <a:rPr lang="en-US" dirty="0" smtClean="0">
                <a:solidFill>
                  <a:schemeClr val="accent2"/>
                </a:solidFill>
              </a:rPr>
              <a:t>Declare the model that we want to use</a:t>
            </a:r>
          </a:p>
          <a:p>
            <a:pPr marL="800100" lvl="1" indent="-457200">
              <a:buFont typeface="+mj-lt"/>
              <a:buAutoNum type="arabicPeriod" startAt="4"/>
            </a:pPr>
            <a:r>
              <a:rPr lang="en-US" dirty="0" smtClean="0">
                <a:solidFill>
                  <a:schemeClr val="accent2"/>
                </a:solidFill>
              </a:rPr>
              <a:t>Setup the Pipeline</a:t>
            </a:r>
            <a:endParaRPr lang="en-US" dirty="0"/>
          </a:p>
          <a:p>
            <a:pPr marL="800100" lvl="1" indent="-457200">
              <a:buFont typeface="+mj-lt"/>
              <a:buAutoNum type="arabicPeriod" startAt="4"/>
            </a:pPr>
            <a:r>
              <a:rPr lang="en-US" dirty="0" smtClean="0">
                <a:solidFill>
                  <a:schemeClr val="accent2"/>
                </a:solidFill>
              </a:rPr>
              <a:t>Train the data</a:t>
            </a:r>
          </a:p>
          <a:p>
            <a:pPr marL="800100" lvl="1" indent="-457200">
              <a:buFont typeface="+mj-lt"/>
              <a:buAutoNum type="arabicPeriod" startAt="4"/>
            </a:pPr>
            <a:r>
              <a:rPr lang="en-US" dirty="0" smtClean="0">
                <a:solidFill>
                  <a:schemeClr val="accent2"/>
                </a:solidFill>
              </a:rPr>
              <a:t>Show and evaluate the results</a:t>
            </a:r>
          </a:p>
          <a:p>
            <a:pPr marL="800100" lvl="1" indent="-457200">
              <a:buFont typeface="+mj-lt"/>
              <a:buAutoNum type="arabicPeriod" startAt="4"/>
            </a:pPr>
            <a:r>
              <a:rPr lang="en-US" dirty="0" smtClean="0">
                <a:solidFill>
                  <a:schemeClr val="accent2"/>
                </a:solidFill>
              </a:rPr>
              <a:t>Automatic Algorithm Tuning</a:t>
            </a:r>
          </a:p>
          <a:p>
            <a:pPr marL="800100" lvl="1" indent="-457200">
              <a:buFont typeface="+mj-lt"/>
              <a:buAutoNum type="arabicPeriod" startAt="4"/>
            </a:pPr>
            <a:r>
              <a:rPr lang="en-US" dirty="0" smtClean="0">
                <a:solidFill>
                  <a:schemeClr val="accent2"/>
                </a:solidFill>
              </a:rPr>
              <a:t>Score the remaining records and load them into a new table in </a:t>
            </a:r>
            <a:r>
              <a:rPr lang="en-US" dirty="0" err="1" smtClean="0">
                <a:solidFill>
                  <a:schemeClr val="accent2"/>
                </a:solidFill>
              </a:rPr>
              <a:t>dashDB</a:t>
            </a:r>
            <a:endParaRPr lang="en-US" dirty="0">
              <a:solidFill>
                <a:schemeClr val="accent2"/>
              </a:solidFill>
            </a:endParaRPr>
          </a:p>
        </p:txBody>
      </p:sp>
      <p:pic>
        <p:nvPicPr>
          <p:cNvPr id="9" name="Picture 8"/>
          <p:cNvPicPr>
            <a:picLocks noChangeAspect="1"/>
          </p:cNvPicPr>
          <p:nvPr/>
        </p:nvPicPr>
        <p:blipFill>
          <a:blip r:embed="rId2"/>
          <a:stretch>
            <a:fillRect/>
          </a:stretch>
        </p:blipFill>
        <p:spPr>
          <a:xfrm>
            <a:off x="6331618" y="4936331"/>
            <a:ext cx="1600200" cy="1607344"/>
          </a:xfrm>
          <a:prstGeom prst="rect">
            <a:avLst/>
          </a:prstGeom>
        </p:spPr>
      </p:pic>
      <p:pic>
        <p:nvPicPr>
          <p:cNvPr id="4" name="Picture 3"/>
          <p:cNvPicPr>
            <a:picLocks noChangeAspect="1"/>
          </p:cNvPicPr>
          <p:nvPr/>
        </p:nvPicPr>
        <p:blipFill>
          <a:blip r:embed="rId3"/>
          <a:stretch>
            <a:fillRect/>
          </a:stretch>
        </p:blipFill>
        <p:spPr>
          <a:xfrm>
            <a:off x="993760" y="1679970"/>
            <a:ext cx="6101862" cy="813582"/>
          </a:xfrm>
          <a:prstGeom prst="rect">
            <a:avLst/>
          </a:prstGeom>
        </p:spPr>
      </p:pic>
      <p:pic>
        <p:nvPicPr>
          <p:cNvPr id="1026" name="Picture 2" descr="BM Bluemix.Get started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767" y="1518428"/>
            <a:ext cx="742103" cy="936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mage result for Airplan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474" y="5270550"/>
            <a:ext cx="2877552" cy="114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 </a:t>
            </a:r>
            <a:r>
              <a:rPr lang="mr-IN" dirty="0"/>
              <a:t>–</a:t>
            </a:r>
            <a:r>
              <a:rPr lang="en-US" dirty="0"/>
              <a:t> How they work</a:t>
            </a:r>
          </a:p>
        </p:txBody>
      </p:sp>
      <p:sp>
        <p:nvSpPr>
          <p:cNvPr id="3" name="Content Placeholder 2"/>
          <p:cNvSpPr>
            <a:spLocks noGrp="1"/>
          </p:cNvSpPr>
          <p:nvPr>
            <p:ph idx="1"/>
          </p:nvPr>
        </p:nvSpPr>
        <p:spPr/>
        <p:txBody>
          <a:bodyPr/>
          <a:lstStyle/>
          <a:p>
            <a:r>
              <a:rPr lang="en-US" dirty="0"/>
              <a:t>A Pipeline is specified as a sequence of stages where each stage is either a Transformer or an Estimator</a:t>
            </a:r>
          </a:p>
          <a:p>
            <a:pPr marL="0" indent="0">
              <a:buNone/>
            </a:pPr>
            <a:endParaRPr lang="en-US" dirty="0"/>
          </a:p>
          <a:p>
            <a:r>
              <a:rPr lang="en-US" dirty="0"/>
              <a:t>These stages are run in order and the input </a:t>
            </a:r>
            <a:r>
              <a:rPr lang="en-US" dirty="0" err="1"/>
              <a:t>DataFrame</a:t>
            </a:r>
            <a:r>
              <a:rPr lang="en-US" dirty="0"/>
              <a:t> is transformed as it passes through each stage</a:t>
            </a:r>
          </a:p>
          <a:p>
            <a:pPr lvl="1"/>
            <a:r>
              <a:rPr lang="en-US" dirty="0"/>
              <a:t>For Transformer stages, the transform() method is called on the </a:t>
            </a:r>
            <a:r>
              <a:rPr lang="en-US" dirty="0" err="1"/>
              <a:t>DataFrame</a:t>
            </a:r>
            <a:endParaRPr lang="en-US" dirty="0"/>
          </a:p>
          <a:p>
            <a:pPr lvl="1"/>
            <a:r>
              <a:rPr lang="en-US" dirty="0"/>
              <a:t>For Estimator stages, the fit() method is called to produce a Transformer (which becomes part of the fitted Pipeline), and that Transformer’s transform() method is called on the </a:t>
            </a:r>
            <a:r>
              <a:rPr lang="en-US" dirty="0" err="1"/>
              <a:t>DataFrame</a:t>
            </a:r>
            <a:endParaRPr lang="en-US" dirty="0"/>
          </a:p>
          <a:p>
            <a:endParaRPr lang="en-US" dirty="0"/>
          </a:p>
          <a:p>
            <a:r>
              <a:rPr lang="en-US" dirty="0"/>
              <a:t>For example, a simple text document processing workflow might include several stages:</a:t>
            </a:r>
          </a:p>
          <a:p>
            <a:pPr lvl="1"/>
            <a:r>
              <a:rPr lang="en-US" dirty="0"/>
              <a:t>Split each document’s text into words</a:t>
            </a:r>
          </a:p>
          <a:p>
            <a:pPr lvl="1"/>
            <a:r>
              <a:rPr lang="en-US" dirty="0"/>
              <a:t>Convert each document’s words into a numerical feature vector</a:t>
            </a:r>
          </a:p>
          <a:p>
            <a:pPr lvl="1"/>
            <a:r>
              <a:rPr lang="en-US" dirty="0"/>
              <a:t>Learn a prediction model using the feature vectors and labels</a:t>
            </a:r>
          </a:p>
        </p:txBody>
      </p:sp>
      <p:pic>
        <p:nvPicPr>
          <p:cNvPr id="4" name="Picture 3"/>
          <p:cNvPicPr>
            <a:picLocks noChangeAspect="1"/>
          </p:cNvPicPr>
          <p:nvPr/>
        </p:nvPicPr>
        <p:blipFill>
          <a:blip r:embed="rId2"/>
          <a:stretch>
            <a:fillRect/>
          </a:stretch>
        </p:blipFill>
        <p:spPr>
          <a:xfrm>
            <a:off x="7610094" y="5351462"/>
            <a:ext cx="1085850" cy="1052513"/>
          </a:xfrm>
          <a:prstGeom prst="rect">
            <a:avLst/>
          </a:prstGeom>
        </p:spPr>
      </p:pic>
    </p:spTree>
    <p:extLst>
      <p:ext uri="{BB962C8B-B14F-4D97-AF65-F5344CB8AC3E}">
        <p14:creationId xmlns:p14="http://schemas.microsoft.com/office/powerpoint/2010/main" val="25686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61200993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169474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What is </a:t>
            </a:r>
            <a:r>
              <a:rPr lang="en-US" altLang="en-US" dirty="0" smtClean="0"/>
              <a:t>Machine Learning?</a:t>
            </a:r>
            <a:endParaRPr lang="en-US" altLang="en-US" dirty="0" smtClean="0"/>
          </a:p>
        </p:txBody>
      </p:sp>
      <p:sp>
        <p:nvSpPr>
          <p:cNvPr id="5" name="Content Placeholder 2"/>
          <p:cNvSpPr>
            <a:spLocks noGrp="1"/>
          </p:cNvSpPr>
          <p:nvPr>
            <p:ph idx="1"/>
          </p:nvPr>
        </p:nvSpPr>
        <p:spPr>
          <a:xfrm>
            <a:off x="165100" y="1339533"/>
            <a:ext cx="8805863" cy="5167312"/>
          </a:xfrm>
        </p:spPr>
        <p:txBody>
          <a:bodyPr/>
          <a:lstStyle/>
          <a:p>
            <a:pPr marL="0" indent="0">
              <a:buNone/>
            </a:pPr>
            <a:r>
              <a:rPr lang="en-US" dirty="0" smtClean="0"/>
              <a:t>“The ability of a computer to learn without being explicitly </a:t>
            </a:r>
            <a:r>
              <a:rPr lang="en-US" dirty="0" smtClean="0"/>
              <a:t>programmed” </a:t>
            </a:r>
          </a:p>
          <a:p>
            <a:pPr marL="0" indent="0">
              <a:buNone/>
            </a:pPr>
            <a:r>
              <a:rPr lang="en-US" dirty="0"/>
              <a:t>	</a:t>
            </a:r>
            <a:r>
              <a:rPr lang="en-US" dirty="0" smtClean="0"/>
              <a:t> </a:t>
            </a:r>
            <a:r>
              <a:rPr lang="en-US" dirty="0" smtClean="0">
                <a:hlinkClick r:id="rId3" tooltip="Arthur Samuel"/>
              </a:rPr>
              <a:t>Arthur </a:t>
            </a:r>
            <a:r>
              <a:rPr lang="en-US" dirty="0" smtClean="0">
                <a:hlinkClick r:id="rId3" tooltip="Arthur Samuel"/>
              </a:rPr>
              <a:t>Samuel</a:t>
            </a:r>
            <a:r>
              <a:rPr lang="en-US" dirty="0" smtClean="0"/>
              <a:t> </a:t>
            </a:r>
            <a:r>
              <a:rPr lang="mr-IN" dirty="0" smtClean="0"/>
              <a:t>–</a:t>
            </a:r>
            <a:r>
              <a:rPr lang="en-US" dirty="0" smtClean="0"/>
              <a:t> </a:t>
            </a:r>
            <a:r>
              <a:rPr lang="en-US" dirty="0" err="1" smtClean="0"/>
              <a:t>IBM’er</a:t>
            </a:r>
            <a:r>
              <a:rPr lang="en-US" dirty="0" smtClean="0"/>
              <a:t> and Stanford Professor </a:t>
            </a:r>
            <a:r>
              <a:rPr lang="en-US" dirty="0"/>
              <a:t>in </a:t>
            </a:r>
            <a:r>
              <a:rPr lang="en-US" dirty="0" smtClean="0"/>
              <a:t>1959</a:t>
            </a:r>
          </a:p>
          <a:p>
            <a:pPr marL="0" indent="0">
              <a:buNone/>
            </a:pPr>
            <a:endParaRPr lang="en-US" dirty="0"/>
          </a:p>
          <a:p>
            <a:pPr marL="0" indent="0">
              <a:buNone/>
            </a:pPr>
            <a:r>
              <a:rPr lang="en-US" dirty="0" smtClean="0"/>
              <a:t>“Systems that can learn from data”</a:t>
            </a:r>
          </a:p>
          <a:p>
            <a:pPr marL="0" indent="0">
              <a:buNone/>
            </a:pPr>
            <a:endParaRPr lang="en-US" dirty="0"/>
          </a:p>
        </p:txBody>
      </p:sp>
    </p:spTree>
    <p:extLst>
      <p:ext uri="{BB962C8B-B14F-4D97-AF65-F5344CB8AC3E}">
        <p14:creationId xmlns:p14="http://schemas.microsoft.com/office/powerpoint/2010/main" val="3025042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635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21</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177914771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050284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1077493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501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198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609120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0069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03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9467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Categories of Machine Learning</a:t>
            </a:r>
            <a:endParaRPr lang="en-US" altLang="en-US" dirty="0" smtClean="0"/>
          </a:p>
        </p:txBody>
      </p:sp>
      <p:sp>
        <p:nvSpPr>
          <p:cNvPr id="6" name="Content Placeholder 2"/>
          <p:cNvSpPr>
            <a:spLocks noGrp="1"/>
          </p:cNvSpPr>
          <p:nvPr>
            <p:ph idx="1"/>
          </p:nvPr>
        </p:nvSpPr>
        <p:spPr>
          <a:xfrm>
            <a:off x="165100" y="1236663"/>
            <a:ext cx="8805863" cy="4009707"/>
          </a:xfrm>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7" name="Picture 6"/>
          <p:cNvPicPr>
            <a:picLocks noChangeAspect="1"/>
          </p:cNvPicPr>
          <p:nvPr/>
        </p:nvPicPr>
        <p:blipFill>
          <a:blip r:embed="rId3"/>
          <a:stretch>
            <a:fillRect/>
          </a:stretch>
        </p:blipFill>
        <p:spPr>
          <a:xfrm>
            <a:off x="3376159" y="5246370"/>
            <a:ext cx="2383743" cy="1408298"/>
          </a:xfrm>
          <a:prstGeom prst="rect">
            <a:avLst/>
          </a:prstGeom>
        </p:spPr>
      </p:pic>
    </p:spTree>
    <p:extLst>
      <p:ext uri="{BB962C8B-B14F-4D97-AF65-F5344CB8AC3E}">
        <p14:creationId xmlns:p14="http://schemas.microsoft.com/office/powerpoint/2010/main" val="692473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panose="02040503050406030204" pitchFamily="18"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79401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590453470"/>
                    </a:ext>
                  </a:extLst>
                </a:gridCol>
                <a:gridCol w="3048000">
                  <a:extLst>
                    <a:ext uri="{9D8B030D-6E8A-4147-A177-3AD203B41FA5}">
                      <a16:colId xmlns="" xmlns:a16="http://schemas.microsoft.com/office/drawing/2014/main"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 xmlns:a16="http://schemas.microsoft.com/office/drawing/2014/main"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 xmlns:a16="http://schemas.microsoft.com/office/drawing/2014/main"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 xmlns:a16="http://schemas.microsoft.com/office/drawing/2014/main"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 xmlns:a16="http://schemas.microsoft.com/office/drawing/2014/main"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 xmlns:a16="http://schemas.microsoft.com/office/drawing/2014/main"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 xmlns:a16="http://schemas.microsoft.com/office/drawing/2014/main"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 xmlns:a16="http://schemas.microsoft.com/office/drawing/2014/main" val="3978776233"/>
                  </a:ext>
                </a:extLst>
              </a:tr>
            </a:tbl>
          </a:graphicData>
        </a:graphic>
      </p:graphicFrame>
    </p:spTree>
    <p:extLst>
      <p:ext uri="{BB962C8B-B14F-4D97-AF65-F5344CB8AC3E}">
        <p14:creationId xmlns:p14="http://schemas.microsoft.com/office/powerpoint/2010/main" val="9897241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8933519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1071745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panose="02040503050406030204" pitchFamily="18"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panose="02040503050406030204" pitchFamily="18"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panose="02040503050406030204" pitchFamily="18"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panose="02040503050406030204" pitchFamily="18"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panose="02040503050406030204" pitchFamily="18"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panose="02040503050406030204" pitchFamily="18"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4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panose="02040503050406030204" pitchFamily="18" charset="0"/>
                          </a:rPr>
                        </m:ctrlPr>
                      </m:fPr>
                      <m:num>
                        <m:r>
                          <a:rPr lang="en-US" sz="3600" dirty="0">
                            <a:latin typeface="Cambria Math" panose="02040503050406030204" pitchFamily="18" charset="0"/>
                          </a:rPr>
                          <m:t>1+</m:t>
                        </m:r>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panose="02040503050406030204" pitchFamily="18"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238655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124285974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637112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180645265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7751870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Categories of Machine Learning</a:t>
            </a:r>
            <a:endParaRPr lang="en-US" alt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1682897563"/>
              </p:ext>
            </p:extLst>
          </p:nvPr>
        </p:nvGraphicFramePr>
        <p:xfrm>
          <a:off x="452534" y="1341375"/>
          <a:ext cx="8238932" cy="5040882"/>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285750" indent="-285750">
                        <a:buFont typeface="Wingdings" panose="05000000000000000000" pitchFamily="2" charset="2"/>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a:t>
                      </a:r>
                    </a:p>
                    <a:p>
                      <a:pPr marL="253047"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a:t>
                      </a:r>
                      <a:r>
                        <a:rPr lang="en-US" sz="1400" dirty="0" smtClean="0">
                          <a:solidFill>
                            <a:srgbClr val="7F7F7F"/>
                          </a:solidFill>
                        </a:rPr>
                        <a:t>Classification </a:t>
                      </a:r>
                      <a:endParaRPr lang="en-US" sz="1400" baseline="0" dirty="0" smtClean="0">
                        <a:solidFill>
                          <a:srgbClr val="7F7F7F"/>
                        </a:solidFill>
                      </a:endParaRP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Decision Trees</a:t>
                      </a:r>
                    </a:p>
                    <a:p>
                      <a:pPr marL="649224" marR="0" lvl="1"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smtClean="0">
                          <a:solidFill>
                            <a:schemeClr val="bg2"/>
                          </a:solidFill>
                        </a:rPr>
                        <a:t>Logistic Regression</a:t>
                      </a:r>
                    </a:p>
                    <a:p>
                      <a:pPr marL="649224" marR="0" lvl="1"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0" baseline="0" dirty="0" smtClean="0">
                          <a:solidFill>
                            <a:schemeClr val="bg2"/>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1" dirty="0">
                          <a:solidFill>
                            <a:schemeClr val="bg2"/>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285750" indent="-285750">
                        <a:buFont typeface="Wingdings" panose="05000000000000000000" pitchFamily="2" charset="2"/>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Linear</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Ridge</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Random Forest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smtClean="0">
                          <a:solidFill>
                            <a:srgbClr val="7F7F7F"/>
                          </a:solidFill>
                        </a:rPr>
                        <a:t>Clustering</a:t>
                      </a:r>
                    </a:p>
                    <a:p>
                      <a:pPr marL="649224" marR="0" lvl="1"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smtClean="0">
                          <a:ln>
                            <a:noFill/>
                          </a:ln>
                          <a:solidFill>
                            <a:srgbClr val="7F7F7F"/>
                          </a:solidFill>
                          <a:effectLst/>
                          <a:uLnTx/>
                          <a:uFillTx/>
                          <a:latin typeface="+mn-lt"/>
                          <a:ea typeface="+mn-ea"/>
                          <a:cs typeface="+mn-cs"/>
                        </a:rPr>
                        <a:t>K-means</a:t>
                      </a:r>
                      <a:endParaRPr lang="en-US" sz="1400" dirty="0" smtClean="0">
                        <a:solidFill>
                          <a:srgbClr val="7F7F7F"/>
                        </a:solidFill>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smtClean="0">
                        <a:solidFill>
                          <a:srgbClr val="7F7F7F"/>
                        </a:solidFill>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smtClean="0">
                          <a:solidFill>
                            <a:srgbClr val="7F7F7F"/>
                          </a:solidFill>
                        </a:rPr>
                        <a:t>Associations</a:t>
                      </a:r>
                      <a:endParaRPr lang="en-US" sz="1400" baseline="0" dirty="0" smtClean="0">
                        <a:solidFill>
                          <a:srgbClr val="7F7F7F"/>
                        </a:solidFill>
                      </a:endParaRP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smtClean="0">
                          <a:solidFill>
                            <a:srgbClr val="7F7F7F"/>
                          </a:solidFill>
                        </a:rPr>
                        <a:t>FP-Growth</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285750" indent="-285750">
                        <a:buFont typeface="Wingdings" panose="05000000000000000000" pitchFamily="2" charset="2"/>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smtClean="0">
                          <a:solidFill>
                            <a:srgbClr val="7F7F7F"/>
                          </a:solidFill>
                        </a:rPr>
                        <a:t>Clustering</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K-means </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smtClean="0">
                          <a:solidFill>
                            <a:srgbClr val="7F7F7F"/>
                          </a:solidFill>
                        </a:rPr>
                        <a:t>Gaussian</a:t>
                      </a:r>
                      <a:r>
                        <a:rPr lang="en-US" sz="1400" baseline="0" dirty="0" smtClean="0">
                          <a:solidFill>
                            <a:srgbClr val="7F7F7F"/>
                          </a:solidFill>
                        </a:rPr>
                        <a:t> Mixture</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dirty="0" smtClean="0">
                          <a:solidFill>
                            <a:srgbClr val="7F7F7F"/>
                          </a:solidFill>
                        </a:rPr>
                        <a:t>-</a:t>
                      </a:r>
                      <a:endParaRPr lang="en-US" sz="1400" baseline="0" dirty="0" smtClean="0">
                        <a:solidFill>
                          <a:srgbClr val="7F7F7F"/>
                        </a:solidFill>
                      </a:endParaRPr>
                    </a:p>
                    <a:p>
                      <a:pPr marL="285750" indent="-285750">
                        <a:buFont typeface="Wingdings" panose="05000000000000000000" pitchFamily="2" charset="2"/>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Dimensionality Reduction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smtClean="0">
                          <a:solidFill>
                            <a:srgbClr val="7F7F7F"/>
                          </a:solidFill>
                        </a:rPr>
                        <a:t>PCA </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smtClean="0">
                          <a:solidFill>
                            <a:srgbClr val="7F7F7F"/>
                          </a:solidFill>
                        </a:rPr>
                        <a:t>SVD</a:t>
                      </a:r>
                    </a:p>
                    <a:p>
                      <a:pPr marL="0" indent="0">
                        <a:buFont typeface="Wingdings" panose="05000000000000000000" pitchFamily="2" charset="2"/>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05146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3140773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a:xfrm>
            <a:off x="265113" y="593725"/>
            <a:ext cx="8545512" cy="425450"/>
          </a:xfrm>
        </p:spPr>
        <p:txBody>
          <a:bodyPr/>
          <a:lstStyle/>
          <a:p>
            <a:pPr eaLnBrk="1" hangingPunct="1"/>
            <a:r>
              <a:rPr lang="en-US" altLang="en-US" b="1"/>
              <a:t>Preprocessing: </a:t>
            </a:r>
            <a:r>
              <a:rPr lang="en-US" altLang="en-US" b="1">
                <a:solidFill>
                  <a:srgbClr val="4F81BD"/>
                </a:solidFill>
              </a:rPr>
              <a:t>Matrix for Machine Learning</a:t>
            </a:r>
          </a:p>
        </p:txBody>
      </p:sp>
      <p:sp>
        <p:nvSpPr>
          <p:cNvPr id="177155" name="Rectangle 3"/>
          <p:cNvSpPr>
            <a:spLocks noChangeArrowheads="1"/>
          </p:cNvSpPr>
          <p:nvPr/>
        </p:nvSpPr>
        <p:spPr bwMode="auto">
          <a:xfrm>
            <a:off x="3089275" y="1797050"/>
            <a:ext cx="3125788" cy="40814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Font typeface="Wingdings" panose="05000000000000000000" pitchFamily="2" charset="2"/>
              <a:buChar char="§"/>
              <a:defRPr sz="2000">
                <a:solidFill>
                  <a:srgbClr val="000000"/>
                </a:solidFill>
                <a:latin typeface="Arial" panose="020B0604020202020204" pitchFamily="34" charset="0"/>
                <a:ea typeface="MS PGothic" panose="020B0600070205080204" pitchFamily="34" charset="-128"/>
              </a:defRPr>
            </a:lvl1pPr>
            <a:lvl2pPr marL="37931725" indent="-37474525">
              <a:spcBef>
                <a:spcPct val="20000"/>
              </a:spcBef>
              <a:buClr>
                <a:schemeClr val="tx1"/>
              </a:buClr>
              <a:buFont typeface="Symbol" panose="05050102010706020507" pitchFamily="18" charset="2"/>
              <a:buChar char="-"/>
              <a:defRPr sz="2000">
                <a:solidFill>
                  <a:schemeClr val="tx1"/>
                </a:solidFill>
                <a:latin typeface="Arial" panose="020B0604020202020204" pitchFamily="34" charset="0"/>
                <a:ea typeface="MS PGothic" panose="020B0600070205080204" pitchFamily="34" charset="-128"/>
              </a:defRPr>
            </a:lvl2pPr>
            <a:lvl3pPr marL="855663" indent="-173038">
              <a:spcBef>
                <a:spcPct val="20000"/>
              </a:spcBef>
              <a:buClr>
                <a:schemeClr val="tx1"/>
              </a:buClr>
              <a:buChar char="•"/>
              <a:defRPr sz="2000">
                <a:solidFill>
                  <a:schemeClr val="tx1"/>
                </a:solidFill>
                <a:latin typeface="Arial" panose="020B0604020202020204" pitchFamily="34" charset="0"/>
                <a:ea typeface="MS PGothic" panose="020B0600070205080204" pitchFamily="34" charset="-128"/>
              </a:defRPr>
            </a:lvl3pPr>
            <a:lvl4pPr marL="1160463" indent="-228600">
              <a:spcBef>
                <a:spcPct val="20000"/>
              </a:spcBef>
              <a:buClr>
                <a:schemeClr val="tx1"/>
              </a:buClr>
              <a:buChar char="•"/>
              <a:defRPr sz="1400">
                <a:solidFill>
                  <a:schemeClr val="tx1"/>
                </a:solidFill>
                <a:latin typeface="Arial" panose="020B0604020202020204" pitchFamily="34" charset="0"/>
                <a:ea typeface="MS PGothic" panose="020B0600070205080204" pitchFamily="34" charset="-128"/>
              </a:defRPr>
            </a:lvl4pPr>
            <a:lvl5pPr marL="1371600" indent="-173038">
              <a:spcBef>
                <a:spcPct val="20000"/>
              </a:spcBef>
              <a:buClr>
                <a:schemeClr val="tx1"/>
              </a:buClr>
              <a:defRPr sz="1200">
                <a:solidFill>
                  <a:schemeClr val="tx1"/>
                </a:solidFill>
                <a:latin typeface="Arial" panose="020B0604020202020204" pitchFamily="34" charset="0"/>
                <a:ea typeface="MS PGothic" panose="020B0600070205080204" pitchFamily="34" charset="-128"/>
              </a:defRPr>
            </a:lvl5pPr>
            <a:lvl6pPr marL="18288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6pPr>
            <a:lvl7pPr marL="22860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7pPr>
            <a:lvl8pPr marL="27432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8pPr>
            <a:lvl9pPr marL="3200400" indent="-173038" eaLnBrk="0" fontAlgn="base" hangingPunct="0">
              <a:spcBef>
                <a:spcPct val="20000"/>
              </a:spcBef>
              <a:spcAft>
                <a:spcPct val="0"/>
              </a:spcAft>
              <a:buClr>
                <a:schemeClr val="tx1"/>
              </a:buClr>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FontTx/>
              <a:buNone/>
            </a:pPr>
            <a:endParaRPr lang="en-US" altLang="en-US" sz="1800">
              <a:solidFill>
                <a:schemeClr val="tx1"/>
              </a:solidFill>
              <a:latin typeface="Comic Sans MS" panose="030F0702030302020204" pitchFamily="66" charset="0"/>
              <a:cs typeface="Arial" panose="020B0604020202020204" pitchFamily="34" charset="0"/>
            </a:endParaRPr>
          </a:p>
        </p:txBody>
      </p:sp>
      <p:sp>
        <p:nvSpPr>
          <p:cNvPr id="177156" name="Line 5"/>
          <p:cNvSpPr>
            <a:spLocks noChangeShapeType="1"/>
          </p:cNvSpPr>
          <p:nvPr/>
        </p:nvSpPr>
        <p:spPr bwMode="auto">
          <a:xfrm>
            <a:off x="5910263" y="1801813"/>
            <a:ext cx="0" cy="407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bwMode="auto">
          <a:xfrm>
            <a:off x="6686550" y="2962275"/>
            <a:ext cx="2376488" cy="1323439"/>
          </a:xfrm>
          <a:prstGeom prst="rect">
            <a:avLst/>
          </a:prstGeom>
          <a:noFill/>
          <a:ln w="9525">
            <a:noFill/>
            <a:miter lim="800000"/>
            <a:headEnd/>
            <a:tailEnd/>
          </a:ln>
          <a:effectLst/>
        </p:spPr>
        <p:txBody>
          <a:bodyPr>
            <a:spAutoFit/>
          </a:bodyPr>
          <a:lstStyle/>
          <a:p>
            <a:pPr>
              <a:defRPr/>
            </a:pPr>
            <a:r>
              <a:rPr lang="en-US" sz="1600" u="sng" dirty="0">
                <a:solidFill>
                  <a:srgbClr val="000000"/>
                </a:solidFill>
                <a:ea typeface="+mn-ea"/>
              </a:rPr>
              <a:t>Known as:</a:t>
            </a:r>
          </a:p>
          <a:p>
            <a:pPr marL="171450" indent="-171450">
              <a:buFontTx/>
              <a:buChar char="-"/>
              <a:defRPr/>
            </a:pPr>
            <a:r>
              <a:rPr lang="en-US" sz="1600" dirty="0">
                <a:solidFill>
                  <a:srgbClr val="000000"/>
                </a:solidFill>
                <a:ea typeface="+mn-ea"/>
              </a:rPr>
              <a:t>Label</a:t>
            </a:r>
          </a:p>
          <a:p>
            <a:pPr marL="171450" indent="-171450">
              <a:buFontTx/>
              <a:buChar char="-"/>
              <a:defRPr/>
            </a:pPr>
            <a:r>
              <a:rPr lang="en-US" sz="1600" dirty="0">
                <a:solidFill>
                  <a:srgbClr val="000000"/>
                </a:solidFill>
                <a:ea typeface="+mn-ea"/>
              </a:rPr>
              <a:t>Target variable</a:t>
            </a:r>
          </a:p>
          <a:p>
            <a:pPr marL="171450" indent="-171450">
              <a:buFontTx/>
              <a:buChar char="-"/>
              <a:defRPr/>
            </a:pPr>
            <a:r>
              <a:rPr lang="en-US" sz="1600" dirty="0">
                <a:solidFill>
                  <a:srgbClr val="000000"/>
                </a:solidFill>
                <a:ea typeface="+mn-ea"/>
              </a:rPr>
              <a:t>Dependent </a:t>
            </a:r>
            <a:r>
              <a:rPr lang="en-US" sz="1600" dirty="0" smtClean="0">
                <a:solidFill>
                  <a:srgbClr val="000000"/>
                </a:solidFill>
                <a:ea typeface="+mn-ea"/>
              </a:rPr>
              <a:t>variable</a:t>
            </a:r>
          </a:p>
          <a:p>
            <a:pPr marL="171450" indent="-171450">
              <a:buFontTx/>
              <a:buChar char="-"/>
              <a:defRPr/>
            </a:pPr>
            <a:r>
              <a:rPr lang="en-US" dirty="0" smtClean="0">
                <a:solidFill>
                  <a:srgbClr val="000000"/>
                </a:solidFill>
                <a:ea typeface="+mn-ea"/>
              </a:rPr>
              <a:t>Scale or Categorical</a:t>
            </a:r>
            <a:endParaRPr lang="en-US" sz="1600" dirty="0">
              <a:solidFill>
                <a:srgbClr val="000000"/>
              </a:solidFill>
              <a:ea typeface="+mn-ea"/>
            </a:endParaRPr>
          </a:p>
        </p:txBody>
      </p:sp>
      <p:sp>
        <p:nvSpPr>
          <p:cNvPr id="9" name="TextBox 8"/>
          <p:cNvSpPr txBox="1"/>
          <p:nvPr/>
        </p:nvSpPr>
        <p:spPr bwMode="auto">
          <a:xfrm>
            <a:off x="174625" y="1362075"/>
            <a:ext cx="2309813" cy="1323439"/>
          </a:xfrm>
          <a:prstGeom prst="rect">
            <a:avLst/>
          </a:prstGeom>
          <a:noFill/>
          <a:ln w="9525">
            <a:noFill/>
            <a:miter lim="800000"/>
            <a:headEnd/>
            <a:tailEnd/>
          </a:ln>
          <a:effectLst/>
        </p:spPr>
        <p:txBody>
          <a:bodyPr>
            <a:spAutoFit/>
          </a:bodyPr>
          <a:lstStyle/>
          <a:p>
            <a:pPr>
              <a:defRPr/>
            </a:pPr>
            <a:r>
              <a:rPr lang="en-US" sz="1600" u="sng" dirty="0">
                <a:solidFill>
                  <a:srgbClr val="000000"/>
                </a:solidFill>
                <a:ea typeface="+mn-ea"/>
              </a:rPr>
              <a:t>Known as:</a:t>
            </a:r>
          </a:p>
          <a:p>
            <a:pPr marL="171450" indent="-171450">
              <a:buFontTx/>
              <a:buChar char="-"/>
              <a:defRPr/>
            </a:pPr>
            <a:r>
              <a:rPr lang="en-US" sz="1600" dirty="0" smtClean="0">
                <a:solidFill>
                  <a:srgbClr val="000000"/>
                </a:solidFill>
                <a:ea typeface="+mn-ea"/>
              </a:rPr>
              <a:t>Attributes</a:t>
            </a:r>
          </a:p>
          <a:p>
            <a:pPr marL="171450" indent="-171450">
              <a:buFontTx/>
              <a:buChar char="-"/>
              <a:defRPr/>
            </a:pPr>
            <a:r>
              <a:rPr lang="en-US" dirty="0" smtClean="0">
                <a:solidFill>
                  <a:srgbClr val="000000"/>
                </a:solidFill>
                <a:ea typeface="+mn-ea"/>
              </a:rPr>
              <a:t>Features</a:t>
            </a:r>
            <a:endParaRPr lang="en-US" sz="1600" dirty="0">
              <a:solidFill>
                <a:srgbClr val="000000"/>
              </a:solidFill>
              <a:ea typeface="+mn-ea"/>
            </a:endParaRPr>
          </a:p>
          <a:p>
            <a:pPr marL="171450" indent="-171450">
              <a:buFontTx/>
              <a:buChar char="-"/>
              <a:defRPr/>
            </a:pPr>
            <a:r>
              <a:rPr lang="en-US" sz="1600" dirty="0">
                <a:solidFill>
                  <a:srgbClr val="000000"/>
                </a:solidFill>
                <a:ea typeface="+mn-ea"/>
              </a:rPr>
              <a:t>Predictor variables</a:t>
            </a:r>
          </a:p>
          <a:p>
            <a:pPr marL="171450" indent="-171450">
              <a:buFontTx/>
              <a:buChar char="-"/>
              <a:defRPr/>
            </a:pPr>
            <a:r>
              <a:rPr lang="en-US" sz="1600" dirty="0">
                <a:solidFill>
                  <a:srgbClr val="000000"/>
                </a:solidFill>
                <a:ea typeface="+mn-ea"/>
              </a:rPr>
              <a:t>Explanatory variables</a:t>
            </a:r>
          </a:p>
        </p:txBody>
      </p:sp>
      <p:sp>
        <p:nvSpPr>
          <p:cNvPr id="3" name="TextBox 2"/>
          <p:cNvSpPr txBox="1"/>
          <p:nvPr/>
        </p:nvSpPr>
        <p:spPr bwMode="auto">
          <a:xfrm>
            <a:off x="3089275" y="1522413"/>
            <a:ext cx="3125788" cy="246062"/>
          </a:xfrm>
          <a:prstGeom prst="rect">
            <a:avLst/>
          </a:prstGeom>
          <a:noFill/>
          <a:ln w="9525">
            <a:noFill/>
            <a:miter lim="800000"/>
            <a:headEnd/>
            <a:tailEnd/>
          </a:ln>
          <a:effectLst/>
        </p:spPr>
        <p:txBody>
          <a:bodyPr>
            <a:spAutoFit/>
          </a:bodyPr>
          <a:lstStyle/>
          <a:p>
            <a:pPr>
              <a:defRPr/>
            </a:pPr>
            <a:r>
              <a:rPr lang="en-US" sz="1000" dirty="0">
                <a:solidFill>
                  <a:srgbClr val="000000"/>
                </a:solidFill>
                <a:ea typeface="+mn-ea"/>
              </a:rPr>
              <a:t>a1     a2     a3     a4     a5     a6     a7     a8     a9     t</a:t>
            </a:r>
          </a:p>
        </p:txBody>
      </p:sp>
      <p:cxnSp>
        <p:nvCxnSpPr>
          <p:cNvPr id="15" name="Straight Arrow Connector 14"/>
          <p:cNvCxnSpPr/>
          <p:nvPr/>
        </p:nvCxnSpPr>
        <p:spPr bwMode="auto">
          <a:xfrm flipH="1" flipV="1">
            <a:off x="6113463" y="2000250"/>
            <a:ext cx="1296987" cy="998538"/>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0" name="Straight Arrow Connector 19"/>
          <p:cNvCxnSpPr>
            <a:stCxn id="9" idx="3"/>
          </p:cNvCxnSpPr>
          <p:nvPr/>
        </p:nvCxnSpPr>
        <p:spPr bwMode="auto">
          <a:xfrm flipV="1">
            <a:off x="2484438" y="1700213"/>
            <a:ext cx="431800" cy="32358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22" name="TextBox 21"/>
          <p:cNvSpPr txBox="1"/>
          <p:nvPr/>
        </p:nvSpPr>
        <p:spPr bwMode="auto">
          <a:xfrm>
            <a:off x="174625" y="2924175"/>
            <a:ext cx="2914650" cy="3540125"/>
          </a:xfrm>
          <a:prstGeom prst="rect">
            <a:avLst/>
          </a:prstGeom>
          <a:noFill/>
          <a:ln w="9525">
            <a:noFill/>
            <a:miter lim="800000"/>
            <a:headEnd/>
            <a:tailEnd/>
          </a:ln>
          <a:effectLst/>
        </p:spPr>
        <p:txBody>
          <a:bodyPr>
            <a:spAutoFit/>
          </a:bodyPr>
          <a:lstStyle/>
          <a:p>
            <a:pPr>
              <a:defRPr/>
            </a:pPr>
            <a:r>
              <a:rPr lang="en-US" sz="1600" u="sng" dirty="0">
                <a:solidFill>
                  <a:srgbClr val="000000"/>
                </a:solidFill>
                <a:ea typeface="+mn-ea"/>
              </a:rPr>
              <a:t>Scale variables:</a:t>
            </a:r>
          </a:p>
          <a:p>
            <a:pPr marL="171450" indent="-171450">
              <a:buFontTx/>
              <a:buChar char="-"/>
              <a:defRPr/>
            </a:pPr>
            <a:r>
              <a:rPr lang="en-US" sz="1600" dirty="0">
                <a:solidFill>
                  <a:srgbClr val="000000"/>
                </a:solidFill>
                <a:ea typeface="+mn-ea"/>
              </a:rPr>
              <a:t>Continuous variables, which can be measured on an interval scale or ratio scale</a:t>
            </a:r>
          </a:p>
          <a:p>
            <a:pPr marL="171450" indent="-171450">
              <a:buFontTx/>
              <a:buChar char="-"/>
              <a:defRPr/>
            </a:pPr>
            <a:r>
              <a:rPr lang="en-US" sz="1600" dirty="0">
                <a:solidFill>
                  <a:srgbClr val="000000"/>
                </a:solidFill>
                <a:ea typeface="+mn-ea"/>
              </a:rPr>
              <a:t>‘Weight’, ‘Temperature’, ‘Salary’, etc…</a:t>
            </a:r>
            <a:br>
              <a:rPr lang="en-US" sz="1600" dirty="0">
                <a:solidFill>
                  <a:srgbClr val="000000"/>
                </a:solidFill>
                <a:ea typeface="+mn-ea"/>
              </a:rPr>
            </a:br>
            <a:endParaRPr lang="en-US" sz="1600" dirty="0">
              <a:solidFill>
                <a:srgbClr val="000000"/>
              </a:solidFill>
              <a:ea typeface="+mn-ea"/>
            </a:endParaRPr>
          </a:p>
          <a:p>
            <a:pPr>
              <a:defRPr/>
            </a:pPr>
            <a:r>
              <a:rPr lang="en-US" sz="1600" u="sng" dirty="0">
                <a:solidFill>
                  <a:srgbClr val="000000"/>
                </a:solidFill>
                <a:ea typeface="+mn-ea"/>
              </a:rPr>
              <a:t>Categorical variables:</a:t>
            </a:r>
          </a:p>
          <a:p>
            <a:pPr marL="171450" indent="-171450">
              <a:buFontTx/>
              <a:buChar char="-"/>
              <a:defRPr/>
            </a:pPr>
            <a:r>
              <a:rPr lang="en-US" sz="1600" dirty="0">
                <a:solidFill>
                  <a:srgbClr val="000000"/>
                </a:solidFill>
                <a:ea typeface="+mn-ea"/>
              </a:rPr>
              <a:t>Data with a limited number of distinct values or categories (nominal or ordinal)</a:t>
            </a:r>
          </a:p>
          <a:p>
            <a:pPr marL="171450" indent="-171450">
              <a:buFontTx/>
              <a:buChar char="-"/>
              <a:defRPr/>
            </a:pPr>
            <a:r>
              <a:rPr lang="en-US" sz="1600" dirty="0">
                <a:solidFill>
                  <a:srgbClr val="000000"/>
                </a:solidFill>
                <a:ea typeface="+mn-ea"/>
              </a:rPr>
              <a:t>‘Hair color’, ‘Gender’, ‘Grape varieties’, etc…</a:t>
            </a:r>
          </a:p>
        </p:txBody>
      </p:sp>
      <p:cxnSp>
        <p:nvCxnSpPr>
          <p:cNvPr id="24" name="Straight Arrow Connector 23"/>
          <p:cNvCxnSpPr/>
          <p:nvPr/>
        </p:nvCxnSpPr>
        <p:spPr bwMode="auto">
          <a:xfrm flipV="1">
            <a:off x="2700338" y="3573463"/>
            <a:ext cx="1757362" cy="79216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385142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err="1" smtClean="0"/>
              <a:t>target,label,dependent</a:t>
            </a:r>
            <a:r>
              <a:rPr lang="en-US" i="1" dirty="0" smtClean="0"/>
              <a:t> variable</a:t>
            </a:r>
            <a:r>
              <a:rPr lang="en-US" dirty="0" smtClean="0"/>
              <a:t>)</a:t>
            </a:r>
            <a:endParaRPr lang="en-US" dirty="0"/>
          </a:p>
          <a:p>
            <a:pPr lvl="1">
              <a:spcBef>
                <a:spcPts val="84"/>
              </a:spcBef>
              <a:spcAft>
                <a:spcPts val="168"/>
              </a:spcAft>
            </a:pPr>
            <a:r>
              <a:rPr lang="en-US" dirty="0"/>
              <a:t>Source data randomly split </a:t>
            </a:r>
            <a:r>
              <a:rPr lang="en-US" dirty="0" smtClean="0"/>
              <a:t>into training, testing, and/or validation sets (mutually </a:t>
            </a:r>
            <a:r>
              <a:rPr lang="en-US" dirty="0"/>
              <a:t>exclusive </a:t>
            </a:r>
            <a:r>
              <a:rPr lang="en-US" dirty="0" smtClean="0"/>
              <a:t>records)</a:t>
            </a:r>
            <a:endParaRPr lang="en-US" dirty="0"/>
          </a:p>
          <a:p>
            <a:pPr>
              <a:spcBef>
                <a:spcPts val="84"/>
              </a:spcBef>
              <a:spcAft>
                <a:spcPts val="168"/>
              </a:spcAft>
            </a:pPr>
            <a:r>
              <a:rPr lang="en-US" dirty="0"/>
              <a:t>Why?</a:t>
            </a:r>
          </a:p>
          <a:p>
            <a:pPr lvl="1">
              <a:spcBef>
                <a:spcPts val="84"/>
              </a:spcBef>
              <a:spcAft>
                <a:spcPts val="168"/>
              </a:spcAft>
            </a:pPr>
            <a:r>
              <a:rPr lang="en-US" dirty="0"/>
              <a:t>Training set </a:t>
            </a:r>
            <a:endParaRPr lang="en-US" dirty="0" smtClean="0"/>
          </a:p>
          <a:p>
            <a:pPr lvl="2">
              <a:spcBef>
                <a:spcPts val="84"/>
              </a:spcBef>
              <a:spcAft>
                <a:spcPts val="168"/>
              </a:spcAft>
            </a:pPr>
            <a:r>
              <a:rPr lang="en-US" dirty="0"/>
              <a:t>B</a:t>
            </a:r>
            <a:r>
              <a:rPr lang="en-US" dirty="0" smtClean="0"/>
              <a:t>uild </a:t>
            </a:r>
            <a:r>
              <a:rPr lang="en-US" dirty="0"/>
              <a:t>the model </a:t>
            </a:r>
            <a:endParaRPr lang="en-US" dirty="0" smtClean="0"/>
          </a:p>
          <a:p>
            <a:pPr lvl="2">
              <a:spcBef>
                <a:spcPts val="84"/>
              </a:spcBef>
              <a:spcAft>
                <a:spcPts val="168"/>
              </a:spcAft>
            </a:pPr>
            <a:r>
              <a:rPr lang="en-US" dirty="0" smtClean="0"/>
              <a:t>Tune</a:t>
            </a:r>
            <a:r>
              <a:rPr lang="en-US" dirty="0" smtClean="0"/>
              <a:t> the parameters </a:t>
            </a:r>
            <a:endParaRPr lang="en-US" dirty="0"/>
          </a:p>
          <a:p>
            <a:pPr lvl="1">
              <a:spcBef>
                <a:spcPts val="84"/>
              </a:spcBef>
              <a:spcAft>
                <a:spcPts val="168"/>
              </a:spcAft>
            </a:pPr>
            <a:r>
              <a:rPr lang="en-US" dirty="0"/>
              <a:t>Testing set </a:t>
            </a:r>
            <a:r>
              <a:rPr lang="en-US" dirty="0" smtClean="0">
                <a:sym typeface="Wingdings" pitchFamily="2" charset="2"/>
              </a:rPr>
              <a:t> </a:t>
            </a:r>
            <a:endParaRPr lang="en-US" dirty="0"/>
          </a:p>
          <a:p>
            <a:pPr lvl="2">
              <a:spcBef>
                <a:spcPts val="84"/>
              </a:spcBef>
              <a:spcAft>
                <a:spcPts val="168"/>
              </a:spcAft>
            </a:pPr>
            <a:r>
              <a:rPr lang="en-US" sz="1800" dirty="0"/>
              <a:t>Assess model quality during </a:t>
            </a:r>
            <a:r>
              <a:rPr lang="en-US" sz="1800" dirty="0" smtClean="0"/>
              <a:t>training/tuning </a:t>
            </a:r>
            <a:r>
              <a:rPr lang="en-US" sz="1800" dirty="0"/>
              <a:t>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endParaRPr lang="en-US" dirty="0" smtClean="0"/>
          </a:p>
          <a:p>
            <a:pPr lvl="2">
              <a:spcBef>
                <a:spcPts val="84"/>
              </a:spcBef>
              <a:spcAft>
                <a:spcPts val="168"/>
              </a:spcAft>
            </a:pPr>
            <a:r>
              <a:rPr lang="en-US" dirty="0" smtClean="0">
                <a:sym typeface="Wingdings" pitchFamily="2" charset="2"/>
              </a:rPr>
              <a:t>Estimate accuracy or error rate of model after tuning </a:t>
            </a:r>
          </a:p>
          <a:p>
            <a:pPr lvl="2">
              <a:spcBef>
                <a:spcPts val="84"/>
              </a:spcBef>
              <a:spcAft>
                <a:spcPts val="168"/>
              </a:spcAft>
            </a:pPr>
            <a:r>
              <a:rPr lang="en-US" dirty="0" smtClean="0">
                <a:sym typeface="Wingdings" pitchFamily="2" charset="2"/>
              </a:rPr>
              <a:t>Used to compare multiple models </a:t>
            </a:r>
            <a:endParaRPr lang="en-US" dirty="0"/>
          </a:p>
          <a:p>
            <a:pPr marL="633413" lvl="2" indent="0">
              <a:spcBef>
                <a:spcPts val="84"/>
              </a:spcBef>
              <a:spcAft>
                <a:spcPts val="168"/>
              </a:spcAft>
              <a:buNone/>
            </a:pPr>
            <a:endParaRPr lang="en-US" sz="1800" dirty="0">
              <a:solidFill>
                <a:schemeClr val="tx1"/>
              </a:solidFill>
            </a:endParaRPr>
          </a:p>
        </p:txBody>
      </p:sp>
    </p:spTree>
    <p:extLst>
      <p:ext uri="{BB962C8B-B14F-4D97-AF65-F5344CB8AC3E}">
        <p14:creationId xmlns:p14="http://schemas.microsoft.com/office/powerpoint/2010/main" val="131284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algn="ctr" eaLnBrk="1" hangingPunct="1"/>
            <a:r>
              <a:rPr lang="en-US" altLang="en-US" dirty="0" smtClean="0"/>
              <a:t>Spark ML</a:t>
            </a:r>
            <a:endParaRPr lang="en-US" altLang="en-US" dirty="0" smtClean="0"/>
          </a:p>
        </p:txBody>
      </p:sp>
      <p:sp>
        <p:nvSpPr>
          <p:cNvPr id="5" name="Content Placeholder 2"/>
          <p:cNvSpPr>
            <a:spLocks noGrp="1"/>
          </p:cNvSpPr>
          <p:nvPr>
            <p:ph idx="1"/>
          </p:nvPr>
        </p:nvSpPr>
        <p:spPr>
          <a:xfrm>
            <a:off x="266700" y="1270000"/>
            <a:ext cx="8542338" cy="5099050"/>
          </a:xfrm>
        </p:spPr>
        <p:txBody>
          <a:bodyPr/>
          <a:lstStyle/>
          <a:p>
            <a:r>
              <a:rPr lang="en-US" altLang="en-US" dirty="0"/>
              <a:t>Spark ML is Spark’s machine learning (ML) library</a:t>
            </a:r>
          </a:p>
          <a:p>
            <a:pPr marL="0" indent="0">
              <a:buNone/>
            </a:pPr>
            <a:endParaRPr lang="en-US" altLang="en-US" b="0" dirty="0"/>
          </a:p>
          <a:p>
            <a:r>
              <a:rPr lang="en-US" altLang="en-US" dirty="0" smtClean="0"/>
              <a:t>Goal </a:t>
            </a:r>
            <a:r>
              <a:rPr lang="en-US" altLang="en-US" dirty="0"/>
              <a:t>is to make practical machine learning scalable and easy</a:t>
            </a:r>
          </a:p>
          <a:p>
            <a:pPr lvl="1"/>
            <a:r>
              <a:rPr lang="en-US" altLang="en-US" dirty="0" smtClean="0"/>
              <a:t>No need to understand the detailed math!</a:t>
            </a:r>
            <a:endParaRPr lang="en-US" altLang="en-US" b="0" dirty="0"/>
          </a:p>
          <a:p>
            <a:endParaRPr lang="en-US" altLang="en-US" b="0" dirty="0" smtClean="0"/>
          </a:p>
          <a:p>
            <a:r>
              <a:rPr lang="en-US" altLang="en-US" dirty="0" smtClean="0"/>
              <a:t>Divides </a:t>
            </a:r>
            <a:r>
              <a:rPr lang="en-US" altLang="en-US" dirty="0"/>
              <a:t>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a:t>
            </a:r>
            <a:r>
              <a:rPr lang="en-US" altLang="en-US" dirty="0" smtClean="0"/>
              <a:t>pipelines</a:t>
            </a:r>
          </a:p>
          <a:p>
            <a:pPr lvl="1"/>
            <a:r>
              <a:rPr lang="en-US" altLang="en-US" dirty="0" smtClean="0"/>
              <a:t>A </a:t>
            </a:r>
            <a:r>
              <a:rPr lang="en-US" altLang="en-US" u="sng" dirty="0" smtClean="0"/>
              <a:t>pipeline</a:t>
            </a:r>
            <a:r>
              <a:rPr lang="en-US" altLang="en-US" dirty="0" smtClean="0"/>
              <a:t> is a series of stages where each stage either transforms, or runs through a machine learning algorithm.</a:t>
            </a:r>
          </a:p>
          <a:p>
            <a:pPr marL="290513" lvl="1" indent="0">
              <a:buNone/>
            </a:pPr>
            <a:endParaRPr lang="en-US" altLang="en-US" b="0" dirty="0"/>
          </a:p>
          <a:p>
            <a:r>
              <a:rPr lang="en-US" altLang="en-US" dirty="0"/>
              <a:t>Using spark.ml is recommended because with </a:t>
            </a:r>
            <a:r>
              <a:rPr lang="en-US" altLang="en-US" dirty="0" err="1"/>
              <a:t>DataFrames</a:t>
            </a:r>
            <a:r>
              <a:rPr lang="en-US" altLang="en-US" dirty="0"/>
              <a:t> the API is more versatile and flexible</a:t>
            </a:r>
          </a:p>
          <a:p>
            <a:pPr lvl="1"/>
            <a:r>
              <a:rPr lang="en-US" altLang="en-US" dirty="0" err="1"/>
              <a:t>spark.mllib</a:t>
            </a:r>
            <a:r>
              <a:rPr lang="en-US" altLang="en-US" dirty="0"/>
              <a:t> will continue to be supported</a:t>
            </a:r>
          </a:p>
        </p:txBody>
      </p:sp>
    </p:spTree>
    <p:extLst>
      <p:ext uri="{BB962C8B-B14F-4D97-AF65-F5344CB8AC3E}">
        <p14:creationId xmlns:p14="http://schemas.microsoft.com/office/powerpoint/2010/main" val="2722485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Spark ML Pipeline Terminology</a:t>
            </a:r>
          </a:p>
        </p:txBody>
      </p:sp>
      <p:sp>
        <p:nvSpPr>
          <p:cNvPr id="5" name="Rectangle 1"/>
          <p:cNvSpPr>
            <a:spLocks noGrp="1" noChangeArrowheads="1"/>
          </p:cNvSpPr>
          <p:nvPr>
            <p:ph idx="1"/>
          </p:nvPr>
        </p:nvSpPr>
        <p:spPr bwMode="auto">
          <a:xfrm>
            <a:off x="165101" y="1127292"/>
            <a:ext cx="8640572"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ClrTx/>
              <a:buNone/>
            </a:pPr>
            <a:r>
              <a:rPr lang="en-US" b="0" dirty="0"/>
              <a:t>Spark ML standardizes APIs for machine learning algorithms to make it easier to combine multiple algorithms into a single pipeline, or workflow</a:t>
            </a:r>
          </a:p>
          <a:p>
            <a:pPr marL="0" indent="0">
              <a:buClrTx/>
              <a:buNone/>
            </a:pPr>
            <a:endParaRPr lang="en-US" altLang="en-US" b="0" dirty="0">
              <a:hlinkClick r:id="rId2"/>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a:ln>
                  <a:noFill/>
                </a:ln>
                <a:solidFill>
                  <a:schemeClr val="tx1"/>
                </a:solidFill>
                <a:effectLst/>
                <a:hlinkClick r:id="rId2"/>
              </a:rPr>
              <a:t>DataFrame</a:t>
            </a:r>
            <a:r>
              <a:rPr kumimoji="0" lang="en-US" altLang="en-US" b="0" i="0" u="none" strike="noStrike" cap="none" normalizeH="0" baseline="0" dirty="0">
                <a:ln>
                  <a:noFill/>
                </a:ln>
                <a:solidFill>
                  <a:schemeClr val="tx1"/>
                </a:solidFill>
                <a:effectLst/>
              </a:rPr>
              <a:t>: Spark ML uses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from Spark SQL as an ML dataset, which can hold a variety of data types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Transformer</a:t>
            </a:r>
            <a:r>
              <a:rPr kumimoji="0" lang="en-US" altLang="en-US" b="0" i="0" u="none" strike="noStrike" cap="none" normalizeH="0" baseline="0" dirty="0">
                <a:ln>
                  <a:noFill/>
                </a:ln>
                <a:solidFill>
                  <a:schemeClr val="tx1"/>
                </a:solidFill>
                <a:effectLst/>
              </a:rPr>
              <a:t>: A Transformer is an algorithm which can transform one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into another </a:t>
            </a:r>
            <a:r>
              <a:rPr kumimoji="0" lang="en-US" altLang="en-US" b="0" i="0" u="none" strike="noStrike" cap="none" normalizeH="0" baseline="0" dirty="0" err="1">
                <a:ln>
                  <a:noFill/>
                </a:ln>
                <a:solidFill>
                  <a:schemeClr val="tx1"/>
                </a:solidFill>
                <a:effectLst/>
              </a:rPr>
              <a:t>DataFrame</a:t>
            </a: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lang="en-US" altLang="en-US" b="0" dirty="0">
              <a:hlinkClick r:id="rId3"/>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3"/>
              </a:rPr>
              <a:t>Estimator</a:t>
            </a:r>
            <a:r>
              <a:rPr kumimoji="0" lang="en-US" altLang="en-US" b="0" i="0" u="none" strike="noStrike" cap="none" normalizeH="0" baseline="0" dirty="0">
                <a:ln>
                  <a:noFill/>
                </a:ln>
                <a:solidFill>
                  <a:schemeClr val="tx1"/>
                </a:solidFill>
                <a:effectLst/>
              </a:rPr>
              <a:t>: An Estimator is an algorithm which can be fit on a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to produce a Transformer </a:t>
            </a:r>
          </a:p>
          <a:p>
            <a:pPr marR="0" lvl="0" algn="l" defTabSz="914400" rtl="0" eaLnBrk="0" fontAlgn="base" latinLnBrk="0" hangingPunct="0">
              <a:lnSpc>
                <a:spcPct val="100000"/>
              </a:lnSpc>
              <a:spcBef>
                <a:spcPct val="0"/>
              </a:spcBef>
              <a:spcAft>
                <a:spcPct val="0"/>
              </a:spcAft>
              <a:buClrTx/>
              <a:buSzTx/>
              <a:tabLst/>
            </a:pPr>
            <a:endParaRPr lang="en-US" altLang="en-US" b="0" dirty="0">
              <a:hlinkClick r:id="rId4"/>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rId4"/>
              </a:rPr>
              <a:t>Pipeline</a:t>
            </a:r>
            <a:r>
              <a:rPr kumimoji="0" lang="en-US" altLang="en-US" b="0" i="0" u="none" strike="noStrike" cap="none" normalizeH="0" baseline="0" dirty="0">
                <a:ln>
                  <a:noFill/>
                </a:ln>
                <a:solidFill>
                  <a:schemeClr val="tx1"/>
                </a:solidFill>
                <a:effectLst/>
              </a:rPr>
              <a:t>: A Pipeline chains multiple Transformers and Estimators together </a:t>
            </a:r>
            <a:r>
              <a:rPr kumimoji="0" lang="en-US" altLang="en-US" b="0" i="0" u="none" strike="noStrike" cap="none" normalizeH="0" baseline="0" dirty="0" smtClean="0">
                <a:ln>
                  <a:noFill/>
                </a:ln>
                <a:solidFill>
                  <a:schemeClr val="tx1"/>
                </a:solidFill>
                <a:effectLst/>
              </a:rPr>
              <a:t>in a sequence to </a:t>
            </a:r>
            <a:r>
              <a:rPr kumimoji="0" lang="en-US" altLang="en-US" b="0" i="0" u="none" strike="noStrike" cap="none" normalizeH="0" baseline="0" dirty="0">
                <a:ln>
                  <a:noFill/>
                </a:ln>
                <a:solidFill>
                  <a:schemeClr val="tx1"/>
                </a:solidFill>
                <a:effectLst/>
              </a:rPr>
              <a:t>specify an ML workflow</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linkClick r:id="" action="ppaction://noaction"/>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linkClick r:id="" action="ppaction://noaction"/>
              </a:rPr>
              <a:t>Parameter</a:t>
            </a:r>
            <a:r>
              <a:rPr kumimoji="0" lang="en-US" altLang="en-US" b="0" i="0" u="none" strike="noStrike" cap="none" normalizeH="0" baseline="0" dirty="0">
                <a:ln>
                  <a:noFill/>
                </a:ln>
                <a:solidFill>
                  <a:schemeClr val="tx1"/>
                </a:solidFill>
                <a:effectLst/>
              </a:rPr>
              <a:t>: All Transformers and Estimators share a common API for specifying parameters</a:t>
            </a:r>
          </a:p>
        </p:txBody>
      </p:sp>
    </p:spTree>
    <p:extLst>
      <p:ext uri="{BB962C8B-B14F-4D97-AF65-F5344CB8AC3E}">
        <p14:creationId xmlns:p14="http://schemas.microsoft.com/office/powerpoint/2010/main" val="219479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2 Exercise – Femal</a:t>
            </a:r>
            <a:r>
              <a:rPr lang="en-US" dirty="0" smtClean="0"/>
              <a:t>e Human Trafficking</a:t>
            </a:r>
            <a:endParaRPr lang="en-US" dirty="0"/>
          </a:p>
        </p:txBody>
      </p:sp>
      <p:sp>
        <p:nvSpPr>
          <p:cNvPr id="3" name="Content Placeholder 2"/>
          <p:cNvSpPr>
            <a:spLocks noGrp="1"/>
          </p:cNvSpPr>
          <p:nvPr>
            <p:ph idx="1"/>
          </p:nvPr>
        </p:nvSpPr>
        <p:spPr/>
        <p:txBody>
          <a:bodyPr/>
          <a:lstStyle/>
          <a:p>
            <a:endParaRPr lang="en-US" dirty="0"/>
          </a:p>
          <a:p>
            <a:r>
              <a:rPr lang="en-US" dirty="0" smtClean="0"/>
              <a:t>Input</a:t>
            </a:r>
          </a:p>
          <a:p>
            <a:pPr lvl="1"/>
            <a:r>
              <a:rPr lang="en-US" dirty="0" smtClean="0"/>
              <a:t>Generated fake </a:t>
            </a:r>
            <a:r>
              <a:rPr lang="en-US" dirty="0"/>
              <a:t>travel records based on incoming custom forms</a:t>
            </a:r>
            <a:r>
              <a:rPr lang="en-US" dirty="0" smtClean="0"/>
              <a:t>.</a:t>
            </a:r>
            <a:endParaRPr lang="en-US" dirty="0"/>
          </a:p>
          <a:p>
            <a:pPr lvl="1"/>
            <a:r>
              <a:rPr lang="en-US" dirty="0" smtClean="0"/>
              <a:t>Subset of records were vetted </a:t>
            </a:r>
            <a:r>
              <a:rPr lang="en-US" dirty="0" smtClean="0"/>
              <a:t>as “high”, “medium”, or “low” risk for Female Human Trafficking by an analyst. </a:t>
            </a:r>
            <a:r>
              <a:rPr lang="en-US" dirty="0" smtClean="0"/>
              <a:t> </a:t>
            </a:r>
          </a:p>
          <a:p>
            <a:endParaRPr lang="en-US" dirty="0"/>
          </a:p>
          <a:p>
            <a:r>
              <a:rPr lang="en-US" dirty="0" smtClean="0"/>
              <a:t>Goal is to train a model on the vetted data to be able to score the </a:t>
            </a:r>
            <a:r>
              <a:rPr lang="en-US" dirty="0" err="1" smtClean="0"/>
              <a:t>unvetted</a:t>
            </a:r>
            <a:r>
              <a:rPr lang="en-US" dirty="0" smtClean="0"/>
              <a:t>  travel records into high, medium, or low categories. </a:t>
            </a:r>
            <a:endParaRPr lang="en-US" dirty="0"/>
          </a:p>
          <a:p>
            <a:endParaRPr lang="en-US" dirty="0"/>
          </a:p>
        </p:txBody>
      </p:sp>
    </p:spTree>
    <p:extLst>
      <p:ext uri="{BB962C8B-B14F-4D97-AF65-F5344CB8AC3E}">
        <p14:creationId xmlns:p14="http://schemas.microsoft.com/office/powerpoint/2010/main" val="970494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2_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20391</TotalTime>
  <Words>5125</Words>
  <Application>Microsoft Office PowerPoint</Application>
  <PresentationFormat>On-screen Show (4:3)</PresentationFormat>
  <Paragraphs>614</Paragraphs>
  <Slides>40</Slides>
  <Notes>31</Notes>
  <HiddenSlides>1</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40</vt:i4>
      </vt:variant>
    </vt:vector>
  </HeadingPairs>
  <TitlesOfParts>
    <vt:vector size="55" baseType="lpstr">
      <vt:lpstr>ＭＳ Ｐゴシック</vt:lpstr>
      <vt:lpstr>ＭＳ Ｐゴシック</vt:lpstr>
      <vt:lpstr>Arial</vt:lpstr>
      <vt:lpstr>Calibri</vt:lpstr>
      <vt:lpstr>Cambria Math</vt:lpstr>
      <vt:lpstr>Comic Sans MS</vt:lpstr>
      <vt:lpstr>Helvetica</vt:lpstr>
      <vt:lpstr>Segoe UI Light</vt:lpstr>
      <vt:lpstr>Symbol</vt:lpstr>
      <vt:lpstr>Times New Roman</vt:lpstr>
      <vt:lpstr>Wingdings</vt:lpstr>
      <vt:lpstr>IMAZ_Template_2013-Aug-2</vt:lpstr>
      <vt:lpstr>Watson: Group 3, Teal 70</vt:lpstr>
      <vt:lpstr>2_IBM Analytics_wht_template</vt:lpstr>
      <vt:lpstr>think-cell Slide</vt:lpstr>
      <vt:lpstr>Lab 2 - Machine Learning </vt:lpstr>
      <vt:lpstr>What is Machine Learning?</vt:lpstr>
      <vt:lpstr>Categories of Machine Learning</vt:lpstr>
      <vt:lpstr>Categories of Machine Learning</vt:lpstr>
      <vt:lpstr>Preprocessing: Matrix for Machine Learning</vt:lpstr>
      <vt:lpstr>Training, testing, &amp; validation sets</vt:lpstr>
      <vt:lpstr>Spark ML</vt:lpstr>
      <vt:lpstr>Spark ML Pipeline Terminology</vt:lpstr>
      <vt:lpstr>Lab 2 Exercise – Female Human Trafficking</vt:lpstr>
      <vt:lpstr>Demo Data </vt:lpstr>
      <vt:lpstr>Demo Flow</vt:lpstr>
      <vt:lpstr>Demo Flow (continued)</vt:lpstr>
      <vt:lpstr>Classification - Naïve Bayes</vt:lpstr>
      <vt:lpstr>PowerPoint Presentation</vt:lpstr>
      <vt:lpstr>Backup / Reference </vt:lpstr>
      <vt:lpstr>Lab Flow</vt:lpstr>
      <vt:lpstr>Pipelines – How they work</vt:lpstr>
      <vt:lpstr>Spark Capabilities </vt:lpstr>
      <vt:lpstr>Learning challenges</vt:lpstr>
      <vt:lpstr>Training, testing, &amp; validation sets</vt:lpstr>
      <vt:lpstr>Data Science Methodology </vt:lpstr>
      <vt:lpstr>Categories of Machine Learning</vt:lpstr>
      <vt:lpstr>Machine Learning vs Human Learning</vt:lpstr>
      <vt:lpstr>Learning challenges</vt:lpstr>
      <vt:lpstr>Learning challenges</vt:lpstr>
      <vt:lpstr>Learning challenges</vt:lpstr>
      <vt:lpstr>When to stop training a model</vt:lpstr>
      <vt:lpstr>Supervised vs. Unsupervised Learning</vt:lpstr>
      <vt:lpstr>Classification – Decision tree</vt:lpstr>
      <vt:lpstr>Logistic regression: Defining “odds”</vt:lpstr>
      <vt:lpstr>Logistic regression</vt:lpstr>
      <vt:lpstr>Logistic regression</vt:lpstr>
      <vt:lpstr>Logistic regression</vt:lpstr>
      <vt:lpstr>Logistic regression</vt:lpstr>
      <vt:lpstr>Logistic regression: Summary</vt:lpstr>
      <vt:lpstr>Clustering – K-means method</vt:lpstr>
      <vt:lpstr>Clustering – K-means method</vt:lpstr>
      <vt:lpstr>Clustering – K-means method</vt:lpstr>
      <vt:lpstr>Clustering – K-means method</vt:lpstr>
      <vt:lpstr>Clustering – K-means method</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IBM_ADMIN</cp:lastModifiedBy>
  <cp:revision>422</cp:revision>
  <cp:lastPrinted>2017-02-23T13:20:41Z</cp:lastPrinted>
  <dcterms:created xsi:type="dcterms:W3CDTF">2015-01-22T19:18:00Z</dcterms:created>
  <dcterms:modified xsi:type="dcterms:W3CDTF">2017-07-09T16:09:50Z</dcterms:modified>
</cp:coreProperties>
</file>