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9655FE-9E51-47E8-A1B6-2BED9E88361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EB958C7-8F73-45FC-8BC5-DF1851F8EC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5667C33-D94F-43D5-916E-EE21549CFBB1}"/>
              </a:ext>
            </a:extLst>
          </p:cNvPr>
          <p:cNvSpPr>
            <a:spLocks noGrp="1"/>
          </p:cNvSpPr>
          <p:nvPr>
            <p:ph type="dt" sz="half" idx="10"/>
          </p:nvPr>
        </p:nvSpPr>
        <p:spPr/>
        <p:txBody>
          <a:bodyPr/>
          <a:lstStyle/>
          <a:p>
            <a:fld id="{07A4F03A-3EBA-40A2-ABD9-A6CA103AD2C8}" type="datetimeFigureOut">
              <a:rPr lang="fr-FR" smtClean="0"/>
              <a:t>04/10/2019</a:t>
            </a:fld>
            <a:endParaRPr lang="fr-FR"/>
          </a:p>
        </p:txBody>
      </p:sp>
      <p:sp>
        <p:nvSpPr>
          <p:cNvPr id="5" name="Espace réservé du pied de page 4">
            <a:extLst>
              <a:ext uri="{FF2B5EF4-FFF2-40B4-BE49-F238E27FC236}">
                <a16:creationId xmlns:a16="http://schemas.microsoft.com/office/drawing/2014/main" id="{3B864813-4F1F-435D-A0F9-E78CA8872A2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DEC176F-3592-44BF-8DF8-91FBCB4D807B}"/>
              </a:ext>
            </a:extLst>
          </p:cNvPr>
          <p:cNvSpPr>
            <a:spLocks noGrp="1"/>
          </p:cNvSpPr>
          <p:nvPr>
            <p:ph type="sldNum" sz="quarter" idx="12"/>
          </p:nvPr>
        </p:nvSpPr>
        <p:spPr/>
        <p:txBody>
          <a:bodyPr/>
          <a:lstStyle/>
          <a:p>
            <a:fld id="{8B5B2BB8-7382-4F9F-A761-E105D28C9D8E}" type="slidenum">
              <a:rPr lang="fr-FR" smtClean="0"/>
              <a:t>‹N°›</a:t>
            </a:fld>
            <a:endParaRPr lang="fr-FR"/>
          </a:p>
        </p:txBody>
      </p:sp>
    </p:spTree>
    <p:extLst>
      <p:ext uri="{BB962C8B-B14F-4D97-AF65-F5344CB8AC3E}">
        <p14:creationId xmlns:p14="http://schemas.microsoft.com/office/powerpoint/2010/main" val="2242801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CD0A47-C8A4-4028-8745-27737F0D83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38B4C19-F1EE-47E1-A9AA-AAC9D8340A89}"/>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4ABB3DE-7C5D-45DC-A14B-3BADA1DA8F8A}"/>
              </a:ext>
            </a:extLst>
          </p:cNvPr>
          <p:cNvSpPr>
            <a:spLocks noGrp="1"/>
          </p:cNvSpPr>
          <p:nvPr>
            <p:ph type="dt" sz="half" idx="10"/>
          </p:nvPr>
        </p:nvSpPr>
        <p:spPr/>
        <p:txBody>
          <a:bodyPr/>
          <a:lstStyle/>
          <a:p>
            <a:fld id="{07A4F03A-3EBA-40A2-ABD9-A6CA103AD2C8}" type="datetimeFigureOut">
              <a:rPr lang="fr-FR" smtClean="0"/>
              <a:t>04/10/2019</a:t>
            </a:fld>
            <a:endParaRPr lang="fr-FR"/>
          </a:p>
        </p:txBody>
      </p:sp>
      <p:sp>
        <p:nvSpPr>
          <p:cNvPr id="5" name="Espace réservé du pied de page 4">
            <a:extLst>
              <a:ext uri="{FF2B5EF4-FFF2-40B4-BE49-F238E27FC236}">
                <a16:creationId xmlns:a16="http://schemas.microsoft.com/office/drawing/2014/main" id="{E0712C29-ACD2-4398-8B8F-22D072EAEFF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72CC43-F269-45A0-A693-D87508626B29}"/>
              </a:ext>
            </a:extLst>
          </p:cNvPr>
          <p:cNvSpPr>
            <a:spLocks noGrp="1"/>
          </p:cNvSpPr>
          <p:nvPr>
            <p:ph type="sldNum" sz="quarter" idx="12"/>
          </p:nvPr>
        </p:nvSpPr>
        <p:spPr/>
        <p:txBody>
          <a:bodyPr/>
          <a:lstStyle/>
          <a:p>
            <a:fld id="{8B5B2BB8-7382-4F9F-A761-E105D28C9D8E}" type="slidenum">
              <a:rPr lang="fr-FR" smtClean="0"/>
              <a:t>‹N°›</a:t>
            </a:fld>
            <a:endParaRPr lang="fr-FR"/>
          </a:p>
        </p:txBody>
      </p:sp>
    </p:spTree>
    <p:extLst>
      <p:ext uri="{BB962C8B-B14F-4D97-AF65-F5344CB8AC3E}">
        <p14:creationId xmlns:p14="http://schemas.microsoft.com/office/powerpoint/2010/main" val="276832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A35A1F2-90B3-4865-844A-B98C7861C1C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F8C3D9A-6EE6-4E61-9FF3-5FF4249FDBDE}"/>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549C9AA-54F0-49BA-94D8-B5D76671D72B}"/>
              </a:ext>
            </a:extLst>
          </p:cNvPr>
          <p:cNvSpPr>
            <a:spLocks noGrp="1"/>
          </p:cNvSpPr>
          <p:nvPr>
            <p:ph type="dt" sz="half" idx="10"/>
          </p:nvPr>
        </p:nvSpPr>
        <p:spPr/>
        <p:txBody>
          <a:bodyPr/>
          <a:lstStyle/>
          <a:p>
            <a:fld id="{07A4F03A-3EBA-40A2-ABD9-A6CA103AD2C8}" type="datetimeFigureOut">
              <a:rPr lang="fr-FR" smtClean="0"/>
              <a:t>04/10/2019</a:t>
            </a:fld>
            <a:endParaRPr lang="fr-FR"/>
          </a:p>
        </p:txBody>
      </p:sp>
      <p:sp>
        <p:nvSpPr>
          <p:cNvPr id="5" name="Espace réservé du pied de page 4">
            <a:extLst>
              <a:ext uri="{FF2B5EF4-FFF2-40B4-BE49-F238E27FC236}">
                <a16:creationId xmlns:a16="http://schemas.microsoft.com/office/drawing/2014/main" id="{4282B5E6-AE16-4E12-A3D9-6D164696FC8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17AEE6-7C7F-4E88-8A53-9FFABF555FB6}"/>
              </a:ext>
            </a:extLst>
          </p:cNvPr>
          <p:cNvSpPr>
            <a:spLocks noGrp="1"/>
          </p:cNvSpPr>
          <p:nvPr>
            <p:ph type="sldNum" sz="quarter" idx="12"/>
          </p:nvPr>
        </p:nvSpPr>
        <p:spPr/>
        <p:txBody>
          <a:bodyPr/>
          <a:lstStyle/>
          <a:p>
            <a:fld id="{8B5B2BB8-7382-4F9F-A761-E105D28C9D8E}" type="slidenum">
              <a:rPr lang="fr-FR" smtClean="0"/>
              <a:t>‹N°›</a:t>
            </a:fld>
            <a:endParaRPr lang="fr-FR"/>
          </a:p>
        </p:txBody>
      </p:sp>
    </p:spTree>
    <p:extLst>
      <p:ext uri="{BB962C8B-B14F-4D97-AF65-F5344CB8AC3E}">
        <p14:creationId xmlns:p14="http://schemas.microsoft.com/office/powerpoint/2010/main" val="166728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D3D54F-F1EC-4D77-9450-A55BADB98CF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18A4118-7A8F-47E1-B18C-74C092F5F998}"/>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9F53E9C-2BBF-445E-8BF1-44F066A043BD}"/>
              </a:ext>
            </a:extLst>
          </p:cNvPr>
          <p:cNvSpPr>
            <a:spLocks noGrp="1"/>
          </p:cNvSpPr>
          <p:nvPr>
            <p:ph type="dt" sz="half" idx="10"/>
          </p:nvPr>
        </p:nvSpPr>
        <p:spPr/>
        <p:txBody>
          <a:bodyPr/>
          <a:lstStyle/>
          <a:p>
            <a:fld id="{07A4F03A-3EBA-40A2-ABD9-A6CA103AD2C8}" type="datetimeFigureOut">
              <a:rPr lang="fr-FR" smtClean="0"/>
              <a:t>04/10/2019</a:t>
            </a:fld>
            <a:endParaRPr lang="fr-FR"/>
          </a:p>
        </p:txBody>
      </p:sp>
      <p:sp>
        <p:nvSpPr>
          <p:cNvPr id="5" name="Espace réservé du pied de page 4">
            <a:extLst>
              <a:ext uri="{FF2B5EF4-FFF2-40B4-BE49-F238E27FC236}">
                <a16:creationId xmlns:a16="http://schemas.microsoft.com/office/drawing/2014/main" id="{64B5B5DB-EDEF-42F2-BDFE-5103670BCE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7392861-F29A-405E-B0C8-2E1D9745D84E}"/>
              </a:ext>
            </a:extLst>
          </p:cNvPr>
          <p:cNvSpPr>
            <a:spLocks noGrp="1"/>
          </p:cNvSpPr>
          <p:nvPr>
            <p:ph type="sldNum" sz="quarter" idx="12"/>
          </p:nvPr>
        </p:nvSpPr>
        <p:spPr/>
        <p:txBody>
          <a:bodyPr/>
          <a:lstStyle/>
          <a:p>
            <a:fld id="{8B5B2BB8-7382-4F9F-A761-E105D28C9D8E}" type="slidenum">
              <a:rPr lang="fr-FR" smtClean="0"/>
              <a:t>‹N°›</a:t>
            </a:fld>
            <a:endParaRPr lang="fr-FR"/>
          </a:p>
        </p:txBody>
      </p:sp>
    </p:spTree>
    <p:extLst>
      <p:ext uri="{BB962C8B-B14F-4D97-AF65-F5344CB8AC3E}">
        <p14:creationId xmlns:p14="http://schemas.microsoft.com/office/powerpoint/2010/main" val="1541022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6105A8-3F13-4F09-9F2F-1132591E5D0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3FAF411-5212-4BEB-B54E-E233CDF988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54036523-350A-4AAD-83ED-34604C23F96E}"/>
              </a:ext>
            </a:extLst>
          </p:cNvPr>
          <p:cNvSpPr>
            <a:spLocks noGrp="1"/>
          </p:cNvSpPr>
          <p:nvPr>
            <p:ph type="dt" sz="half" idx="10"/>
          </p:nvPr>
        </p:nvSpPr>
        <p:spPr/>
        <p:txBody>
          <a:bodyPr/>
          <a:lstStyle/>
          <a:p>
            <a:fld id="{07A4F03A-3EBA-40A2-ABD9-A6CA103AD2C8}" type="datetimeFigureOut">
              <a:rPr lang="fr-FR" smtClean="0"/>
              <a:t>04/10/2019</a:t>
            </a:fld>
            <a:endParaRPr lang="fr-FR"/>
          </a:p>
        </p:txBody>
      </p:sp>
      <p:sp>
        <p:nvSpPr>
          <p:cNvPr id="5" name="Espace réservé du pied de page 4">
            <a:extLst>
              <a:ext uri="{FF2B5EF4-FFF2-40B4-BE49-F238E27FC236}">
                <a16:creationId xmlns:a16="http://schemas.microsoft.com/office/drawing/2014/main" id="{0BDF5C0C-20C7-40D2-911B-33554CA8478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0C4516C-5A8C-4F4F-810B-8FE3958B10FA}"/>
              </a:ext>
            </a:extLst>
          </p:cNvPr>
          <p:cNvSpPr>
            <a:spLocks noGrp="1"/>
          </p:cNvSpPr>
          <p:nvPr>
            <p:ph type="sldNum" sz="quarter" idx="12"/>
          </p:nvPr>
        </p:nvSpPr>
        <p:spPr/>
        <p:txBody>
          <a:bodyPr/>
          <a:lstStyle/>
          <a:p>
            <a:fld id="{8B5B2BB8-7382-4F9F-A761-E105D28C9D8E}" type="slidenum">
              <a:rPr lang="fr-FR" smtClean="0"/>
              <a:t>‹N°›</a:t>
            </a:fld>
            <a:endParaRPr lang="fr-FR"/>
          </a:p>
        </p:txBody>
      </p:sp>
    </p:spTree>
    <p:extLst>
      <p:ext uri="{BB962C8B-B14F-4D97-AF65-F5344CB8AC3E}">
        <p14:creationId xmlns:p14="http://schemas.microsoft.com/office/powerpoint/2010/main" val="39945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86455A-E555-4ED3-BA44-C43DB2A957F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2298844-9A6E-40F8-9F17-208A17CEB780}"/>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426403-8DDB-49EE-8734-4585C932988C}"/>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2F3A17B-EA87-4B79-8CA8-B527A1E8C2C1}"/>
              </a:ext>
            </a:extLst>
          </p:cNvPr>
          <p:cNvSpPr>
            <a:spLocks noGrp="1"/>
          </p:cNvSpPr>
          <p:nvPr>
            <p:ph type="dt" sz="half" idx="10"/>
          </p:nvPr>
        </p:nvSpPr>
        <p:spPr/>
        <p:txBody>
          <a:bodyPr/>
          <a:lstStyle/>
          <a:p>
            <a:fld id="{07A4F03A-3EBA-40A2-ABD9-A6CA103AD2C8}" type="datetimeFigureOut">
              <a:rPr lang="fr-FR" smtClean="0"/>
              <a:t>04/10/2019</a:t>
            </a:fld>
            <a:endParaRPr lang="fr-FR"/>
          </a:p>
        </p:txBody>
      </p:sp>
      <p:sp>
        <p:nvSpPr>
          <p:cNvPr id="6" name="Espace réservé du pied de page 5">
            <a:extLst>
              <a:ext uri="{FF2B5EF4-FFF2-40B4-BE49-F238E27FC236}">
                <a16:creationId xmlns:a16="http://schemas.microsoft.com/office/drawing/2014/main" id="{35083E99-022F-48EE-9FFD-0637C51F180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74E3473-93FF-4618-B67B-4B86C0031729}"/>
              </a:ext>
            </a:extLst>
          </p:cNvPr>
          <p:cNvSpPr>
            <a:spLocks noGrp="1"/>
          </p:cNvSpPr>
          <p:nvPr>
            <p:ph type="sldNum" sz="quarter" idx="12"/>
          </p:nvPr>
        </p:nvSpPr>
        <p:spPr/>
        <p:txBody>
          <a:bodyPr/>
          <a:lstStyle/>
          <a:p>
            <a:fld id="{8B5B2BB8-7382-4F9F-A761-E105D28C9D8E}" type="slidenum">
              <a:rPr lang="fr-FR" smtClean="0"/>
              <a:t>‹N°›</a:t>
            </a:fld>
            <a:endParaRPr lang="fr-FR"/>
          </a:p>
        </p:txBody>
      </p:sp>
    </p:spTree>
    <p:extLst>
      <p:ext uri="{BB962C8B-B14F-4D97-AF65-F5344CB8AC3E}">
        <p14:creationId xmlns:p14="http://schemas.microsoft.com/office/powerpoint/2010/main" val="419206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551F6B-7316-46CB-B330-49EA3A41E4B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8A709815-0AC6-4AB4-964E-6B3CCE7F66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9498EE00-70B0-4E4C-93AE-D08598E56AA2}"/>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F325959-5314-4414-8D9C-B1A335AB13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FE015881-85A1-4D56-BC6C-2416145948F9}"/>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0C3AB20-8A7B-4423-A204-9CE6FC42BFD9}"/>
              </a:ext>
            </a:extLst>
          </p:cNvPr>
          <p:cNvSpPr>
            <a:spLocks noGrp="1"/>
          </p:cNvSpPr>
          <p:nvPr>
            <p:ph type="dt" sz="half" idx="10"/>
          </p:nvPr>
        </p:nvSpPr>
        <p:spPr/>
        <p:txBody>
          <a:bodyPr/>
          <a:lstStyle/>
          <a:p>
            <a:fld id="{07A4F03A-3EBA-40A2-ABD9-A6CA103AD2C8}" type="datetimeFigureOut">
              <a:rPr lang="fr-FR" smtClean="0"/>
              <a:t>04/10/2019</a:t>
            </a:fld>
            <a:endParaRPr lang="fr-FR"/>
          </a:p>
        </p:txBody>
      </p:sp>
      <p:sp>
        <p:nvSpPr>
          <p:cNvPr id="8" name="Espace réservé du pied de page 7">
            <a:extLst>
              <a:ext uri="{FF2B5EF4-FFF2-40B4-BE49-F238E27FC236}">
                <a16:creationId xmlns:a16="http://schemas.microsoft.com/office/drawing/2014/main" id="{208F7BFE-EF47-43BA-B812-07B33C5AA8F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A852C8E-D621-41DC-84A0-F0BB8EA4BB06}"/>
              </a:ext>
            </a:extLst>
          </p:cNvPr>
          <p:cNvSpPr>
            <a:spLocks noGrp="1"/>
          </p:cNvSpPr>
          <p:nvPr>
            <p:ph type="sldNum" sz="quarter" idx="12"/>
          </p:nvPr>
        </p:nvSpPr>
        <p:spPr/>
        <p:txBody>
          <a:bodyPr/>
          <a:lstStyle/>
          <a:p>
            <a:fld id="{8B5B2BB8-7382-4F9F-A761-E105D28C9D8E}" type="slidenum">
              <a:rPr lang="fr-FR" smtClean="0"/>
              <a:t>‹N°›</a:t>
            </a:fld>
            <a:endParaRPr lang="fr-FR"/>
          </a:p>
        </p:txBody>
      </p:sp>
    </p:spTree>
    <p:extLst>
      <p:ext uri="{BB962C8B-B14F-4D97-AF65-F5344CB8AC3E}">
        <p14:creationId xmlns:p14="http://schemas.microsoft.com/office/powerpoint/2010/main" val="128870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2A2E39-CA9C-4F64-A5EC-C9A627A8071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515C102-4DDA-4B11-A28B-BF3DFE5FAE27}"/>
              </a:ext>
            </a:extLst>
          </p:cNvPr>
          <p:cNvSpPr>
            <a:spLocks noGrp="1"/>
          </p:cNvSpPr>
          <p:nvPr>
            <p:ph type="dt" sz="half" idx="10"/>
          </p:nvPr>
        </p:nvSpPr>
        <p:spPr/>
        <p:txBody>
          <a:bodyPr/>
          <a:lstStyle/>
          <a:p>
            <a:fld id="{07A4F03A-3EBA-40A2-ABD9-A6CA103AD2C8}" type="datetimeFigureOut">
              <a:rPr lang="fr-FR" smtClean="0"/>
              <a:t>04/10/2019</a:t>
            </a:fld>
            <a:endParaRPr lang="fr-FR"/>
          </a:p>
        </p:txBody>
      </p:sp>
      <p:sp>
        <p:nvSpPr>
          <p:cNvPr id="4" name="Espace réservé du pied de page 3">
            <a:extLst>
              <a:ext uri="{FF2B5EF4-FFF2-40B4-BE49-F238E27FC236}">
                <a16:creationId xmlns:a16="http://schemas.microsoft.com/office/drawing/2014/main" id="{B69AD637-1189-4631-99E8-1ADF10C9004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5CD17DF-A65D-481D-9F10-1372947EDD8E}"/>
              </a:ext>
            </a:extLst>
          </p:cNvPr>
          <p:cNvSpPr>
            <a:spLocks noGrp="1"/>
          </p:cNvSpPr>
          <p:nvPr>
            <p:ph type="sldNum" sz="quarter" idx="12"/>
          </p:nvPr>
        </p:nvSpPr>
        <p:spPr/>
        <p:txBody>
          <a:bodyPr/>
          <a:lstStyle/>
          <a:p>
            <a:fld id="{8B5B2BB8-7382-4F9F-A761-E105D28C9D8E}" type="slidenum">
              <a:rPr lang="fr-FR" smtClean="0"/>
              <a:t>‹N°›</a:t>
            </a:fld>
            <a:endParaRPr lang="fr-FR"/>
          </a:p>
        </p:txBody>
      </p:sp>
    </p:spTree>
    <p:extLst>
      <p:ext uri="{BB962C8B-B14F-4D97-AF65-F5344CB8AC3E}">
        <p14:creationId xmlns:p14="http://schemas.microsoft.com/office/powerpoint/2010/main" val="65141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B662E83-55CD-41DA-B492-360DC3589603}"/>
              </a:ext>
            </a:extLst>
          </p:cNvPr>
          <p:cNvSpPr>
            <a:spLocks noGrp="1"/>
          </p:cNvSpPr>
          <p:nvPr>
            <p:ph type="dt" sz="half" idx="10"/>
          </p:nvPr>
        </p:nvSpPr>
        <p:spPr/>
        <p:txBody>
          <a:bodyPr/>
          <a:lstStyle/>
          <a:p>
            <a:fld id="{07A4F03A-3EBA-40A2-ABD9-A6CA103AD2C8}" type="datetimeFigureOut">
              <a:rPr lang="fr-FR" smtClean="0"/>
              <a:t>04/10/2019</a:t>
            </a:fld>
            <a:endParaRPr lang="fr-FR"/>
          </a:p>
        </p:txBody>
      </p:sp>
      <p:sp>
        <p:nvSpPr>
          <p:cNvPr id="3" name="Espace réservé du pied de page 2">
            <a:extLst>
              <a:ext uri="{FF2B5EF4-FFF2-40B4-BE49-F238E27FC236}">
                <a16:creationId xmlns:a16="http://schemas.microsoft.com/office/drawing/2014/main" id="{4258316A-CE5E-4E49-8BB1-DEBF5C70FF7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25F24ED-D937-4522-AD93-AF4FEBEC7518}"/>
              </a:ext>
            </a:extLst>
          </p:cNvPr>
          <p:cNvSpPr>
            <a:spLocks noGrp="1"/>
          </p:cNvSpPr>
          <p:nvPr>
            <p:ph type="sldNum" sz="quarter" idx="12"/>
          </p:nvPr>
        </p:nvSpPr>
        <p:spPr/>
        <p:txBody>
          <a:bodyPr/>
          <a:lstStyle/>
          <a:p>
            <a:fld id="{8B5B2BB8-7382-4F9F-A761-E105D28C9D8E}" type="slidenum">
              <a:rPr lang="fr-FR" smtClean="0"/>
              <a:t>‹N°›</a:t>
            </a:fld>
            <a:endParaRPr lang="fr-FR"/>
          </a:p>
        </p:txBody>
      </p:sp>
    </p:spTree>
    <p:extLst>
      <p:ext uri="{BB962C8B-B14F-4D97-AF65-F5344CB8AC3E}">
        <p14:creationId xmlns:p14="http://schemas.microsoft.com/office/powerpoint/2010/main" val="1959494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508EDD-3D00-4B52-8547-7E83EE6D7C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F5F26F8-A5D6-4BC2-9685-EC46E07222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245FD14-61E5-4092-8AF0-EBC2122CB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C3C03CFC-5268-465C-BEDC-E33F5E6381C7}"/>
              </a:ext>
            </a:extLst>
          </p:cNvPr>
          <p:cNvSpPr>
            <a:spLocks noGrp="1"/>
          </p:cNvSpPr>
          <p:nvPr>
            <p:ph type="dt" sz="half" idx="10"/>
          </p:nvPr>
        </p:nvSpPr>
        <p:spPr/>
        <p:txBody>
          <a:bodyPr/>
          <a:lstStyle/>
          <a:p>
            <a:fld id="{07A4F03A-3EBA-40A2-ABD9-A6CA103AD2C8}" type="datetimeFigureOut">
              <a:rPr lang="fr-FR" smtClean="0"/>
              <a:t>04/10/2019</a:t>
            </a:fld>
            <a:endParaRPr lang="fr-FR"/>
          </a:p>
        </p:txBody>
      </p:sp>
      <p:sp>
        <p:nvSpPr>
          <p:cNvPr id="6" name="Espace réservé du pied de page 5">
            <a:extLst>
              <a:ext uri="{FF2B5EF4-FFF2-40B4-BE49-F238E27FC236}">
                <a16:creationId xmlns:a16="http://schemas.microsoft.com/office/drawing/2014/main" id="{D83C079C-3D08-4308-9C14-EC1E874CAA1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4583EB5-92B1-4010-9B54-602D36B656E1}"/>
              </a:ext>
            </a:extLst>
          </p:cNvPr>
          <p:cNvSpPr>
            <a:spLocks noGrp="1"/>
          </p:cNvSpPr>
          <p:nvPr>
            <p:ph type="sldNum" sz="quarter" idx="12"/>
          </p:nvPr>
        </p:nvSpPr>
        <p:spPr/>
        <p:txBody>
          <a:bodyPr/>
          <a:lstStyle/>
          <a:p>
            <a:fld id="{8B5B2BB8-7382-4F9F-A761-E105D28C9D8E}" type="slidenum">
              <a:rPr lang="fr-FR" smtClean="0"/>
              <a:t>‹N°›</a:t>
            </a:fld>
            <a:endParaRPr lang="fr-FR"/>
          </a:p>
        </p:txBody>
      </p:sp>
    </p:spTree>
    <p:extLst>
      <p:ext uri="{BB962C8B-B14F-4D97-AF65-F5344CB8AC3E}">
        <p14:creationId xmlns:p14="http://schemas.microsoft.com/office/powerpoint/2010/main" val="708279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BD3FB5-7496-4489-B255-84A9AEF154A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4067B06-3AAE-4598-9EC7-8EE11A6F35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3390E5C-E919-4534-BAF0-3EE47EEAEE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3261F9C-CB6D-466C-B25C-A8324F158E3D}"/>
              </a:ext>
            </a:extLst>
          </p:cNvPr>
          <p:cNvSpPr>
            <a:spLocks noGrp="1"/>
          </p:cNvSpPr>
          <p:nvPr>
            <p:ph type="dt" sz="half" idx="10"/>
          </p:nvPr>
        </p:nvSpPr>
        <p:spPr/>
        <p:txBody>
          <a:bodyPr/>
          <a:lstStyle/>
          <a:p>
            <a:fld id="{07A4F03A-3EBA-40A2-ABD9-A6CA103AD2C8}" type="datetimeFigureOut">
              <a:rPr lang="fr-FR" smtClean="0"/>
              <a:t>04/10/2019</a:t>
            </a:fld>
            <a:endParaRPr lang="fr-FR"/>
          </a:p>
        </p:txBody>
      </p:sp>
      <p:sp>
        <p:nvSpPr>
          <p:cNvPr id="6" name="Espace réservé du pied de page 5">
            <a:extLst>
              <a:ext uri="{FF2B5EF4-FFF2-40B4-BE49-F238E27FC236}">
                <a16:creationId xmlns:a16="http://schemas.microsoft.com/office/drawing/2014/main" id="{C79A08D5-53D7-426C-BCFD-B3FC9F22E0F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9421009-0397-4ADF-90E6-84C7D8092254}"/>
              </a:ext>
            </a:extLst>
          </p:cNvPr>
          <p:cNvSpPr>
            <a:spLocks noGrp="1"/>
          </p:cNvSpPr>
          <p:nvPr>
            <p:ph type="sldNum" sz="quarter" idx="12"/>
          </p:nvPr>
        </p:nvSpPr>
        <p:spPr/>
        <p:txBody>
          <a:bodyPr/>
          <a:lstStyle/>
          <a:p>
            <a:fld id="{8B5B2BB8-7382-4F9F-A761-E105D28C9D8E}" type="slidenum">
              <a:rPr lang="fr-FR" smtClean="0"/>
              <a:t>‹N°›</a:t>
            </a:fld>
            <a:endParaRPr lang="fr-FR"/>
          </a:p>
        </p:txBody>
      </p:sp>
    </p:spTree>
    <p:extLst>
      <p:ext uri="{BB962C8B-B14F-4D97-AF65-F5344CB8AC3E}">
        <p14:creationId xmlns:p14="http://schemas.microsoft.com/office/powerpoint/2010/main" val="2087753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4B606FA-6D21-41C8-B382-E290499176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8951B12-FD53-4FF5-B124-55F9F4EDC0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99FD656-D302-400E-94D1-AE895AB8C1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A4F03A-3EBA-40A2-ABD9-A6CA103AD2C8}" type="datetimeFigureOut">
              <a:rPr lang="fr-FR" smtClean="0"/>
              <a:t>04/10/2019</a:t>
            </a:fld>
            <a:endParaRPr lang="fr-FR"/>
          </a:p>
        </p:txBody>
      </p:sp>
      <p:sp>
        <p:nvSpPr>
          <p:cNvPr id="5" name="Espace réservé du pied de page 4">
            <a:extLst>
              <a:ext uri="{FF2B5EF4-FFF2-40B4-BE49-F238E27FC236}">
                <a16:creationId xmlns:a16="http://schemas.microsoft.com/office/drawing/2014/main" id="{003438DE-BA8D-46B9-84CF-59D3A303A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EA85D57-4051-4190-BD62-0BE9D6C538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B2BB8-7382-4F9F-A761-E105D28C9D8E}" type="slidenum">
              <a:rPr lang="fr-FR" smtClean="0"/>
              <a:t>‹N°›</a:t>
            </a:fld>
            <a:endParaRPr lang="fr-FR"/>
          </a:p>
        </p:txBody>
      </p:sp>
      <p:sp>
        <p:nvSpPr>
          <p:cNvPr id="7" name="MSIPCMContentMarking" descr="{&quot;HashCode&quot;:-424964394,&quot;Placement&quot;:&quot;Footer&quot;,&quot;Top&quot;:520.3781,&quot;Left&quot;:874.774353,&quot;SlideWidth&quot;:960,&quot;SlideHeight&quot;:540}">
            <a:extLst>
              <a:ext uri="{FF2B5EF4-FFF2-40B4-BE49-F238E27FC236}">
                <a16:creationId xmlns:a16="http://schemas.microsoft.com/office/drawing/2014/main" id="{503B8016-9F6C-41D8-AD1B-445C0F801EC5}"/>
              </a:ext>
            </a:extLst>
          </p:cNvPr>
          <p:cNvSpPr txBox="1"/>
          <p:nvPr userDrawn="1"/>
        </p:nvSpPr>
        <p:spPr>
          <a:xfrm>
            <a:off x="11109634" y="6608802"/>
            <a:ext cx="1082366" cy="249198"/>
          </a:xfrm>
          <a:prstGeom prst="rect">
            <a:avLst/>
          </a:prstGeom>
          <a:noFill/>
        </p:spPr>
        <p:txBody>
          <a:bodyPr vert="horz" wrap="square" lIns="0" tIns="0" rIns="0" bIns="0" rtlCol="0" anchor="ctr" anchorCtr="1">
            <a:spAutoFit/>
          </a:bodyPr>
          <a:lstStyle/>
          <a:p>
            <a:pPr algn="r">
              <a:spcBef>
                <a:spcPts val="0"/>
              </a:spcBef>
              <a:spcAft>
                <a:spcPts val="0"/>
              </a:spcAft>
            </a:pPr>
            <a:r>
              <a:rPr lang="fr-FR" sz="1000">
                <a:solidFill>
                  <a:srgbClr val="000000"/>
                </a:solidFill>
                <a:latin typeface="Arial" panose="020B0604020202020204" pitchFamily="34" charset="0"/>
              </a:rPr>
              <a:t>Confidential C</a:t>
            </a:r>
          </a:p>
        </p:txBody>
      </p:sp>
    </p:spTree>
    <p:extLst>
      <p:ext uri="{BB962C8B-B14F-4D97-AF65-F5344CB8AC3E}">
        <p14:creationId xmlns:p14="http://schemas.microsoft.com/office/powerpoint/2010/main" val="1339844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opendatasoft.com/explore/dataset/code-insee-postaux-geoflar/export/?flg=fr"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gregoiredavid/france-geojson"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0A071CAB-0280-4FEF-943D-4EA19DD814FB}"/>
              </a:ext>
            </a:extLst>
          </p:cNvPr>
          <p:cNvSpPr>
            <a:spLocks noGrp="1"/>
          </p:cNvSpPr>
          <p:nvPr>
            <p:ph type="ctrTitle"/>
          </p:nvPr>
        </p:nvSpPr>
        <p:spPr>
          <a:xfrm>
            <a:off x="838199" y="4525347"/>
            <a:ext cx="6801321" cy="1737360"/>
          </a:xfrm>
        </p:spPr>
        <p:txBody>
          <a:bodyPr anchor="ctr">
            <a:normAutofit/>
          </a:bodyPr>
          <a:lstStyle/>
          <a:p>
            <a:pPr algn="r"/>
            <a:r>
              <a:rPr lang="en-US" dirty="0"/>
              <a:t>How to find the best place to live (France)</a:t>
            </a:r>
            <a:endParaRPr lang="fr-FR"/>
          </a:p>
        </p:txBody>
      </p:sp>
      <p:sp>
        <p:nvSpPr>
          <p:cNvPr id="3" name="Sous-titre 2">
            <a:extLst>
              <a:ext uri="{FF2B5EF4-FFF2-40B4-BE49-F238E27FC236}">
                <a16:creationId xmlns:a16="http://schemas.microsoft.com/office/drawing/2014/main" id="{F6E7B18B-2351-43AB-99FF-655D76DF0504}"/>
              </a:ext>
            </a:extLst>
          </p:cNvPr>
          <p:cNvSpPr>
            <a:spLocks noGrp="1"/>
          </p:cNvSpPr>
          <p:nvPr>
            <p:ph type="subTitle" idx="1"/>
          </p:nvPr>
        </p:nvSpPr>
        <p:spPr>
          <a:xfrm>
            <a:off x="7961258" y="4525347"/>
            <a:ext cx="3258675" cy="1737360"/>
          </a:xfrm>
        </p:spPr>
        <p:txBody>
          <a:bodyPr anchor="ctr">
            <a:normAutofit/>
          </a:bodyPr>
          <a:lstStyle/>
          <a:p>
            <a:pPr algn="l"/>
            <a:r>
              <a:rPr lang="fr-FR" dirty="0"/>
              <a:t>Julien</a:t>
            </a:r>
            <a:endParaRPr lang="fr-FR"/>
          </a:p>
          <a:p>
            <a:pPr algn="l"/>
            <a:r>
              <a:rPr lang="fr-FR" dirty="0" err="1"/>
              <a:t>Oct</a:t>
            </a:r>
            <a:r>
              <a:rPr lang="fr-FR" dirty="0"/>
              <a:t> 19.</a:t>
            </a:r>
            <a:endParaRPr lang="fr-F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49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73499F-816C-422E-935F-897BE81BB4F8}"/>
              </a:ext>
            </a:extLst>
          </p:cNvPr>
          <p:cNvSpPr>
            <a:spLocks noGrp="1"/>
          </p:cNvSpPr>
          <p:nvPr>
            <p:ph type="title"/>
          </p:nvPr>
        </p:nvSpPr>
        <p:spPr/>
        <p:txBody>
          <a:bodyPr/>
          <a:lstStyle/>
          <a:p>
            <a:r>
              <a:rPr lang="fr-FR" dirty="0"/>
              <a:t>Introduction</a:t>
            </a:r>
          </a:p>
        </p:txBody>
      </p:sp>
      <p:sp>
        <p:nvSpPr>
          <p:cNvPr id="4" name="Rectangle 3">
            <a:extLst>
              <a:ext uri="{FF2B5EF4-FFF2-40B4-BE49-F238E27FC236}">
                <a16:creationId xmlns:a16="http://schemas.microsoft.com/office/drawing/2014/main" id="{E106E4AB-65F8-410F-A502-F6B9E1F80209}"/>
              </a:ext>
            </a:extLst>
          </p:cNvPr>
          <p:cNvSpPr/>
          <p:nvPr/>
        </p:nvSpPr>
        <p:spPr>
          <a:xfrm>
            <a:off x="1256522" y="1690688"/>
            <a:ext cx="9137780" cy="4381136"/>
          </a:xfrm>
          <a:prstGeom prst="rect">
            <a:avLst/>
          </a:prstGeom>
        </p:spPr>
        <p:txBody>
          <a:bodyPr wrap="square">
            <a:spAutoFit/>
          </a:bodyPr>
          <a:lstStyle/>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Hello, my name is Julien. I’m living in Paris and I will probably move to Lyon in the next years. Therefore, I need to create a tool to choose carefully where I want to live (because Lyon is the 2nd biggest city in France, and there are many cities/neighborhoods around Lyon).</a:t>
            </a:r>
          </a:p>
          <a:p>
            <a:pPr>
              <a:lnSpc>
                <a:spcPct val="107000"/>
              </a:lnSpc>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t>I will then create a tool for decision making. The final customer will be me in this case, but we can standardize the tool in order to help other people. </a:t>
            </a:r>
          </a:p>
          <a:p>
            <a:endParaRPr lang="fr-FR" dirty="0"/>
          </a:p>
          <a:p>
            <a:r>
              <a:rPr lang="en-US" dirty="0"/>
              <a:t>I will focus my studied location to </a:t>
            </a:r>
            <a:r>
              <a:rPr lang="en-US" dirty="0" err="1"/>
              <a:t>Chassieu</a:t>
            </a:r>
            <a:r>
              <a:rPr lang="en-US" dirty="0"/>
              <a:t> city (and I will suppose that my work is located there). It’s a small city in the Est suburb of Lyon.</a:t>
            </a:r>
          </a:p>
          <a:p>
            <a:endParaRPr lang="fr-FR" dirty="0"/>
          </a:p>
          <a:p>
            <a:r>
              <a:rPr lang="en-US" u="sng" dirty="0"/>
              <a:t>Interest</a:t>
            </a:r>
            <a:r>
              <a:rPr lang="en-US" dirty="0"/>
              <a:t>: A real estate company would love my tool to help people choose where they ideally can live! That will help people to imagine their life in this new house and to buy it! </a:t>
            </a:r>
            <a:endParaRPr lang="fr-FR" dirty="0"/>
          </a:p>
          <a:p>
            <a:pPr>
              <a:lnSpc>
                <a:spcPct val="107000"/>
              </a:lnSpc>
              <a:spcAft>
                <a:spcPts val="800"/>
              </a:spcAft>
            </a:pPr>
            <a:endParaRPr lang="fr-F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505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08F6F567-87F7-48C1-8891-A8E042958E59}"/>
              </a:ext>
            </a:extLst>
          </p:cNvPr>
          <p:cNvSpPr>
            <a:spLocks noGrp="1"/>
          </p:cNvSpPr>
          <p:nvPr>
            <p:ph type="title"/>
          </p:nvPr>
        </p:nvSpPr>
        <p:spPr>
          <a:xfrm>
            <a:off x="640079" y="2053641"/>
            <a:ext cx="3669161" cy="2760098"/>
          </a:xfrm>
        </p:spPr>
        <p:txBody>
          <a:bodyPr>
            <a:normAutofit/>
          </a:bodyPr>
          <a:lstStyle/>
          <a:p>
            <a:r>
              <a:rPr lang="fr-FR">
                <a:solidFill>
                  <a:srgbClr val="FFFFFF"/>
                </a:solidFill>
              </a:rPr>
              <a:t>Data set</a:t>
            </a:r>
          </a:p>
        </p:txBody>
      </p:sp>
      <p:sp>
        <p:nvSpPr>
          <p:cNvPr id="3" name="Espace réservé du contenu 2">
            <a:extLst>
              <a:ext uri="{FF2B5EF4-FFF2-40B4-BE49-F238E27FC236}">
                <a16:creationId xmlns:a16="http://schemas.microsoft.com/office/drawing/2014/main" id="{28D6D954-4897-41E8-AD49-56330135A212}"/>
              </a:ext>
            </a:extLst>
          </p:cNvPr>
          <p:cNvSpPr>
            <a:spLocks noGrp="1"/>
          </p:cNvSpPr>
          <p:nvPr>
            <p:ph idx="1"/>
          </p:nvPr>
        </p:nvSpPr>
        <p:spPr>
          <a:xfrm>
            <a:off x="6090574" y="801866"/>
            <a:ext cx="5306084" cy="5230634"/>
          </a:xfrm>
        </p:spPr>
        <p:txBody>
          <a:bodyPr anchor="ctr">
            <a:normAutofit/>
          </a:bodyPr>
          <a:lstStyle/>
          <a:p>
            <a:r>
              <a:rPr lang="en-US" sz="1500">
                <a:solidFill>
                  <a:srgbClr val="000000"/>
                </a:solidFill>
              </a:rPr>
              <a:t>1. First, I will use an online file with information about cities in France: City Code, longitude, latitude, Name of the city, etc...</a:t>
            </a:r>
            <a:endParaRPr lang="fr-FR" sz="1500">
              <a:solidFill>
                <a:srgbClr val="000000"/>
              </a:solidFill>
            </a:endParaRPr>
          </a:p>
          <a:p>
            <a:r>
              <a:rPr lang="en-US" sz="1500">
                <a:solidFill>
                  <a:srgbClr val="000000"/>
                </a:solidFill>
              </a:rPr>
              <a:t>With it, I will be able to refine this list to cities which are less than 25km away than Chassieu.</a:t>
            </a:r>
            <a:endParaRPr lang="fr-FR" sz="1500">
              <a:solidFill>
                <a:srgbClr val="000000"/>
              </a:solidFill>
            </a:endParaRPr>
          </a:p>
          <a:p>
            <a:r>
              <a:rPr lang="en-US" sz="1500">
                <a:solidFill>
                  <a:srgbClr val="000000"/>
                </a:solidFill>
              </a:rPr>
              <a:t>Link:  </a:t>
            </a:r>
            <a:r>
              <a:rPr lang="en-US" sz="1500" u="sng">
                <a:solidFill>
                  <a:srgbClr val="000000"/>
                </a:solidFill>
                <a:hlinkClick r:id="rId3"/>
              </a:rPr>
              <a:t>https://public.opendatasoft.com/explore/dataset/code-insee-postaux-geoflar/export/?flg=fr</a:t>
            </a:r>
            <a:endParaRPr lang="fr-FR" sz="1500">
              <a:solidFill>
                <a:srgbClr val="000000"/>
              </a:solidFill>
            </a:endParaRPr>
          </a:p>
          <a:p>
            <a:r>
              <a:rPr lang="en-US" sz="1500">
                <a:solidFill>
                  <a:srgbClr val="000000"/>
                </a:solidFill>
              </a:rPr>
              <a:t>2. I will use google API to get the time of travel between cities, therefore I created a google developer account and use Matrix distance API (which can give the time in car between 2 locations).</a:t>
            </a:r>
            <a:endParaRPr lang="fr-FR" sz="1500">
              <a:solidFill>
                <a:srgbClr val="000000"/>
              </a:solidFill>
            </a:endParaRPr>
          </a:p>
          <a:p>
            <a:r>
              <a:rPr lang="en-US" sz="1500">
                <a:solidFill>
                  <a:srgbClr val="000000"/>
                </a:solidFill>
              </a:rPr>
              <a:t>I will refine my study to cities which are 25 min away from Chassieu (in car).</a:t>
            </a:r>
            <a:endParaRPr lang="fr-FR" sz="1500">
              <a:solidFill>
                <a:srgbClr val="000000"/>
              </a:solidFill>
            </a:endParaRPr>
          </a:p>
          <a:p>
            <a:r>
              <a:rPr lang="en-US" sz="1500">
                <a:solidFill>
                  <a:srgbClr val="000000"/>
                </a:solidFill>
              </a:rPr>
              <a:t>3. I will use a geojson file of cities in France to create a choropleth map and then plot cities with color regarding the time of travel from Chassieu.</a:t>
            </a:r>
            <a:endParaRPr lang="fr-FR" sz="1500">
              <a:solidFill>
                <a:srgbClr val="000000"/>
              </a:solidFill>
            </a:endParaRPr>
          </a:p>
          <a:p>
            <a:r>
              <a:rPr lang="en-US" sz="1500">
                <a:solidFill>
                  <a:srgbClr val="000000"/>
                </a:solidFill>
              </a:rPr>
              <a:t>Link: </a:t>
            </a:r>
            <a:r>
              <a:rPr lang="en-US" sz="1500" u="sng">
                <a:solidFill>
                  <a:srgbClr val="000000"/>
                </a:solidFill>
                <a:hlinkClick r:id="rId4"/>
              </a:rPr>
              <a:t>https://github.com/gregoiredavid/france-geojson</a:t>
            </a:r>
            <a:endParaRPr lang="fr-FR" sz="1500">
              <a:solidFill>
                <a:srgbClr val="000000"/>
              </a:solidFill>
            </a:endParaRPr>
          </a:p>
          <a:p>
            <a:r>
              <a:rPr lang="en-US" sz="1500">
                <a:solidFill>
                  <a:srgbClr val="000000"/>
                </a:solidFill>
              </a:rPr>
              <a:t>4. I will also use foursquare to get venues in these cities, in order to cluster (same analysis than NYC lab, but with some modifications to fit to my data).</a:t>
            </a:r>
            <a:endParaRPr lang="fr-FR" sz="1500">
              <a:solidFill>
                <a:srgbClr val="000000"/>
              </a:solidFill>
            </a:endParaRPr>
          </a:p>
          <a:p>
            <a:endParaRPr lang="fr-FR" sz="1500">
              <a:solidFill>
                <a:srgbClr val="000000"/>
              </a:solidFill>
            </a:endParaRPr>
          </a:p>
        </p:txBody>
      </p:sp>
    </p:spTree>
    <p:extLst>
      <p:ext uri="{BB962C8B-B14F-4D97-AF65-F5344CB8AC3E}">
        <p14:creationId xmlns:p14="http://schemas.microsoft.com/office/powerpoint/2010/main" val="386017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45BDE17-0D6C-4818-A927-CFE5B55B1DFA}"/>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Cities in a 25km range from </a:t>
            </a:r>
            <a:r>
              <a:rPr lang="en-US" sz="4800" kern="1200" dirty="0" err="1">
                <a:solidFill>
                  <a:srgbClr val="FFFFFF"/>
                </a:solidFill>
                <a:latin typeface="+mj-lt"/>
                <a:ea typeface="+mj-ea"/>
                <a:cs typeface="+mj-cs"/>
              </a:rPr>
              <a:t>Chassieu</a:t>
            </a:r>
            <a:endParaRPr lang="en-US" sz="4800" kern="1200" dirty="0">
              <a:solidFill>
                <a:srgbClr val="FFFFFF"/>
              </a:solidFill>
              <a:latin typeface="+mj-lt"/>
              <a:ea typeface="+mj-ea"/>
              <a:cs typeface="+mj-cs"/>
            </a:endParaRP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Espace réservé du contenu 3">
            <a:extLst>
              <a:ext uri="{FF2B5EF4-FFF2-40B4-BE49-F238E27FC236}">
                <a16:creationId xmlns:a16="http://schemas.microsoft.com/office/drawing/2014/main" id="{D1196A83-0861-45BB-8354-B53BB8E876C8}"/>
              </a:ext>
            </a:extLst>
          </p:cNvPr>
          <p:cNvPicPr>
            <a:picLocks noGrp="1"/>
          </p:cNvPicPr>
          <p:nvPr>
            <p:ph idx="1"/>
          </p:nvPr>
        </p:nvPicPr>
        <p:blipFill>
          <a:blip r:embed="rId2"/>
          <a:stretch>
            <a:fillRect/>
          </a:stretch>
        </p:blipFill>
        <p:spPr>
          <a:xfrm>
            <a:off x="5153822" y="885280"/>
            <a:ext cx="6553545" cy="5095381"/>
          </a:xfrm>
          <a:prstGeom prst="rect">
            <a:avLst/>
          </a:prstGeom>
        </p:spPr>
      </p:pic>
      <p:sp>
        <p:nvSpPr>
          <p:cNvPr id="7" name="Titre 1">
            <a:extLst>
              <a:ext uri="{FF2B5EF4-FFF2-40B4-BE49-F238E27FC236}">
                <a16:creationId xmlns:a16="http://schemas.microsoft.com/office/drawing/2014/main" id="{BEE61F2D-23E9-482D-AAB4-12FAB31B9FA8}"/>
              </a:ext>
            </a:extLst>
          </p:cNvPr>
          <p:cNvSpPr txBox="1">
            <a:spLocks/>
          </p:cNvSpPr>
          <p:nvPr/>
        </p:nvSpPr>
        <p:spPr>
          <a:xfrm>
            <a:off x="1246321" y="4351009"/>
            <a:ext cx="2476399" cy="1739914"/>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rgbClr val="FFFFFF"/>
                </a:solidFill>
              </a:rPr>
              <a:t>190</a:t>
            </a:r>
            <a:r>
              <a:rPr lang="en-US" sz="4800" dirty="0">
                <a:solidFill>
                  <a:srgbClr val="FFFFFF"/>
                </a:solidFill>
              </a:rPr>
              <a:t> Cities in a 25km range from </a:t>
            </a:r>
            <a:r>
              <a:rPr lang="en-US" sz="4800" dirty="0" err="1">
                <a:solidFill>
                  <a:srgbClr val="FFFFFF"/>
                </a:solidFill>
              </a:rPr>
              <a:t>Chassieu</a:t>
            </a:r>
            <a:endParaRPr lang="en-US" sz="4800" dirty="0">
              <a:solidFill>
                <a:srgbClr val="FFFFFF"/>
              </a:solidFill>
            </a:endParaRPr>
          </a:p>
        </p:txBody>
      </p:sp>
    </p:spTree>
    <p:extLst>
      <p:ext uri="{BB962C8B-B14F-4D97-AF65-F5344CB8AC3E}">
        <p14:creationId xmlns:p14="http://schemas.microsoft.com/office/powerpoint/2010/main" val="282507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DE84580-DC55-4DD9-908B-6E4AF1C20C63}"/>
              </a:ext>
            </a:extLst>
          </p:cNvPr>
          <p:cNvPicPr/>
          <p:nvPr/>
        </p:nvPicPr>
        <p:blipFill rotWithShape="1">
          <a:blip r:embed="rId2"/>
          <a:srcRect t="12002" b="9051"/>
          <a:stretch/>
        </p:blipFill>
        <p:spPr>
          <a:xfrm>
            <a:off x="0" y="10"/>
            <a:ext cx="12191980" cy="6857990"/>
          </a:xfrm>
          <a:prstGeom prst="rect">
            <a:avLst/>
          </a:prstGeom>
        </p:spPr>
      </p:pic>
      <p:sp>
        <p:nvSpPr>
          <p:cNvPr id="1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244B8F3-F008-4693-A557-A33288B72BD7}"/>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Cities in a 25 min range from </a:t>
            </a:r>
            <a:r>
              <a:rPr lang="en-US" sz="3600" dirty="0" err="1">
                <a:solidFill>
                  <a:schemeClr val="tx1">
                    <a:lumMod val="85000"/>
                    <a:lumOff val="15000"/>
                  </a:schemeClr>
                </a:solidFill>
              </a:rPr>
              <a:t>Chassieu</a:t>
            </a:r>
            <a:r>
              <a:rPr lang="en-US" sz="3600" dirty="0">
                <a:solidFill>
                  <a:schemeClr val="tx1">
                    <a:lumMod val="85000"/>
                    <a:lumOff val="15000"/>
                  </a:schemeClr>
                </a:solidFill>
              </a:rPr>
              <a:t> – 62 cities !</a:t>
            </a:r>
          </a:p>
        </p:txBody>
      </p:sp>
      <p:cxnSp>
        <p:nvCxnSpPr>
          <p:cNvPr id="20"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612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3C65B9-6353-479E-845F-6A49AB13EBF6}"/>
              </a:ext>
            </a:extLst>
          </p:cNvPr>
          <p:cNvSpPr>
            <a:spLocks noGrp="1"/>
          </p:cNvSpPr>
          <p:nvPr>
            <p:ph type="title"/>
          </p:nvPr>
        </p:nvSpPr>
        <p:spPr>
          <a:xfrm>
            <a:off x="838200" y="365125"/>
            <a:ext cx="10515600" cy="1325563"/>
          </a:xfrm>
        </p:spPr>
        <p:txBody>
          <a:bodyPr/>
          <a:lstStyle/>
          <a:p>
            <a:pPr algn="ctr"/>
            <a:r>
              <a:rPr lang="fr-FR" dirty="0" err="1"/>
              <a:t>Grouping</a:t>
            </a:r>
            <a:r>
              <a:rPr lang="fr-FR" dirty="0"/>
              <a:t> </a:t>
            </a:r>
            <a:r>
              <a:rPr lang="fr-FR" dirty="0" err="1"/>
              <a:t>these</a:t>
            </a:r>
            <a:r>
              <a:rPr lang="fr-FR" dirty="0"/>
              <a:t> 62 </a:t>
            </a:r>
            <a:r>
              <a:rPr lang="fr-FR" dirty="0" err="1"/>
              <a:t>cities</a:t>
            </a:r>
            <a:r>
              <a:rPr lang="fr-FR" dirty="0"/>
              <a:t> in 4 clusters</a:t>
            </a:r>
          </a:p>
        </p:txBody>
      </p:sp>
      <p:sp>
        <p:nvSpPr>
          <p:cNvPr id="3" name="Espace réservé du contenu 2">
            <a:extLst>
              <a:ext uri="{FF2B5EF4-FFF2-40B4-BE49-F238E27FC236}">
                <a16:creationId xmlns:a16="http://schemas.microsoft.com/office/drawing/2014/main" id="{CB6FED0D-4481-422E-A95A-4273D9DA6B8B}"/>
              </a:ext>
            </a:extLst>
          </p:cNvPr>
          <p:cNvSpPr>
            <a:spLocks noGrp="1"/>
          </p:cNvSpPr>
          <p:nvPr>
            <p:ph idx="1"/>
          </p:nvPr>
        </p:nvSpPr>
        <p:spPr>
          <a:xfrm>
            <a:off x="286139" y="2058889"/>
            <a:ext cx="3987281" cy="4648589"/>
          </a:xfrm>
        </p:spPr>
        <p:txBody>
          <a:bodyPr/>
          <a:lstStyle/>
          <a:p>
            <a:r>
              <a:rPr lang="en-US" u="sng" dirty="0"/>
              <a:t>Yellow cluster:</a:t>
            </a:r>
            <a:r>
              <a:rPr lang="en-US" dirty="0"/>
              <a:t> Villages / Countryside</a:t>
            </a:r>
            <a:endParaRPr lang="fr-FR" dirty="0"/>
          </a:p>
          <a:p>
            <a:r>
              <a:rPr lang="en-US" u="sng" dirty="0"/>
              <a:t>Purple cluster:</a:t>
            </a:r>
            <a:r>
              <a:rPr lang="en-US" dirty="0"/>
              <a:t> City center</a:t>
            </a:r>
            <a:endParaRPr lang="fr-FR" dirty="0"/>
          </a:p>
          <a:p>
            <a:r>
              <a:rPr lang="en-US" u="sng" dirty="0"/>
              <a:t>Light blue cluster</a:t>
            </a:r>
            <a:r>
              <a:rPr lang="en-US" dirty="0"/>
              <a:t>: Suburb without public transport</a:t>
            </a:r>
            <a:endParaRPr lang="fr-FR" dirty="0"/>
          </a:p>
          <a:p>
            <a:r>
              <a:rPr lang="en-US" u="sng" dirty="0"/>
              <a:t>Red cluster</a:t>
            </a:r>
            <a:r>
              <a:rPr lang="en-US" dirty="0"/>
              <a:t>: Suburb with lot of public transports</a:t>
            </a:r>
            <a:endParaRPr lang="fr-FR" dirty="0"/>
          </a:p>
          <a:p>
            <a:endParaRPr lang="fr-FR" dirty="0"/>
          </a:p>
        </p:txBody>
      </p:sp>
      <p:pic>
        <p:nvPicPr>
          <p:cNvPr id="4" name="Image 3">
            <a:extLst>
              <a:ext uri="{FF2B5EF4-FFF2-40B4-BE49-F238E27FC236}">
                <a16:creationId xmlns:a16="http://schemas.microsoft.com/office/drawing/2014/main" id="{224B46F5-3544-42E4-8D73-2679F95E410B}"/>
              </a:ext>
            </a:extLst>
          </p:cNvPr>
          <p:cNvPicPr>
            <a:picLocks/>
          </p:cNvPicPr>
          <p:nvPr/>
        </p:nvPicPr>
        <p:blipFill>
          <a:blip r:embed="rId2"/>
          <a:stretch>
            <a:fillRect/>
          </a:stretch>
        </p:blipFill>
        <p:spPr>
          <a:xfrm>
            <a:off x="4517869" y="1567445"/>
            <a:ext cx="7387992" cy="5038628"/>
          </a:xfrm>
          <a:prstGeom prst="rect">
            <a:avLst/>
          </a:prstGeom>
        </p:spPr>
      </p:pic>
    </p:spTree>
    <p:extLst>
      <p:ext uri="{BB962C8B-B14F-4D97-AF65-F5344CB8AC3E}">
        <p14:creationId xmlns:p14="http://schemas.microsoft.com/office/powerpoint/2010/main" val="324204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6DC5DB-5A06-42D3-B99B-81953601EA7F}"/>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91330739-F4B5-4E44-B6FF-D0B77E190083}"/>
              </a:ext>
            </a:extLst>
          </p:cNvPr>
          <p:cNvSpPr>
            <a:spLocks noGrp="1"/>
          </p:cNvSpPr>
          <p:nvPr>
            <p:ph idx="1"/>
          </p:nvPr>
        </p:nvSpPr>
        <p:spPr>
          <a:xfrm>
            <a:off x="838200" y="2310817"/>
            <a:ext cx="10515600" cy="4351338"/>
          </a:xfrm>
        </p:spPr>
        <p:txBody>
          <a:bodyPr/>
          <a:lstStyle/>
          <a:p>
            <a:r>
              <a:rPr lang="en-US" dirty="0"/>
              <a:t>In conclusion, this analysis is giving us the </a:t>
            </a:r>
            <a:r>
              <a:rPr lang="en-US" dirty="0" err="1"/>
              <a:t>possibilies</a:t>
            </a:r>
            <a:r>
              <a:rPr lang="en-US" dirty="0"/>
              <a:t> of location to explore. I’m not really sure of which cluster we will choose.</a:t>
            </a:r>
            <a:endParaRPr lang="fr-FR" dirty="0"/>
          </a:p>
          <a:p>
            <a:r>
              <a:rPr lang="en-US" dirty="0"/>
              <a:t>On the first hand, countryside has big </a:t>
            </a:r>
            <a:r>
              <a:rPr lang="en-US" dirty="0" err="1"/>
              <a:t>avantages</a:t>
            </a:r>
            <a:r>
              <a:rPr lang="en-US" dirty="0"/>
              <a:t>, like having a house, for a lower price. But it’s also a long travel to work... On the other, commodities from the 2 suburb clusters are appreciable. But it will be more expensive!</a:t>
            </a:r>
            <a:endParaRPr lang="fr-FR" dirty="0"/>
          </a:p>
          <a:p>
            <a:r>
              <a:rPr lang="en-US" dirty="0"/>
              <a:t>What is sure is that I will look at the choropleth map of travel time closely because I want to minimize travel time to work.</a:t>
            </a:r>
            <a:endParaRPr lang="fr-FR" dirty="0"/>
          </a:p>
        </p:txBody>
      </p:sp>
    </p:spTree>
    <p:extLst>
      <p:ext uri="{BB962C8B-B14F-4D97-AF65-F5344CB8AC3E}">
        <p14:creationId xmlns:p14="http://schemas.microsoft.com/office/powerpoint/2010/main" val="17426375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553</Words>
  <Application>Microsoft Office PowerPoint</Application>
  <PresentationFormat>Grand écran</PresentationFormat>
  <Paragraphs>33</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Times New Roman</vt:lpstr>
      <vt:lpstr>Thème Office</vt:lpstr>
      <vt:lpstr>How to find the best place to live (France)</vt:lpstr>
      <vt:lpstr>Introduction</vt:lpstr>
      <vt:lpstr>Data set</vt:lpstr>
      <vt:lpstr>Cities in a 25km range from Chassieu</vt:lpstr>
      <vt:lpstr>Cities in a 25 min range from Chassieu – 62 cities !</vt:lpstr>
      <vt:lpstr>Grouping these 62 cities in 4 clusters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find the best place to live (France)</dc:title>
  <dc:creator>BOEUF Julien</dc:creator>
  <cp:lastModifiedBy>BOEUF Julien</cp:lastModifiedBy>
  <cp:revision>2</cp:revision>
  <dcterms:created xsi:type="dcterms:W3CDTF">2019-10-04T17:13:35Z</dcterms:created>
  <dcterms:modified xsi:type="dcterms:W3CDTF">2019-10-04T17:20:33Z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1c0902-ed92-4fed-896d-2e7725de02d4_Enabled">
    <vt:lpwstr>true</vt:lpwstr>
  </property>
  <property fmtid="{D5CDD505-2E9C-101B-9397-08002B2CF9AE}" pid="3" name="MSIP_Label_fd1c0902-ed92-4fed-896d-2e7725de02d4_SetDate">
    <vt:lpwstr>2019-10-04T17:20:20Z</vt:lpwstr>
  </property>
  <property fmtid="{D5CDD505-2E9C-101B-9397-08002B2CF9AE}" pid="4" name="MSIP_Label_fd1c0902-ed92-4fed-896d-2e7725de02d4_Method">
    <vt:lpwstr>Standard</vt:lpwstr>
  </property>
  <property fmtid="{D5CDD505-2E9C-101B-9397-08002B2CF9AE}" pid="5" name="MSIP_Label_fd1c0902-ed92-4fed-896d-2e7725de02d4_Name">
    <vt:lpwstr>Anyone (not protected)</vt:lpwstr>
  </property>
  <property fmtid="{D5CDD505-2E9C-101B-9397-08002B2CF9AE}" pid="6" name="MSIP_Label_fd1c0902-ed92-4fed-896d-2e7725de02d4_SiteId">
    <vt:lpwstr>d6b0bbee-7cd9-4d60-bce6-4a67b543e2ae</vt:lpwstr>
  </property>
  <property fmtid="{D5CDD505-2E9C-101B-9397-08002B2CF9AE}" pid="7" name="MSIP_Label_fd1c0902-ed92-4fed-896d-2e7725de02d4_ActionId">
    <vt:lpwstr>3ab73947-8fc0-4d4f-b0ec-000090ba30ef</vt:lpwstr>
  </property>
  <property fmtid="{D5CDD505-2E9C-101B-9397-08002B2CF9AE}" pid="8" name="MSIP_Label_fd1c0902-ed92-4fed-896d-2e7725de02d4_ContentBits">
    <vt:lpwstr>2</vt:lpwstr>
  </property>
</Properties>
</file>