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76" y="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ea1d1420_6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ea1d1420_6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ea1d1420_6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8ea1d1420_6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ea1d1420_6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ea1d1420_6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ea1d1420_6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8ea1d1420_6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ea1d1420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8ea1d1420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ea1d1420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ea1d1420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ea1d1420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8ea1d1420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61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ea1d1420_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ea1d1420_6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85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ea1d1420_6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ea1d1420_6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ea1d1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ea1d1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0A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FDB779B-F6E1-49A2-8DCE-C5BF7196FBEC}"/>
              </a:ext>
            </a:extLst>
          </p:cNvPr>
          <p:cNvGrpSpPr/>
          <p:nvPr/>
        </p:nvGrpSpPr>
        <p:grpSpPr>
          <a:xfrm>
            <a:off x="3042600" y="1265300"/>
            <a:ext cx="3058800" cy="492608"/>
            <a:chOff x="3042600" y="1265300"/>
            <a:chExt cx="3058800" cy="492608"/>
          </a:xfrm>
        </p:grpSpPr>
        <p:sp>
          <p:nvSpPr>
            <p:cNvPr id="62" name="Google Shape;62;p13"/>
            <p:cNvSpPr/>
            <p:nvPr/>
          </p:nvSpPr>
          <p:spPr>
            <a:xfrm>
              <a:off x="3062850" y="1265300"/>
              <a:ext cx="3018300" cy="492600"/>
            </a:xfrm>
            <a:prstGeom prst="roundRect">
              <a:avLst>
                <a:gd name="adj" fmla="val 16667"/>
              </a:avLst>
            </a:prstGeom>
            <a:solidFill>
              <a:srgbClr val="14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3042600" y="1265308"/>
              <a:ext cx="305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2000" dirty="0">
                  <a:solidFill>
                    <a:srgbClr val="F8FBFC"/>
                  </a:solidFill>
                  <a:latin typeface="Noto Sans TC"/>
                  <a:ea typeface="Noto Sans TC"/>
                  <a:cs typeface="Noto Sans TC"/>
                  <a:sym typeface="Noto Sans TC"/>
                </a:rPr>
                <a:t>Présentation du groupe</a:t>
              </a:r>
              <a:endParaRPr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endParaRPr>
            </a:p>
          </p:txBody>
        </p:sp>
      </p:grpSp>
      <p:sp>
        <p:nvSpPr>
          <p:cNvPr id="54" name="Google Shape;54;p13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166088"/>
          </a:solidFill>
          <a:ln w="9525" cap="flat" cmpd="sng">
            <a:solidFill>
              <a:srgbClr val="166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75" y="15675"/>
            <a:ext cx="618100" cy="6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989050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INTRODUCTION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13" y="4433400"/>
            <a:ext cx="391173" cy="3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7051" y="168675"/>
            <a:ext cx="312100" cy="3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379850" y="1972063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Objectifs du projet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79850" y="2678838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des figures choisies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09750" y="3385613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5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2F3136"/>
          </a:solidFill>
          <a:ln w="9525" cap="flat" cmpd="sng">
            <a:solidFill>
              <a:srgbClr val="2F31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" y="15127"/>
            <a:ext cx="619200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600800" y="1201625"/>
            <a:ext cx="385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9FA"/>
                </a:solidFill>
                <a:latin typeface="Noto Sans"/>
                <a:ea typeface="Noto Sans"/>
                <a:cs typeface="Noto Sans"/>
                <a:sym typeface="Noto Sans"/>
              </a:rPr>
              <a:t>Partie dynamique du groupe</a:t>
            </a:r>
            <a:endParaRPr sz="2000" dirty="0">
              <a:solidFill>
                <a:srgbClr val="F8F9F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978202-911B-40D9-8A1D-F603A204BD74}"/>
              </a:ext>
            </a:extLst>
          </p:cNvPr>
          <p:cNvGrpSpPr/>
          <p:nvPr/>
        </p:nvGrpSpPr>
        <p:grpSpPr>
          <a:xfrm>
            <a:off x="600800" y="2342750"/>
            <a:ext cx="7140300" cy="415500"/>
            <a:chOff x="600800" y="2342750"/>
            <a:chExt cx="7140300" cy="415500"/>
          </a:xfrm>
        </p:grpSpPr>
        <p:sp>
          <p:nvSpPr>
            <p:cNvPr id="162" name="Google Shape;162;p21"/>
            <p:cNvSpPr txBox="1"/>
            <p:nvPr/>
          </p:nvSpPr>
          <p:spPr>
            <a:xfrm>
              <a:off x="600800" y="2342750"/>
              <a:ext cx="7140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rgbClr val="F8FBFC"/>
                </a:buClr>
                <a:buSzPts val="1500"/>
                <a:buChar char="●"/>
              </a:pPr>
              <a:r>
                <a:rPr lang="fr" sz="1500" dirty="0">
                  <a:solidFill>
                    <a:srgbClr val="F8FBFC"/>
                  </a:solidFill>
                </a:rPr>
                <a:t>    Bonne ambiance au sein du groupe</a:t>
              </a:r>
              <a:endParaRPr sz="1500" dirty="0">
                <a:solidFill>
                  <a:srgbClr val="F8FBFC"/>
                </a:solidFill>
              </a:endParaRPr>
            </a:p>
          </p:txBody>
        </p:sp>
        <p:pic>
          <p:nvPicPr>
            <p:cNvPr id="163" name="Google Shape;163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7925" y="2456900"/>
              <a:ext cx="187197" cy="187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2FE2DD-A32F-49F0-8B42-FE2D59DC6CAC}"/>
              </a:ext>
            </a:extLst>
          </p:cNvPr>
          <p:cNvGrpSpPr/>
          <p:nvPr/>
        </p:nvGrpSpPr>
        <p:grpSpPr>
          <a:xfrm>
            <a:off x="600800" y="3292650"/>
            <a:ext cx="5288100" cy="415500"/>
            <a:chOff x="600800" y="3292650"/>
            <a:chExt cx="5288100" cy="415500"/>
          </a:xfrm>
        </p:grpSpPr>
        <p:sp>
          <p:nvSpPr>
            <p:cNvPr id="164" name="Google Shape;164;p21"/>
            <p:cNvSpPr txBox="1"/>
            <p:nvPr/>
          </p:nvSpPr>
          <p:spPr>
            <a:xfrm>
              <a:off x="600800" y="3292650"/>
              <a:ext cx="5288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rgbClr val="F8F9FA"/>
                </a:buClr>
                <a:buSzPts val="1500"/>
                <a:buChar char="●"/>
              </a:pPr>
              <a:r>
                <a:rPr lang="fr" sz="1500">
                  <a:solidFill>
                    <a:srgbClr val="F8F9FA"/>
                  </a:solidFill>
                </a:rPr>
                <a:t>    Les rendez-vous étaient compliqués</a:t>
              </a:r>
              <a:endParaRPr sz="1500">
                <a:solidFill>
                  <a:srgbClr val="F8F9FA"/>
                </a:solidFill>
              </a:endParaRPr>
            </a:p>
          </p:txBody>
        </p:sp>
        <p:pic>
          <p:nvPicPr>
            <p:cNvPr id="165" name="Google Shape;16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37925" y="3406802"/>
              <a:ext cx="187203" cy="1871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5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2F3136"/>
          </a:solidFill>
          <a:ln w="9525" cap="flat" cmpd="sng">
            <a:solidFill>
              <a:srgbClr val="2F31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" y="15127"/>
            <a:ext cx="619200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020300" y="1620225"/>
            <a:ext cx="7103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 dirty="0">
                <a:solidFill>
                  <a:srgbClr val="F8F9FA"/>
                </a:solidFill>
                <a:latin typeface="Noto Sans"/>
                <a:ea typeface="Noto Sans"/>
                <a:cs typeface="Noto Sans"/>
                <a:sym typeface="Noto Sans"/>
              </a:rPr>
              <a:t>Merci de nous avoir écouté !</a:t>
            </a:r>
            <a:endParaRPr sz="3400" dirty="0">
              <a:solidFill>
                <a:srgbClr val="F8F9F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963" y="2719350"/>
            <a:ext cx="1882075" cy="1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166088"/>
          </a:solidFill>
          <a:ln w="9525" cap="flat" cmpd="sng">
            <a:solidFill>
              <a:srgbClr val="166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INTRODUCTION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79850" y="1265275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82175" y="1265263"/>
            <a:ext cx="305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221F1D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 dirty="0">
              <a:solidFill>
                <a:srgbClr val="221F1D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2079138"/>
            <a:ext cx="305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 dirty="0">
                <a:solidFill>
                  <a:srgbClr val="221F1D"/>
                </a:solidFill>
                <a:latin typeface="Noto Sans TC"/>
                <a:ea typeface="Noto Sans TC"/>
                <a:cs typeface="Noto Sans TC"/>
                <a:sym typeface="Noto Sans TC"/>
              </a:rPr>
              <a:t>P2-1C-3</a:t>
            </a:r>
            <a:endParaRPr sz="1500" u="sng" dirty="0">
              <a:solidFill>
                <a:srgbClr val="221F1D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-2531100" y="2571738"/>
            <a:ext cx="2531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dirty="0">
                <a:solidFill>
                  <a:schemeClr val="dk1"/>
                </a:solidFill>
              </a:rPr>
              <a:t>Begue Matis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BE" dirty="0" err="1">
                <a:solidFill>
                  <a:schemeClr val="dk1"/>
                </a:solidFill>
              </a:rPr>
              <a:t>Deketelaere</a:t>
            </a:r>
            <a:r>
              <a:rPr lang="fr-BE" dirty="0">
                <a:solidFill>
                  <a:schemeClr val="dk1"/>
                </a:solidFill>
              </a:rPr>
              <a:t> </a:t>
            </a:r>
            <a:r>
              <a:rPr lang="fr-BE" dirty="0"/>
              <a:t>Béranger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dirty="0"/>
              <a:t>Devos Bryan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dirty="0"/>
              <a:t>Devos Julien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fr" dirty="0"/>
              <a:t>Tolkmitt Beatriz</a:t>
            </a:r>
            <a:endParaRPr dirty="0"/>
          </a:p>
        </p:txBody>
      </p:sp>
      <p:pic>
        <p:nvPicPr>
          <p:cNvPr id="10" name="Google Shape;121;p18">
            <a:extLst>
              <a:ext uri="{FF2B5EF4-FFF2-40B4-BE49-F238E27FC236}">
                <a16:creationId xmlns:a16="http://schemas.microsoft.com/office/drawing/2014/main" id="{7D4789B3-A1E2-47D3-93A4-3C4C0E7BE1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800" y="14400"/>
            <a:ext cx="618100" cy="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0.00494 L 0.33004 0.001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0AC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45ED993-960D-4722-89DE-97B18C7859FC}"/>
              </a:ext>
            </a:extLst>
          </p:cNvPr>
          <p:cNvGrpSpPr/>
          <p:nvPr/>
        </p:nvGrpSpPr>
        <p:grpSpPr>
          <a:xfrm>
            <a:off x="2379850" y="1972063"/>
            <a:ext cx="4250700" cy="492612"/>
            <a:chOff x="2379850" y="1972063"/>
            <a:chExt cx="4250700" cy="492612"/>
          </a:xfrm>
        </p:grpSpPr>
        <p:sp>
          <p:nvSpPr>
            <p:cNvPr id="87" name="Google Shape;87;p15"/>
            <p:cNvSpPr/>
            <p:nvPr/>
          </p:nvSpPr>
          <p:spPr>
            <a:xfrm>
              <a:off x="3254350" y="1972075"/>
              <a:ext cx="2508900" cy="492600"/>
            </a:xfrm>
            <a:prstGeom prst="roundRect">
              <a:avLst>
                <a:gd name="adj" fmla="val 16667"/>
              </a:avLst>
            </a:prstGeom>
            <a:solidFill>
              <a:srgbClr val="14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2379850" y="1972063"/>
              <a:ext cx="4250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000" dirty="0">
                  <a:solidFill>
                    <a:srgbClr val="F8FBFC"/>
                  </a:solidFill>
                  <a:latin typeface="Noto Sans TC"/>
                  <a:ea typeface="Noto Sans TC"/>
                  <a:cs typeface="Noto Sans TC"/>
                  <a:sym typeface="Noto Sans TC"/>
                </a:rPr>
                <a:t>Objectifs du projet</a:t>
              </a:r>
              <a:endParaRPr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166088"/>
          </a:solidFill>
          <a:ln w="9525" cap="flat" cmpd="sng">
            <a:solidFill>
              <a:srgbClr val="166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2989050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INTRODUCTION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13" y="4433400"/>
            <a:ext cx="391173" cy="3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7051" y="168675"/>
            <a:ext cx="312100" cy="3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379850" y="2678838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des figures choisies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409750" y="3385613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042600" y="1265308"/>
            <a:ext cx="305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13" name="Google Shape;121;p18">
            <a:extLst>
              <a:ext uri="{FF2B5EF4-FFF2-40B4-BE49-F238E27FC236}">
                <a16:creationId xmlns:a16="http://schemas.microsoft.com/office/drawing/2014/main" id="{5D052156-D8FC-4E49-83AF-D007CC7D07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800" y="14400"/>
            <a:ext cx="618100" cy="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166088"/>
          </a:solidFill>
          <a:ln w="9525" cap="flat" cmpd="sng">
            <a:solidFill>
              <a:srgbClr val="166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379850" y="1265275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82175" y="1265263"/>
            <a:ext cx="305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221F1D"/>
                </a:solidFill>
                <a:latin typeface="Noto Sans TC"/>
                <a:ea typeface="Noto Sans TC"/>
                <a:cs typeface="Noto Sans TC"/>
                <a:sym typeface="Noto Sans TC"/>
              </a:rPr>
              <a:t>Objectifs du projet</a:t>
            </a:r>
            <a:endParaRPr sz="2000" dirty="0">
              <a:solidFill>
                <a:srgbClr val="221F1D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82175" y="3793050"/>
            <a:ext cx="53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Avoir un site sobre et moderne qui réponds aux critères.</a:t>
            </a: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282175" y="2048400"/>
            <a:ext cx="670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 but du projet: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Créer un site web qui reprend les données de la ferme des 3 chênes.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Faire des graphiques avec ces données.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INTRODUCTION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10" name="Google Shape;121;p18">
            <a:extLst>
              <a:ext uri="{FF2B5EF4-FFF2-40B4-BE49-F238E27FC236}">
                <a16:creationId xmlns:a16="http://schemas.microsoft.com/office/drawing/2014/main" id="{ABF30938-53D7-4A36-9D36-7763820F71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800" y="14400"/>
            <a:ext cx="618100" cy="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0A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1AEB8F5-13CD-412E-ABF1-F4F1A4B23781}"/>
              </a:ext>
            </a:extLst>
          </p:cNvPr>
          <p:cNvGrpSpPr/>
          <p:nvPr/>
        </p:nvGrpSpPr>
        <p:grpSpPr>
          <a:xfrm>
            <a:off x="2379850" y="2678838"/>
            <a:ext cx="4250700" cy="492612"/>
            <a:chOff x="2379850" y="2678838"/>
            <a:chExt cx="4250700" cy="492612"/>
          </a:xfrm>
        </p:grpSpPr>
        <p:sp>
          <p:nvSpPr>
            <p:cNvPr id="112" name="Google Shape;112;p17"/>
            <p:cNvSpPr/>
            <p:nvPr/>
          </p:nvSpPr>
          <p:spPr>
            <a:xfrm>
              <a:off x="2457375" y="2678850"/>
              <a:ext cx="4125000" cy="492600"/>
            </a:xfrm>
            <a:prstGeom prst="roundRect">
              <a:avLst>
                <a:gd name="adj" fmla="val 16667"/>
              </a:avLst>
            </a:prstGeom>
            <a:solidFill>
              <a:srgbClr val="14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2379850" y="2678838"/>
              <a:ext cx="4250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000" dirty="0">
                  <a:solidFill>
                    <a:srgbClr val="F8FBFC"/>
                  </a:solidFill>
                  <a:latin typeface="Noto Sans TC"/>
                  <a:ea typeface="Noto Sans TC"/>
                  <a:cs typeface="Noto Sans TC"/>
                  <a:sym typeface="Noto Sans TC"/>
                </a:rPr>
                <a:t>Présentation des figures choisies</a:t>
              </a:r>
              <a:endParaRPr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endParaRPr>
            </a:p>
          </p:txBody>
        </p:sp>
      </p:grpSp>
      <p:sp>
        <p:nvSpPr>
          <p:cNvPr id="106" name="Google Shape;106;p17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166088"/>
          </a:solidFill>
          <a:ln w="9525" cap="flat" cmpd="sng">
            <a:solidFill>
              <a:srgbClr val="166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2989050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FIGURES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13" y="4433400"/>
            <a:ext cx="391173" cy="3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7051" y="168675"/>
            <a:ext cx="312100" cy="3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409750" y="3385613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379850" y="1972063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Objectifs du projet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042600" y="1265308"/>
            <a:ext cx="305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14" name="Google Shape;121;p18">
            <a:extLst>
              <a:ext uri="{FF2B5EF4-FFF2-40B4-BE49-F238E27FC236}">
                <a16:creationId xmlns:a16="http://schemas.microsoft.com/office/drawing/2014/main" id="{2B3CAE2C-C21B-4F85-80DB-A9D6B98A7A1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800" y="14400"/>
            <a:ext cx="618100" cy="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4" grpId="0"/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166088"/>
          </a:solidFill>
          <a:ln w="9525" cap="flat" cmpd="sng">
            <a:solidFill>
              <a:srgbClr val="166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379850" y="1265275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FIGURES</a:t>
            </a:r>
            <a:endParaRPr sz="25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pic>
        <p:nvPicPr>
          <p:cNvPr id="11" name="Google Shape;121;p18">
            <a:extLst>
              <a:ext uri="{FF2B5EF4-FFF2-40B4-BE49-F238E27FC236}">
                <a16:creationId xmlns:a16="http://schemas.microsoft.com/office/drawing/2014/main" id="{DAFF3035-904E-4B86-9AB7-458430DC57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800" y="14400"/>
            <a:ext cx="618100" cy="6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3;p18">
            <a:extLst>
              <a:ext uri="{FF2B5EF4-FFF2-40B4-BE49-F238E27FC236}">
                <a16:creationId xmlns:a16="http://schemas.microsoft.com/office/drawing/2014/main" id="{83AB7BCC-F543-465B-B1BA-A03288A11DE3}"/>
              </a:ext>
            </a:extLst>
          </p:cNvPr>
          <p:cNvSpPr txBox="1"/>
          <p:nvPr/>
        </p:nvSpPr>
        <p:spPr>
          <a:xfrm>
            <a:off x="601200" y="1202400"/>
            <a:ext cx="385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221F1D"/>
                </a:solidFill>
                <a:latin typeface="Noto Sans"/>
                <a:ea typeface="Noto Sans"/>
                <a:cs typeface="Noto Sans"/>
                <a:sym typeface="Noto Sans"/>
              </a:rPr>
              <a:t>Introduction aux figures:</a:t>
            </a:r>
            <a:endParaRPr sz="2000" dirty="0">
              <a:solidFill>
                <a:srgbClr val="221F1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12676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5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2F3136"/>
          </a:solidFill>
          <a:ln w="9525" cap="flat" cmpd="sng">
            <a:solidFill>
              <a:srgbClr val="2F31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175" y="15675"/>
            <a:ext cx="618100" cy="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00800" y="1201625"/>
            <a:ext cx="385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9FA"/>
                </a:solidFill>
                <a:latin typeface="Noto Sans"/>
                <a:ea typeface="Noto Sans"/>
                <a:cs typeface="Noto Sans"/>
                <a:sym typeface="Noto Sans"/>
              </a:rPr>
              <a:t>Introduction aux figures:</a:t>
            </a:r>
            <a:endParaRPr sz="2000" dirty="0">
              <a:solidFill>
                <a:srgbClr val="F8F9F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-3395825" y="1989400"/>
            <a:ext cx="36780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500"/>
              <a:buChar char="●"/>
            </a:pPr>
            <a:r>
              <a:rPr lang="fr" sz="1500" dirty="0">
                <a:solidFill>
                  <a:srgbClr val="F8F9FA"/>
                </a:solidFill>
              </a:rPr>
              <a:t>Figure 1.1 : Bryan Devos</a:t>
            </a:r>
            <a:endParaRPr sz="1500" dirty="0">
              <a:solidFill>
                <a:srgbClr val="F8F9F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8F9FA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500"/>
              <a:buChar char="●"/>
            </a:pPr>
            <a:r>
              <a:rPr lang="fr" sz="1500" dirty="0">
                <a:solidFill>
                  <a:srgbClr val="F8F9FA"/>
                </a:solidFill>
              </a:rPr>
              <a:t>Figure 3.1 : Matis Begue</a:t>
            </a:r>
            <a:endParaRPr sz="1500" dirty="0">
              <a:solidFill>
                <a:srgbClr val="F8F9F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8F9FA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500"/>
              <a:buChar char="●"/>
            </a:pPr>
            <a:r>
              <a:rPr lang="fr" sz="1500" dirty="0">
                <a:solidFill>
                  <a:srgbClr val="F8F9FA"/>
                </a:solidFill>
              </a:rPr>
              <a:t>Figure 3.2 : Julien Devos</a:t>
            </a:r>
            <a:endParaRPr sz="1500" dirty="0">
              <a:solidFill>
                <a:srgbClr val="F8F9F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8F9FA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500"/>
              <a:buChar char="●"/>
            </a:pPr>
            <a:r>
              <a:rPr lang="fr" sz="1500" dirty="0">
                <a:solidFill>
                  <a:srgbClr val="F8F9FA"/>
                </a:solidFill>
              </a:rPr>
              <a:t>Figure 4.2 : Beatriz Tolkmitt</a:t>
            </a:r>
            <a:endParaRPr sz="1500" dirty="0">
              <a:solidFill>
                <a:srgbClr val="F8F9F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8F9FA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500"/>
              <a:buChar char="●"/>
            </a:pPr>
            <a:r>
              <a:rPr lang="fr" sz="1500" dirty="0">
                <a:solidFill>
                  <a:srgbClr val="F8F9FA"/>
                </a:solidFill>
              </a:rPr>
              <a:t>Figure 5 : Béranger Deketelaere</a:t>
            </a:r>
            <a:endParaRPr sz="1500" dirty="0">
              <a:solidFill>
                <a:srgbClr val="F8F9FA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FIGURES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</p:spTree>
    <p:extLst>
      <p:ext uri="{BB962C8B-B14F-4D97-AF65-F5344CB8AC3E}">
        <p14:creationId xmlns:p14="http://schemas.microsoft.com/office/powerpoint/2010/main" val="377617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0.42153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7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5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FE1F9F9-10B6-426D-801C-86FF02012474}"/>
              </a:ext>
            </a:extLst>
          </p:cNvPr>
          <p:cNvGrpSpPr/>
          <p:nvPr/>
        </p:nvGrpSpPr>
        <p:grpSpPr>
          <a:xfrm>
            <a:off x="2449875" y="3385613"/>
            <a:ext cx="4250700" cy="492612"/>
            <a:chOff x="2449875" y="3385613"/>
            <a:chExt cx="4250700" cy="492612"/>
          </a:xfrm>
        </p:grpSpPr>
        <p:sp>
          <p:nvSpPr>
            <p:cNvPr id="136" name="Google Shape;136;p19"/>
            <p:cNvSpPr/>
            <p:nvPr/>
          </p:nvSpPr>
          <p:spPr>
            <a:xfrm>
              <a:off x="3770925" y="3385625"/>
              <a:ext cx="1608600" cy="492600"/>
            </a:xfrm>
            <a:prstGeom prst="roundRect">
              <a:avLst>
                <a:gd name="adj" fmla="val 16667"/>
              </a:avLst>
            </a:prstGeom>
            <a:solidFill>
              <a:srgbClr val="212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2449875" y="3385613"/>
              <a:ext cx="4250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000" dirty="0">
                  <a:solidFill>
                    <a:srgbClr val="F8FBFC"/>
                  </a:solidFill>
                  <a:latin typeface="Noto Sans TC"/>
                  <a:ea typeface="Noto Sans TC"/>
                  <a:cs typeface="Noto Sans TC"/>
                  <a:sym typeface="Noto Sans TC"/>
                </a:rPr>
                <a:t>Conclusion</a:t>
              </a:r>
              <a:endParaRPr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endParaRPr>
            </a:p>
          </p:txBody>
        </p:sp>
      </p:grpSp>
      <p:sp>
        <p:nvSpPr>
          <p:cNvPr id="130" name="Google Shape;130;p19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2F3136"/>
          </a:solidFill>
          <a:ln w="9525" cap="flat" cmpd="sng">
            <a:solidFill>
              <a:srgbClr val="2F31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75" y="15675"/>
            <a:ext cx="618100" cy="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7051" y="168675"/>
            <a:ext cx="312100" cy="3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413" y="4433400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379850" y="1972063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Objectifs du projet</a:t>
            </a:r>
            <a:endParaRPr sz="2000" dirty="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379850" y="2678838"/>
            <a:ext cx="425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des figures choisies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042600" y="1265308"/>
            <a:ext cx="305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Présentation du groupe</a:t>
            </a:r>
            <a:endParaRPr sz="20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/>
          </p:nvPr>
        </p:nvSpPr>
        <p:spPr>
          <a:xfrm>
            <a:off x="2989050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5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450" y="-7373"/>
            <a:ext cx="9143100" cy="664200"/>
          </a:xfrm>
          <a:prstGeom prst="rect">
            <a:avLst/>
          </a:prstGeom>
          <a:solidFill>
            <a:srgbClr val="2F3136"/>
          </a:solidFill>
          <a:ln w="9525" cap="flat" cmpd="sng">
            <a:solidFill>
              <a:srgbClr val="2F31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" y="15127"/>
            <a:ext cx="619200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2713" y="129125"/>
            <a:ext cx="391173" cy="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>
            <a:off x="4889675" y="129125"/>
            <a:ext cx="3165900" cy="391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8FBFC"/>
              </a:buClr>
              <a:buSzPts val="2500"/>
              <a:buFont typeface="Noto Sans TC"/>
              <a:buChar char="-"/>
            </a:pPr>
            <a:r>
              <a:rPr lang="fr" sz="2500">
                <a:solidFill>
                  <a:srgbClr val="F8FBFC"/>
                </a:solidFill>
                <a:latin typeface="Noto Sans TC"/>
                <a:ea typeface="Noto Sans TC"/>
                <a:cs typeface="Noto Sans TC"/>
                <a:sym typeface="Noto Sans TC"/>
              </a:rPr>
              <a:t>CONCLUSION</a:t>
            </a:r>
            <a:endParaRPr sz="2500">
              <a:solidFill>
                <a:srgbClr val="F8FBFC"/>
              </a:solidFill>
              <a:latin typeface="Noto Sans TC"/>
              <a:ea typeface="Noto Sans TC"/>
              <a:cs typeface="Noto Sans TC"/>
              <a:sym typeface="Noto Sans TC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00800" y="1201625"/>
            <a:ext cx="385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8F9FA"/>
                </a:solidFill>
                <a:latin typeface="Noto Sans"/>
                <a:ea typeface="Noto Sans"/>
                <a:cs typeface="Noto Sans"/>
                <a:sym typeface="Noto Sans"/>
              </a:rPr>
              <a:t>Partie technique</a:t>
            </a:r>
            <a:endParaRPr sz="2000" dirty="0">
              <a:solidFill>
                <a:srgbClr val="F8F9FA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0FECBE9-277D-4C7B-8DD2-126E40FDA7B7}"/>
              </a:ext>
            </a:extLst>
          </p:cNvPr>
          <p:cNvGrpSpPr/>
          <p:nvPr/>
        </p:nvGrpSpPr>
        <p:grpSpPr>
          <a:xfrm>
            <a:off x="600800" y="2342750"/>
            <a:ext cx="5288100" cy="415500"/>
            <a:chOff x="600800" y="2342750"/>
            <a:chExt cx="5288100" cy="415500"/>
          </a:xfrm>
        </p:grpSpPr>
        <p:sp>
          <p:nvSpPr>
            <p:cNvPr id="149" name="Google Shape;149;p20"/>
            <p:cNvSpPr txBox="1"/>
            <p:nvPr/>
          </p:nvSpPr>
          <p:spPr>
            <a:xfrm>
              <a:off x="600800" y="2342750"/>
              <a:ext cx="5288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rgbClr val="F8F9FA"/>
                </a:buClr>
                <a:buSzPts val="1500"/>
                <a:buChar char="●"/>
              </a:pPr>
              <a:r>
                <a:rPr lang="fr" sz="1500" dirty="0">
                  <a:solidFill>
                    <a:srgbClr val="F8F9FA"/>
                  </a:solidFill>
                </a:rPr>
                <a:t>    Le site est rapide et fluide d’utilisation</a:t>
              </a:r>
              <a:endParaRPr sz="1500" dirty="0">
                <a:solidFill>
                  <a:srgbClr val="F8F9FA"/>
                </a:solidFill>
              </a:endParaRPr>
            </a:p>
          </p:txBody>
        </p:sp>
        <p:pic>
          <p:nvPicPr>
            <p:cNvPr id="150" name="Google Shape;15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7925" y="2456900"/>
              <a:ext cx="187197" cy="187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2A133D6-7850-40A1-A060-6A694D1E563B}"/>
              </a:ext>
            </a:extLst>
          </p:cNvPr>
          <p:cNvGrpSpPr/>
          <p:nvPr/>
        </p:nvGrpSpPr>
        <p:grpSpPr>
          <a:xfrm>
            <a:off x="600800" y="3292650"/>
            <a:ext cx="5288100" cy="415500"/>
            <a:chOff x="600800" y="3292650"/>
            <a:chExt cx="5288100" cy="415500"/>
          </a:xfrm>
        </p:grpSpPr>
        <p:sp>
          <p:nvSpPr>
            <p:cNvPr id="151" name="Google Shape;151;p20"/>
            <p:cNvSpPr txBox="1"/>
            <p:nvPr/>
          </p:nvSpPr>
          <p:spPr>
            <a:xfrm>
              <a:off x="600800" y="3292650"/>
              <a:ext cx="5288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rgbClr val="F8F9FA"/>
                </a:buClr>
                <a:buSzPts val="1500"/>
                <a:buChar char="●"/>
              </a:pPr>
              <a:r>
                <a:rPr lang="fr" sz="1500" dirty="0">
                  <a:solidFill>
                    <a:srgbClr val="F8F9FA"/>
                  </a:solidFill>
                </a:rPr>
                <a:t>    L’utilisation de git aurait pu être améliorée</a:t>
              </a:r>
              <a:endParaRPr sz="1500" dirty="0">
                <a:solidFill>
                  <a:srgbClr val="F8F9FA"/>
                </a:solidFill>
              </a:endParaRPr>
            </a:p>
          </p:txBody>
        </p:sp>
        <p:pic>
          <p:nvPicPr>
            <p:cNvPr id="152" name="Google Shape;15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37925" y="3406802"/>
              <a:ext cx="187203" cy="1871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192</Words>
  <Application>Microsoft Office PowerPoint</Application>
  <PresentationFormat>Affichage à l'écran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Noto Sans</vt:lpstr>
      <vt:lpstr>Noto Sans TC</vt:lpstr>
      <vt:lpstr>Simple Light</vt:lpstr>
      <vt:lpstr>INTRODUCTION</vt:lpstr>
      <vt:lpstr>INTRODUCTION</vt:lpstr>
      <vt:lpstr>INTRODUCTION</vt:lpstr>
      <vt:lpstr>INTRODUCTION</vt:lpstr>
      <vt:lpstr>FIGURES</vt:lpstr>
      <vt:lpstr>FIGURES</vt:lpstr>
      <vt:lpstr>FIGURES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Julien Devos</cp:lastModifiedBy>
  <cp:revision>5</cp:revision>
  <dcterms:modified xsi:type="dcterms:W3CDTF">2021-05-11T15:07:03Z</dcterms:modified>
</cp:coreProperties>
</file>