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367" r:id="rId5"/>
    <p:sldId id="260" r:id="rId6"/>
    <p:sldId id="393" r:id="rId7"/>
    <p:sldId id="388" r:id="rId8"/>
    <p:sldId id="402" r:id="rId9"/>
    <p:sldId id="261" r:id="rId10"/>
    <p:sldId id="399" r:id="rId11"/>
    <p:sldId id="400" r:id="rId12"/>
    <p:sldId id="398" r:id="rId13"/>
    <p:sldId id="392" r:id="rId14"/>
    <p:sldId id="389" r:id="rId15"/>
    <p:sldId id="345" r:id="rId16"/>
    <p:sldId id="391" r:id="rId17"/>
    <p:sldId id="394" r:id="rId18"/>
    <p:sldId id="384" r:id="rId19"/>
    <p:sldId id="407" r:id="rId20"/>
    <p:sldId id="404" r:id="rId21"/>
    <p:sldId id="397" r:id="rId22"/>
    <p:sldId id="405" r:id="rId23"/>
    <p:sldId id="344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14" autoAdjust="0"/>
  </p:normalViewPr>
  <p:slideViewPr>
    <p:cSldViewPr snapToGrid="0">
      <p:cViewPr varScale="1">
        <p:scale>
          <a:sx n="54" d="100"/>
          <a:sy n="54" d="100"/>
        </p:scale>
        <p:origin x="11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DB1B6-1944-4F8E-B0F9-2E045F0EA551}" type="datetimeFigureOut">
              <a:rPr lang="fr-FR" smtClean="0"/>
              <a:t>12/05/2020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B34E7-32E1-48C9-BFA3-CE4FB073F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19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8AEA7-4DA3-4D8F-B17B-89D4A8C69F5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847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156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05756B-5F5C-4EED-907C-E25857D58D0B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757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363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187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022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Parler du fonctionnement de DB_SCAN </a:t>
            </a:r>
          </a:p>
          <a:p>
            <a:r>
              <a:rPr lang="fr-FR" dirty="0"/>
              <a:t>Indiquer pourquoi il est intéressant à utiliser (notion de bruit)</a:t>
            </a:r>
          </a:p>
          <a:p>
            <a:r>
              <a:rPr lang="fr-FR" dirty="0"/>
              <a:t>Difficulté d’</a:t>
            </a:r>
            <a:r>
              <a:rPr lang="fr-FR" dirty="0" err="1"/>
              <a:t>opti</a:t>
            </a:r>
            <a:r>
              <a:rPr lang="fr-FR" dirty="0"/>
              <a:t> les paramètres car puissance de calcul trop faible de mon côté.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506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16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150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Elbow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 : </a:t>
            </a:r>
          </a:p>
          <a:p>
            <a:r>
              <a:rPr lang="fr-FR" dirty="0"/>
              <a:t>Notion de distorsion à préciser à l’oral</a:t>
            </a:r>
          </a:p>
          <a:p>
            <a:r>
              <a:rPr lang="fr-FR" dirty="0"/>
              <a:t>La courbe ici nous montre que le nombre de clusters idéal devrait se trouver entre 4 et 5.</a:t>
            </a:r>
          </a:p>
          <a:p>
            <a:r>
              <a:rPr lang="fr-FR" dirty="0"/>
              <a:t>Vérifions cela avec un calcul du coefficient de silhouette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640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nombre de clusters optimal serait 4, nous choisirons ici 5 même si son coef de silhouette est plus petit. En fait, 5 clusters nous permettent d’avoir une catégorie de clients en plus qui apparait, et qui est très utile au marketing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157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328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52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Différence entre chaque variables sur les clusters </a:t>
            </a:r>
          </a:p>
          <a:p>
            <a:r>
              <a:rPr lang="fr-FR" dirty="0"/>
              <a:t>Ici le désavantage de </a:t>
            </a:r>
            <a:r>
              <a:rPr lang="fr-FR" dirty="0" err="1"/>
              <a:t>kmeans</a:t>
            </a:r>
            <a:r>
              <a:rPr lang="fr-FR" dirty="0"/>
              <a:t> est qu’il va prendre tous les points pour les mettre en Clusters. On se rend alors compte d’intérêt du bruit de DB_SCAN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394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26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Et pour cette correction, nous utiliserons une régression linéaire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600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 très peu de valeurs manquantes dans notre DataFrame, on va donc les retirer sans traitement ; </a:t>
            </a:r>
          </a:p>
          <a:p>
            <a:r>
              <a:rPr lang="fr-FR" dirty="0"/>
              <a:t>Il est assez </a:t>
            </a:r>
            <a:r>
              <a:rPr lang="fr-FR" dirty="0" err="1"/>
              <a:t>complex</a:t>
            </a:r>
            <a:r>
              <a:rPr lang="fr-FR" dirty="0"/>
              <a:t> d’aller traiter ce type de valeurs manquantes sur des données clients de ce type sans faire d’approximation.</a:t>
            </a:r>
          </a:p>
          <a:p>
            <a:r>
              <a:rPr lang="fr-FR" dirty="0"/>
              <a:t>Etant donné le nombre de </a:t>
            </a:r>
            <a:r>
              <a:rPr lang="fr-FR" dirty="0" err="1"/>
              <a:t>customers</a:t>
            </a:r>
            <a:r>
              <a:rPr lang="fr-FR" dirty="0"/>
              <a:t> que nous avons, on peut se permettre de retirer tout simplement ces valeurs.</a:t>
            </a:r>
          </a:p>
          <a:p>
            <a:endParaRPr lang="fr-FR" dirty="0"/>
          </a:p>
          <a:p>
            <a:r>
              <a:rPr lang="fr-FR" dirty="0"/>
              <a:t>Voici le </a:t>
            </a:r>
            <a:r>
              <a:rPr lang="fr-FR" dirty="0" err="1"/>
              <a:t>shape</a:t>
            </a:r>
            <a:r>
              <a:rPr lang="fr-FR" dirty="0"/>
              <a:t> du </a:t>
            </a:r>
            <a:r>
              <a:rPr lang="fr-FR" dirty="0" err="1"/>
              <a:t>df</a:t>
            </a:r>
            <a:r>
              <a:rPr lang="fr-FR" dirty="0"/>
              <a:t> avant et après</a:t>
            </a:r>
          </a:p>
          <a:p>
            <a:endParaRPr lang="fr-FR" dirty="0"/>
          </a:p>
          <a:p>
            <a:r>
              <a:rPr lang="fr-FR" dirty="0"/>
              <a:t>Enfin, un .</a:t>
            </a:r>
            <a:r>
              <a:rPr lang="fr-FR" dirty="0" err="1"/>
              <a:t>describe</a:t>
            </a:r>
            <a:r>
              <a:rPr lang="fr-FR" dirty="0"/>
              <a:t>() nous donne ce tableau (le début du tableau, trop long sinon). </a:t>
            </a:r>
          </a:p>
          <a:p>
            <a:r>
              <a:rPr lang="fr-FR" dirty="0"/>
              <a:t>On peut déjà remarquer qu’aucune valeur n’est nulle, et que les valeurs maximales sont dans l’ordre de grandeur d’une marketplace</a:t>
            </a:r>
          </a:p>
          <a:p>
            <a:endParaRPr lang="fr-FR" dirty="0"/>
          </a:p>
          <a:p>
            <a:r>
              <a:rPr lang="fr-FR" dirty="0"/>
              <a:t>Nous n’allons que très peu nous servir directement des données clients pour ce clustering, nous analyserons plus en détails les variables créées par la suite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471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Panier moyen :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Nbr </a:t>
            </a:r>
            <a:r>
              <a:rPr lang="fr-FR" dirty="0" err="1"/>
              <a:t>tot</a:t>
            </a:r>
            <a:r>
              <a:rPr lang="fr-FR" dirty="0"/>
              <a:t> de commande :</a:t>
            </a:r>
          </a:p>
          <a:p>
            <a:r>
              <a:rPr lang="fr-FR" dirty="0"/>
              <a:t>Le process est assez simple, on va grouper les individus par unique id et compter le nombre d’</a:t>
            </a:r>
            <a:r>
              <a:rPr lang="fr-FR" dirty="0" err="1"/>
              <a:t>order</a:t>
            </a:r>
            <a:r>
              <a:rPr lang="fr-FR" dirty="0"/>
              <a:t> id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23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748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5756B-5F5C-4EED-907C-E25857D58D0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355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B34E7-32E1-48C9-BFA3-CE4FB073F9A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522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8BDF8-B07C-474A-A002-363DC1AE6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319B75-98CF-4944-98FD-D7EA6ED3D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507CEE-92C5-403D-8F4B-641E035C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12/05/2020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2B6A05-14E6-4B33-B0A5-F0ABEEBE0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2504E2-404F-4105-856F-02A63FE0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19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3AB49E-4E6A-49C4-8E63-F4510791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338648-D08B-4F4F-BEB7-E4791BDB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29FF99-A46F-4393-A848-E22D09EC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12/05/2020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28B273-753C-43EF-B942-B6B26B63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FD2F50-FDE5-41BB-9B7D-C40C446E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45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44D5EA-315D-414B-96A8-DA8AD2347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A6405A-F184-4278-9D09-930CC5CCF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FF5A5C-0DF6-4B59-923A-E120F2EA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12/05/2020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8E0CAF-1FB2-4BFD-A5F9-BCD0863F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C945FF-23AB-4405-8BFF-85652112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83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F57EE-798B-44D1-9AE4-F6DDE9C4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BB7B23-89E9-4DDF-A848-AFCEB1A15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ACBCCF-8962-4E30-80D8-CA78ECD3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12/05/2020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D8F06C-0C40-40E0-A247-D2BE0686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3B43D0-6A00-4D45-A739-9748BFBF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57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37DC3A-9999-47C2-877D-81A88B293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182245-4683-4097-A703-A13A2FB67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F627E9-0A35-429B-B91C-8D2C2D58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12/05/2020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C22EF6-70FB-4CE4-A21F-C888E7CD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ED22FC-91FF-4355-9FC9-5F2A95FA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86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AB0F7B-90E6-4056-B5C4-246EF9BA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7723B3-4D3C-4AAC-A29E-8327647C5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37C68A-8ABB-450F-882D-64CDEFB90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C43B7D-46F7-4D72-952F-0A378765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12/05/2020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5DDCD0-552A-4C82-A74C-98BB0A9C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3D52BD-2CE5-4131-B341-A7C31F10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22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6B0757-94D3-4E47-A155-591665B4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1A1D30-2A59-49DF-8A3C-98051377D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B7D388-1F32-4EB3-AB51-6A7506E8B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9726A20-79D5-4C6D-A6A4-960768557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6D2BA4-2677-455A-9264-4950082AC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332C428-A733-401A-A953-1471E78B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12/05/2020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0D17DB-8D32-4FFF-8866-A8225C4C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C3EFC4E-27E3-4F73-8358-3C6EDF21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65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D6BF6-1014-4F17-8D1C-1A85A0AE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9D6502-0725-4B54-A375-DA4423F3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12/05/2020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1F8197-E68F-48B2-8862-D864F089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909AA41-719D-47E9-A859-6397432E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85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4B55CF5-5359-470D-B945-CF688E50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12/05/2020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32B730-98A8-4210-A320-1421F2A2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6449DF-107D-4AF0-B2E1-2A7A0270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28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1267D-22FB-417D-A6C4-B4BBAF4B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31F1A8-2A60-41EF-8B30-E006DC7FE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C34558-85C3-48F6-A12B-E5CD1007B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ACBAED-994E-4B89-880D-C1D97881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12/05/2020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32F059-1FD8-4FB2-ABBE-049B539D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D64E85-0817-448C-8916-214724C5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94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DB4F0B-563D-4AF8-8AA4-9A724AF7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0F7F00F-2941-4D5F-BB1A-C99F666D3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EA7B0F-B9F2-4D02-BF34-DD247197B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6CB405-9292-4528-A3A1-0905392C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7B19-A201-4351-B69C-6F9100DB4F49}" type="datetimeFigureOut">
              <a:rPr lang="fr-FR" smtClean="0"/>
              <a:t>12/05/2020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428DAC-E39A-4AFE-B2A6-887BA1F5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348165-E829-462F-8116-BE279D2A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60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6FC9925-6B56-40B3-BD3E-671080BC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E3311B-CFD4-4F6A-9E8F-7F26BC569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BC8E76-9A8C-4CC9-BB2B-F11214C89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57B19-A201-4351-B69C-6F9100DB4F49}" type="datetimeFigureOut">
              <a:rPr lang="fr-FR" smtClean="0"/>
              <a:t>12/05/2020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C6E228-65EB-4F59-981D-6731DF3DF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7333D9-2B59-40C3-943C-64135C815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1C54F-4BE7-4EB1-B777-E324F5F2A9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51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2B4AB-E26F-40B4-ABDA-F40B8F031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r>
              <a:rPr lang="fr-FR" sz="4700" dirty="0"/>
              <a:t>Projet 5 : Segmentez les clients d’un site e-commerce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25DE27-E9E9-4E3D-B1D5-81B9A0C5E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r>
              <a:rPr lang="fr-FR" sz="2000" dirty="0"/>
              <a:t>Par Julien PAULET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2893559-7702-4A7E-9A8B-A7BED356AB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51" r="1308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51675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E637DF71-CE53-4E26-AB9C-DDC391615A7A}"/>
              </a:ext>
            </a:extLst>
          </p:cNvPr>
          <p:cNvSpPr txBox="1">
            <a:spLocks/>
          </p:cNvSpPr>
          <p:nvPr/>
        </p:nvSpPr>
        <p:spPr>
          <a:xfrm>
            <a:off x="1524000" y="338591"/>
            <a:ext cx="9144000" cy="1145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Histogrammes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CA3C043-E46C-4B6B-9D1D-1D1A7E7E4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39" y="1778804"/>
            <a:ext cx="4795838" cy="330612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78CBF78-4571-46CB-AF67-0FCDBCBB7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9765" y="1773072"/>
            <a:ext cx="4934796" cy="331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8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612BAA7A-4BA5-4101-B284-799D18BF61E9}"/>
              </a:ext>
            </a:extLst>
          </p:cNvPr>
          <p:cNvSpPr txBox="1">
            <a:spLocks/>
          </p:cNvSpPr>
          <p:nvPr/>
        </p:nvSpPr>
        <p:spPr>
          <a:xfrm>
            <a:off x="1524000" y="338591"/>
            <a:ext cx="9144000" cy="1145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Corrélations</a:t>
            </a:r>
          </a:p>
        </p:txBody>
      </p:sp>
      <p:pic>
        <p:nvPicPr>
          <p:cNvPr id="5" name="Image 4" descr="Une image contenant coloré, différent, couleurs, très coloré&#10;&#10;Description générée automatiquement">
            <a:extLst>
              <a:ext uri="{FF2B5EF4-FFF2-40B4-BE49-F238E27FC236}">
                <a16:creationId xmlns:a16="http://schemas.microsoft.com/office/drawing/2014/main" id="{D7CE5A3A-7A36-43D4-8954-81830D0E34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9" r="14733"/>
          <a:stretch/>
        </p:blipFill>
        <p:spPr>
          <a:xfrm>
            <a:off x="3421578" y="1202434"/>
            <a:ext cx="5348844" cy="558872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486530D-B562-4149-B2A4-DCE1237BB51A}"/>
              </a:ext>
            </a:extLst>
          </p:cNvPr>
          <p:cNvSpPr txBox="1"/>
          <p:nvPr/>
        </p:nvSpPr>
        <p:spPr>
          <a:xfrm>
            <a:off x="8770422" y="2607654"/>
            <a:ext cx="319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Basket / </a:t>
            </a:r>
            <a:r>
              <a:rPr lang="fr-FR" dirty="0" err="1"/>
              <a:t>Payment</a:t>
            </a:r>
            <a:r>
              <a:rPr lang="fr-FR" dirty="0"/>
              <a:t> Value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29EF188-FBF0-4A4C-AAB2-37B08ADA4912}"/>
              </a:ext>
            </a:extLst>
          </p:cNvPr>
          <p:cNvSpPr txBox="1"/>
          <p:nvPr/>
        </p:nvSpPr>
        <p:spPr>
          <a:xfrm>
            <a:off x="8770422" y="4100226"/>
            <a:ext cx="3093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Total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Orders</a:t>
            </a:r>
            <a:r>
              <a:rPr lang="fr-FR" dirty="0"/>
              <a:t> / </a:t>
            </a:r>
            <a:r>
              <a:rPr lang="fr-FR" dirty="0" err="1"/>
              <a:t>Average</a:t>
            </a:r>
            <a:r>
              <a:rPr lang="fr-FR" dirty="0"/>
              <a:t> Product per Command</a:t>
            </a:r>
          </a:p>
        </p:txBody>
      </p:sp>
    </p:spTree>
    <p:extLst>
      <p:ext uri="{BB962C8B-B14F-4D97-AF65-F5344CB8AC3E}">
        <p14:creationId xmlns:p14="http://schemas.microsoft.com/office/powerpoint/2010/main" val="300839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24193 -0.00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96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659" y="1946429"/>
            <a:ext cx="5539666" cy="2965142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6000" dirty="0">
                <a:solidFill>
                  <a:schemeClr val="bg1"/>
                </a:solidFill>
              </a:rPr>
            </a:br>
            <a:endParaRPr lang="en-US" sz="6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D3D4CC1-61F6-4D01-8FAC-88DA51634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EA547333-168E-45AE-9CD2-2EFCC39AFF84}"/>
              </a:ext>
            </a:extLst>
          </p:cNvPr>
          <p:cNvSpPr txBox="1">
            <a:spLocks/>
          </p:cNvSpPr>
          <p:nvPr/>
        </p:nvSpPr>
        <p:spPr>
          <a:xfrm>
            <a:off x="6746628" y="1783959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Analyses pour Monitoring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56626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2D65AE93-D96E-4A85-9F5D-FBE5DCD29859}"/>
              </a:ext>
            </a:extLst>
          </p:cNvPr>
          <p:cNvSpPr txBox="1">
            <a:spLocks/>
          </p:cNvSpPr>
          <p:nvPr/>
        </p:nvSpPr>
        <p:spPr>
          <a:xfrm>
            <a:off x="1524000" y="338591"/>
            <a:ext cx="9144000" cy="1145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Evolution du nombre de clients</a:t>
            </a:r>
          </a:p>
        </p:txBody>
      </p:sp>
      <p:pic>
        <p:nvPicPr>
          <p:cNvPr id="5" name="Image 4" descr="Une image contenant eau, homme&#10;&#10;Description générée automatiquement">
            <a:extLst>
              <a:ext uri="{FF2B5EF4-FFF2-40B4-BE49-F238E27FC236}">
                <a16:creationId xmlns:a16="http://schemas.microsoft.com/office/drawing/2014/main" id="{A6F4D5FE-FB3E-424D-A43F-56A8A90D5A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2" t="7971" r="9221" b="7288"/>
          <a:stretch/>
        </p:blipFill>
        <p:spPr>
          <a:xfrm>
            <a:off x="1524000" y="1484415"/>
            <a:ext cx="9144000" cy="464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4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DC4F513E-A762-41AA-92E4-BF9A06D54710}"/>
              </a:ext>
            </a:extLst>
          </p:cNvPr>
          <p:cNvSpPr txBox="1">
            <a:spLocks/>
          </p:cNvSpPr>
          <p:nvPr/>
        </p:nvSpPr>
        <p:spPr>
          <a:xfrm>
            <a:off x="1524000" y="338591"/>
            <a:ext cx="9144000" cy="1145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Temps moyen entre deux commandes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B296D2A-C0B4-4519-AEA0-5BBAAE6B7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960" y="1343441"/>
            <a:ext cx="7452079" cy="496805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A876C9E-833F-4ACC-B830-BA502F795DF9}"/>
              </a:ext>
            </a:extLst>
          </p:cNvPr>
          <p:cNvSpPr txBox="1"/>
          <p:nvPr/>
        </p:nvSpPr>
        <p:spPr>
          <a:xfrm>
            <a:off x="9442029" y="3642801"/>
            <a:ext cx="1939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Médiane : 28 jours</a:t>
            </a:r>
          </a:p>
        </p:txBody>
      </p:sp>
    </p:spTree>
    <p:extLst>
      <p:ext uri="{BB962C8B-B14F-4D97-AF65-F5344CB8AC3E}">
        <p14:creationId xmlns:p14="http://schemas.microsoft.com/office/powerpoint/2010/main" val="208153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86D8FA-327E-4AA5-B835-9539344E3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03C5D5EB-C4CA-43D1-A21C-9CB1CC1038D0}"/>
              </a:ext>
            </a:extLst>
          </p:cNvPr>
          <p:cNvSpPr txBox="1">
            <a:spLocks/>
          </p:cNvSpPr>
          <p:nvPr/>
        </p:nvSpPr>
        <p:spPr>
          <a:xfrm>
            <a:off x="6899028" y="1936359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000" dirty="0">
                <a:solidFill>
                  <a:schemeClr val="bg1"/>
                </a:solidFill>
              </a:rPr>
              <a:t>Modèles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62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79CEC607-DA20-4200-9F7D-5C00D72E174E}"/>
              </a:ext>
            </a:extLst>
          </p:cNvPr>
          <p:cNvSpPr txBox="1">
            <a:spLocks/>
          </p:cNvSpPr>
          <p:nvPr/>
        </p:nvSpPr>
        <p:spPr>
          <a:xfrm>
            <a:off x="1524000" y="338591"/>
            <a:ext cx="9144000" cy="1145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DB_SCAN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B311222-DB62-415C-B4C8-B3478FA6712A}"/>
              </a:ext>
            </a:extLst>
          </p:cNvPr>
          <p:cNvSpPr txBox="1"/>
          <p:nvPr/>
        </p:nvSpPr>
        <p:spPr>
          <a:xfrm>
            <a:off x="5142854" y="5112434"/>
            <a:ext cx="1906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epsilon = 0.3 </a:t>
            </a:r>
          </a:p>
          <a:p>
            <a:r>
              <a:rPr lang="fr-FR" dirty="0" err="1"/>
              <a:t>min_sample</a:t>
            </a:r>
            <a:r>
              <a:rPr lang="fr-FR" dirty="0"/>
              <a:t> = 500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CE2A13C-FE57-43EA-BC55-47A3B5AA8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776412"/>
            <a:ext cx="118872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4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ABC2E951-71F8-4369-81CB-14DE713A0396}"/>
              </a:ext>
            </a:extLst>
          </p:cNvPr>
          <p:cNvSpPr txBox="1">
            <a:spLocks/>
          </p:cNvSpPr>
          <p:nvPr/>
        </p:nvSpPr>
        <p:spPr>
          <a:xfrm>
            <a:off x="1524000" y="338591"/>
            <a:ext cx="9144000" cy="1145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K-MEANS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ADCB76F-083D-422F-9CBF-C5DBC477A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916" y="1484415"/>
            <a:ext cx="8998165" cy="230653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9F91C6D-8CFD-4741-B851-1199C61AA3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231" y="4420539"/>
            <a:ext cx="5001926" cy="135989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06D0373-A4D0-47D3-B285-010642BDE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8" y="4611744"/>
            <a:ext cx="4561611" cy="97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4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86D8FA-327E-4AA5-B835-9539344E3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03C5D5EB-C4CA-43D1-A21C-9CB1CC1038D0}"/>
              </a:ext>
            </a:extLst>
          </p:cNvPr>
          <p:cNvSpPr txBox="1">
            <a:spLocks/>
          </p:cNvSpPr>
          <p:nvPr/>
        </p:nvSpPr>
        <p:spPr>
          <a:xfrm>
            <a:off x="6899028" y="1936359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000" dirty="0">
                <a:solidFill>
                  <a:schemeClr val="bg1"/>
                </a:solidFill>
              </a:rPr>
              <a:t>Modèle final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587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79CEC607-DA20-4200-9F7D-5C00D72E174E}"/>
              </a:ext>
            </a:extLst>
          </p:cNvPr>
          <p:cNvSpPr txBox="1">
            <a:spLocks/>
          </p:cNvSpPr>
          <p:nvPr/>
        </p:nvSpPr>
        <p:spPr>
          <a:xfrm>
            <a:off x="1524000" y="338591"/>
            <a:ext cx="9144000" cy="1145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K-MEANS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2FC7685-DAF7-4F3E-B796-AB353B89B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862" y="1352550"/>
            <a:ext cx="82962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2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AE58E6-EA42-4089-81E5-54263D2C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Sommaire</a:t>
            </a:r>
            <a:r>
              <a:rPr lang="en-US" dirty="0"/>
              <a:t>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CB3A196-3B29-4019-9451-CC6912F38326}"/>
              </a:ext>
            </a:extLst>
          </p:cNvPr>
          <p:cNvSpPr txBox="1"/>
          <p:nvPr/>
        </p:nvSpPr>
        <p:spPr>
          <a:xfrm>
            <a:off x="762000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Problématique</a:t>
            </a:r>
            <a:endParaRPr lang="en-US" sz="24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Nettoyage et features engineering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Analyses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Analyses pour Monitoring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Modèles</a:t>
            </a:r>
            <a:endParaRPr lang="en-US" sz="24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Modèle</a:t>
            </a:r>
            <a:r>
              <a:rPr lang="en-US" sz="2400" dirty="0"/>
              <a:t> Final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083F570-E598-44B7-A5FB-32402A359F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r="-2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38736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79CEC607-DA20-4200-9F7D-5C00D72E174E}"/>
              </a:ext>
            </a:extLst>
          </p:cNvPr>
          <p:cNvSpPr txBox="1">
            <a:spLocks/>
          </p:cNvSpPr>
          <p:nvPr/>
        </p:nvSpPr>
        <p:spPr>
          <a:xfrm>
            <a:off x="1524000" y="338591"/>
            <a:ext cx="9144000" cy="1145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K-MEANS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7B62302-D510-4022-8626-4DB4246D8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964" y="1206615"/>
            <a:ext cx="7744072" cy="531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67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7E45B68A-E861-4241-A7D4-2A2E8180C602}"/>
              </a:ext>
            </a:extLst>
          </p:cNvPr>
          <p:cNvSpPr txBox="1">
            <a:spLocks/>
          </p:cNvSpPr>
          <p:nvPr/>
        </p:nvSpPr>
        <p:spPr>
          <a:xfrm>
            <a:off x="1524000" y="338591"/>
            <a:ext cx="9144000" cy="1145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Nombres de clients par Clusters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3B9AED3-D35D-4AC3-AA09-7195D998D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955" y="2134063"/>
            <a:ext cx="9760089" cy="258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25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7E45B68A-E861-4241-A7D4-2A2E8180C602}"/>
              </a:ext>
            </a:extLst>
          </p:cNvPr>
          <p:cNvSpPr txBox="1">
            <a:spLocks/>
          </p:cNvSpPr>
          <p:nvPr/>
        </p:nvSpPr>
        <p:spPr>
          <a:xfrm>
            <a:off x="1524000" y="338591"/>
            <a:ext cx="9144000" cy="1145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err="1"/>
              <a:t>Boxplots</a:t>
            </a:r>
            <a:endParaRPr lang="fr-FR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39CFD68-863F-47D0-A573-FE93F0231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013" y="1484415"/>
            <a:ext cx="4984987" cy="47076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B6A4311-0F74-4EA1-8D15-D4807DC13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931" y="1484415"/>
            <a:ext cx="4729069" cy="470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3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2B4AB-E26F-40B4-ABDA-F40B8F031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fr-FR" b="1" dirty="0"/>
              <a:t>Merci de votre attention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87E9B3-5DDC-4AD5-B611-AB9749525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51" r="1308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42504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9766" y="2897513"/>
            <a:ext cx="4645250" cy="10629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Problématique</a:t>
            </a:r>
            <a:endParaRPr lang="en-US" sz="4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D3D4CC1-61F6-4D01-8FAC-88DA51634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5B1FFBC-A19C-4306-8808-C1C04D5FF0B5}"/>
              </a:ext>
            </a:extLst>
          </p:cNvPr>
          <p:cNvSpPr txBox="1"/>
          <p:nvPr/>
        </p:nvSpPr>
        <p:spPr>
          <a:xfrm>
            <a:off x="1330432" y="344384"/>
            <a:ext cx="9531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Segmenter les clients d’un site e-commerce à des fins Marketing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5671E4F-A951-45BB-B418-CA50EB9C0398}"/>
              </a:ext>
            </a:extLst>
          </p:cNvPr>
          <p:cNvSpPr txBox="1"/>
          <p:nvPr/>
        </p:nvSpPr>
        <p:spPr>
          <a:xfrm>
            <a:off x="3358102" y="1686637"/>
            <a:ext cx="5475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but : </a:t>
            </a:r>
          </a:p>
          <a:p>
            <a:r>
              <a:rPr lang="fr-FR" dirty="0"/>
              <a:t>Obtenir différents groupes de clients de profils similaires</a:t>
            </a:r>
          </a:p>
          <a:p>
            <a:r>
              <a:rPr lang="fr-FR" dirty="0"/>
              <a:t>Pouvoir cibler plus efficacement les clients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1C309B4-5ACA-4A88-84AB-196586310F12}"/>
              </a:ext>
            </a:extLst>
          </p:cNvPr>
          <p:cNvSpPr txBox="1"/>
          <p:nvPr/>
        </p:nvSpPr>
        <p:spPr>
          <a:xfrm>
            <a:off x="3358102" y="3429000"/>
            <a:ext cx="59949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Axes de travail : </a:t>
            </a:r>
          </a:p>
          <a:p>
            <a:r>
              <a:rPr lang="fr-FR" dirty="0"/>
              <a:t>Clustering accès sur des comportements d’achats des clients : </a:t>
            </a:r>
          </a:p>
          <a:p>
            <a:r>
              <a:rPr lang="fr-FR" dirty="0"/>
              <a:t>-Réguliers ou non</a:t>
            </a:r>
          </a:p>
          <a:p>
            <a:r>
              <a:rPr lang="fr-FR" dirty="0"/>
              <a:t>-Gros acheteurs ou non</a:t>
            </a:r>
          </a:p>
          <a:p>
            <a:r>
              <a:rPr lang="fr-FR" dirty="0"/>
              <a:t>-Actifs ou inactifs</a:t>
            </a:r>
          </a:p>
        </p:txBody>
      </p:sp>
    </p:spTree>
    <p:extLst>
      <p:ext uri="{BB962C8B-B14F-4D97-AF65-F5344CB8AC3E}">
        <p14:creationId xmlns:p14="http://schemas.microsoft.com/office/powerpoint/2010/main" val="71563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6000" dirty="0">
                <a:solidFill>
                  <a:schemeClr val="bg1"/>
                </a:solidFill>
              </a:rPr>
              <a:t>Nettoyage et </a:t>
            </a:r>
            <a:r>
              <a:rPr lang="fr-FR" sz="6000" dirty="0" err="1">
                <a:solidFill>
                  <a:schemeClr val="bg1"/>
                </a:solidFill>
              </a:rPr>
              <a:t>features</a:t>
            </a:r>
            <a:r>
              <a:rPr lang="fr-FR" sz="6000" dirty="0">
                <a:solidFill>
                  <a:schemeClr val="bg1"/>
                </a:solidFill>
              </a:rPr>
              <a:t> engineering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D3D4CC1-61F6-4D01-8FAC-88DA51634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8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1F09F0C7-CB64-44E1-9C77-790A23EB1227}"/>
              </a:ext>
            </a:extLst>
          </p:cNvPr>
          <p:cNvSpPr txBox="1">
            <a:spLocks/>
          </p:cNvSpPr>
          <p:nvPr/>
        </p:nvSpPr>
        <p:spPr>
          <a:xfrm>
            <a:off x="1524000" y="338591"/>
            <a:ext cx="9144000" cy="1145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Nettoyage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79843A2-68F7-44FA-895F-9E6473C21F8B}"/>
              </a:ext>
            </a:extLst>
          </p:cNvPr>
          <p:cNvSpPr txBox="1"/>
          <p:nvPr/>
        </p:nvSpPr>
        <p:spPr>
          <a:xfrm>
            <a:off x="1524000" y="1805050"/>
            <a:ext cx="326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Très peu de valeurs manquantes 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BCDC65BA-C782-4E55-9C0A-8647D60F9EE8}"/>
              </a:ext>
            </a:extLst>
          </p:cNvPr>
          <p:cNvSpPr/>
          <p:nvPr/>
        </p:nvSpPr>
        <p:spPr>
          <a:xfrm>
            <a:off x="5568463" y="1897383"/>
            <a:ext cx="105507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FFA8B67-4723-412C-A522-DD7F92972481}"/>
              </a:ext>
            </a:extLst>
          </p:cNvPr>
          <p:cNvSpPr txBox="1"/>
          <p:nvPr/>
        </p:nvSpPr>
        <p:spPr>
          <a:xfrm>
            <a:off x="7404414" y="1805050"/>
            <a:ext cx="370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Suppression des valeurs manquantes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3BBD2EC-8AA2-43F2-94FE-9716D3049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365" y="2495017"/>
            <a:ext cx="1912855" cy="44142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E877BB8-1137-4AE5-90FB-95F1ACFEE8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2867" y="2497904"/>
            <a:ext cx="1809913" cy="47734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F949822-C72C-441F-B47C-8618E35A39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2422" y="3429000"/>
            <a:ext cx="9071398" cy="249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1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DDFB1113-9623-4436-9DE9-6E8BAEDD0A9B}"/>
              </a:ext>
            </a:extLst>
          </p:cNvPr>
          <p:cNvSpPr txBox="1">
            <a:spLocks/>
          </p:cNvSpPr>
          <p:nvPr/>
        </p:nvSpPr>
        <p:spPr>
          <a:xfrm>
            <a:off x="1524000" y="338591"/>
            <a:ext cx="9144000" cy="1145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Features Engineering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EF3BAE-DADF-4A75-A798-934D9857AC32}"/>
              </a:ext>
            </a:extLst>
          </p:cNvPr>
          <p:cNvSpPr txBox="1"/>
          <p:nvPr/>
        </p:nvSpPr>
        <p:spPr>
          <a:xfrm>
            <a:off x="1524000" y="4301238"/>
            <a:ext cx="1671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Panier moyen :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89961ED-B42E-4D6C-A851-DB206DBBAF9B}"/>
              </a:ext>
            </a:extLst>
          </p:cNvPr>
          <p:cNvSpPr txBox="1"/>
          <p:nvPr/>
        </p:nvSpPr>
        <p:spPr>
          <a:xfrm>
            <a:off x="7625983" y="1892678"/>
            <a:ext cx="314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Nombre total de commandes :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984D029-F26C-4739-BC44-FF5424A1C63C}"/>
              </a:ext>
            </a:extLst>
          </p:cNvPr>
          <p:cNvSpPr txBox="1"/>
          <p:nvPr/>
        </p:nvSpPr>
        <p:spPr>
          <a:xfrm>
            <a:off x="7248251" y="2466739"/>
            <a:ext cx="3521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Indique si le client est fidèle au site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40590A3-6B13-4AD0-9FA4-DF954A3D0463}"/>
              </a:ext>
            </a:extLst>
          </p:cNvPr>
          <p:cNvSpPr txBox="1"/>
          <p:nvPr/>
        </p:nvSpPr>
        <p:spPr>
          <a:xfrm>
            <a:off x="1524000" y="4873428"/>
            <a:ext cx="560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Permet d’identifier les clients achetant en grosse quantité</a:t>
            </a:r>
          </a:p>
        </p:txBody>
      </p:sp>
    </p:spTree>
    <p:extLst>
      <p:ext uri="{BB962C8B-B14F-4D97-AF65-F5344CB8AC3E}">
        <p14:creationId xmlns:p14="http://schemas.microsoft.com/office/powerpoint/2010/main" val="65930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4B3BB-055B-47BF-B548-DF65C111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5435600"/>
            <a:ext cx="1422400" cy="14224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DDFB1113-9623-4436-9DE9-6E8BAEDD0A9B}"/>
              </a:ext>
            </a:extLst>
          </p:cNvPr>
          <p:cNvSpPr txBox="1">
            <a:spLocks/>
          </p:cNvSpPr>
          <p:nvPr/>
        </p:nvSpPr>
        <p:spPr>
          <a:xfrm>
            <a:off x="1524000" y="338591"/>
            <a:ext cx="9144000" cy="1145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Features Engineering - RFM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89CFA1-5474-4FAC-986A-11123053F396}"/>
              </a:ext>
            </a:extLst>
          </p:cNvPr>
          <p:cNvSpPr txBox="1"/>
          <p:nvPr/>
        </p:nvSpPr>
        <p:spPr>
          <a:xfrm>
            <a:off x="1704774" y="1484415"/>
            <a:ext cx="444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Nombre de commande sur l’année en cours: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6C4F017-6366-49AB-BD48-898E53350A5F}"/>
              </a:ext>
            </a:extLst>
          </p:cNvPr>
          <p:cNvSpPr txBox="1"/>
          <p:nvPr/>
        </p:nvSpPr>
        <p:spPr>
          <a:xfrm>
            <a:off x="6151441" y="3367674"/>
            <a:ext cx="479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Nombre de jours depuis la dernière commande: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172BC87-8E8F-4656-9175-89057401BC09}"/>
              </a:ext>
            </a:extLst>
          </p:cNvPr>
          <p:cNvSpPr txBox="1"/>
          <p:nvPr/>
        </p:nvSpPr>
        <p:spPr>
          <a:xfrm>
            <a:off x="1704774" y="5250934"/>
            <a:ext cx="222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Revenu total généré: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A40E1BD-E517-4C95-A561-9415783D4605}"/>
              </a:ext>
            </a:extLst>
          </p:cNvPr>
          <p:cNvSpPr txBox="1"/>
          <p:nvPr/>
        </p:nvSpPr>
        <p:spPr>
          <a:xfrm>
            <a:off x="1704774" y="5620266"/>
            <a:ext cx="711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Permet d’identifier les clients achetant beaucoup (quantités ou montants)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B53BAF6-C5C0-43D0-9F53-7949733599D7}"/>
              </a:ext>
            </a:extLst>
          </p:cNvPr>
          <p:cNvSpPr txBox="1"/>
          <p:nvPr/>
        </p:nvSpPr>
        <p:spPr>
          <a:xfrm>
            <a:off x="1704773" y="1853747"/>
            <a:ext cx="400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Permet d’identifier les clients récurrents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F2C5B6E-4625-4942-9BCE-E530E291D28A}"/>
              </a:ext>
            </a:extLst>
          </p:cNvPr>
          <p:cNvSpPr txBox="1"/>
          <p:nvPr/>
        </p:nvSpPr>
        <p:spPr>
          <a:xfrm>
            <a:off x="7006354" y="3737006"/>
            <a:ext cx="388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Permet d’identifier l’activité des clients</a:t>
            </a:r>
          </a:p>
        </p:txBody>
      </p:sp>
    </p:spTree>
    <p:extLst>
      <p:ext uri="{BB962C8B-B14F-4D97-AF65-F5344CB8AC3E}">
        <p14:creationId xmlns:p14="http://schemas.microsoft.com/office/powerpoint/2010/main" val="145016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FA98D-5214-442A-97A7-97398402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659" y="1946429"/>
            <a:ext cx="5539666" cy="2965142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6000" dirty="0">
                <a:solidFill>
                  <a:schemeClr val="bg1"/>
                </a:solidFill>
              </a:rPr>
            </a:br>
            <a:endParaRPr lang="en-US" sz="6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D3D4CC1-61F6-4D01-8FAC-88DA51634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EA547333-168E-45AE-9CD2-2EFCC39AFF84}"/>
              </a:ext>
            </a:extLst>
          </p:cNvPr>
          <p:cNvSpPr txBox="1">
            <a:spLocks/>
          </p:cNvSpPr>
          <p:nvPr/>
        </p:nvSpPr>
        <p:spPr>
          <a:xfrm>
            <a:off x="6746628" y="1783959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000" dirty="0">
                <a:solidFill>
                  <a:schemeClr val="bg1"/>
                </a:solidFill>
              </a:rPr>
              <a:t>Analyses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2987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4850</TotalTime>
  <Words>576</Words>
  <Application>Microsoft Office PowerPoint</Application>
  <PresentationFormat>Grand écran</PresentationFormat>
  <Paragraphs>106</Paragraphs>
  <Slides>23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Thème Office</vt:lpstr>
      <vt:lpstr>Projet 5 : Segmentez les clients d’un site e-commerce</vt:lpstr>
      <vt:lpstr>Sommaire :</vt:lpstr>
      <vt:lpstr>Problématique</vt:lpstr>
      <vt:lpstr>Présentation PowerPoint</vt:lpstr>
      <vt:lpstr>Nettoyage et features engineering</vt:lpstr>
      <vt:lpstr>Présentation PowerPoint</vt:lpstr>
      <vt:lpstr>Présentation PowerPoint</vt:lpstr>
      <vt:lpstr>Présentation PowerPoint</vt:lpstr>
      <vt:lpstr> </vt:lpstr>
      <vt:lpstr>Présentation PowerPoint</vt:lpstr>
      <vt:lpstr>Présentation PowerPoint</vt:lpstr>
      <vt:lpstr> </vt:lpstr>
      <vt:lpstr>Présentation PowerPoint</vt:lpstr>
      <vt:lpstr>Présentation PowerPoint</vt:lpstr>
      <vt:lpstr> </vt:lpstr>
      <vt:lpstr>Présentation PowerPoint</vt:lpstr>
      <vt:lpstr>Présentation PowerPoint</vt:lpstr>
      <vt:lpstr> </vt:lpstr>
      <vt:lpstr>Présentation PowerPoint</vt:lpstr>
      <vt:lpstr>Présentation PowerPoint</vt:lpstr>
      <vt:lpstr>Présentation PowerPoint</vt:lpstr>
      <vt:lpstr>Présentation PowerPoint</vt:lpstr>
      <vt:lpstr>Merci de votre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4 : Anticipez les besoins en consommation électrique de bâtiments</dc:title>
  <dc:creator>julien Paulet</dc:creator>
  <cp:lastModifiedBy>julien Paulet</cp:lastModifiedBy>
  <cp:revision>22</cp:revision>
  <dcterms:created xsi:type="dcterms:W3CDTF">2020-03-08T15:24:06Z</dcterms:created>
  <dcterms:modified xsi:type="dcterms:W3CDTF">2020-05-13T11:18:06Z</dcterms:modified>
</cp:coreProperties>
</file>