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367" r:id="rId5"/>
    <p:sldId id="260" r:id="rId6"/>
    <p:sldId id="393" r:id="rId7"/>
    <p:sldId id="388" r:id="rId8"/>
    <p:sldId id="402" r:id="rId9"/>
    <p:sldId id="403" r:id="rId10"/>
    <p:sldId id="261" r:id="rId11"/>
    <p:sldId id="399" r:id="rId12"/>
    <p:sldId id="400" r:id="rId13"/>
    <p:sldId id="398" r:id="rId14"/>
    <p:sldId id="392" r:id="rId15"/>
    <p:sldId id="389" r:id="rId16"/>
    <p:sldId id="345" r:id="rId17"/>
    <p:sldId id="390" r:id="rId18"/>
    <p:sldId id="391" r:id="rId19"/>
    <p:sldId id="401" r:id="rId20"/>
    <p:sldId id="404" r:id="rId21"/>
    <p:sldId id="384" r:id="rId22"/>
    <p:sldId id="394" r:id="rId23"/>
    <p:sldId id="397" r:id="rId24"/>
    <p:sldId id="34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4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B1B6-1944-4F8E-B0F9-2E045F0EA551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E7-32E1-48C9-BFA3-CE4FB073F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15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05756B-5F5C-4EED-907C-E25857D58D0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5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36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8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2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2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Voir pourquoi ça a pu marcher avec ces paramètres et comment j’aurais </a:t>
            </a:r>
            <a:r>
              <a:rPr lang="fr-FR" dirty="0" err="1"/>
              <a:t>opti</a:t>
            </a:r>
            <a:r>
              <a:rPr lang="fr-FR" dirty="0"/>
              <a:t> l’algo si machine plus puissante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06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Elbow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: </a:t>
            </a:r>
          </a:p>
          <a:p>
            <a:r>
              <a:rPr lang="fr-FR" dirty="0"/>
              <a:t>La courbe ici nous montre que le nombre de clusters idéal devrait se trouver entre 4 et 5.</a:t>
            </a:r>
          </a:p>
          <a:p>
            <a:r>
              <a:rPr lang="fr-FR" dirty="0"/>
              <a:t>Vérifions cela avec un calcul du coefficient de silhouette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90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Faut vraiment changer ce </a:t>
            </a:r>
            <a:r>
              <a:rPr lang="fr-FR" dirty="0" err="1"/>
              <a:t>scatter</a:t>
            </a:r>
            <a:r>
              <a:rPr lang="fr-FR" dirty="0"/>
              <a:t> plot : Mettre axes abscisses et ordonnées, un titre, et surtout un pas de 1 pour les clusters </a:t>
            </a:r>
          </a:p>
          <a:p>
            <a:endParaRPr lang="fr-FR" dirty="0"/>
          </a:p>
          <a:p>
            <a:r>
              <a:rPr lang="fr-FR" dirty="0"/>
              <a:t>Sinon : </a:t>
            </a:r>
          </a:p>
          <a:p>
            <a:r>
              <a:rPr lang="fr-FR" dirty="0"/>
              <a:t>Le nombre de clusters optimal serait 4, nous choisirons ici 5 même si son coef de silhouette est plus petit. En fait, 5 clusters nous permettent d’avoir une catégorie de clients en plus qui apparait, et qui est très utile au 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5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50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6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5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pour cette correction, nous utiliserons une régression linéaire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0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très peu de valeurs manquantes dans notre DataFrame, on va donc les retirer sans traitement ; </a:t>
            </a:r>
          </a:p>
          <a:p>
            <a:r>
              <a:rPr lang="fr-FR" dirty="0"/>
              <a:t>Il est assez </a:t>
            </a:r>
            <a:r>
              <a:rPr lang="fr-FR" dirty="0" err="1"/>
              <a:t>complex</a:t>
            </a:r>
            <a:r>
              <a:rPr lang="fr-FR" dirty="0"/>
              <a:t> d’aller traiter ce type de valeurs manquantes sur des données clients de ce type sans faire d’approximation.</a:t>
            </a:r>
          </a:p>
          <a:p>
            <a:r>
              <a:rPr lang="fr-FR" dirty="0"/>
              <a:t>Etant donné le nombre de </a:t>
            </a:r>
            <a:r>
              <a:rPr lang="fr-FR" dirty="0" err="1"/>
              <a:t>customers</a:t>
            </a:r>
            <a:r>
              <a:rPr lang="fr-FR" dirty="0"/>
              <a:t> que nous avons, on peut se permettre de retirer tout simplement ces valeurs.</a:t>
            </a:r>
          </a:p>
          <a:p>
            <a:endParaRPr lang="fr-FR" dirty="0"/>
          </a:p>
          <a:p>
            <a:r>
              <a:rPr lang="fr-FR" dirty="0"/>
              <a:t>Voici le </a:t>
            </a:r>
            <a:r>
              <a:rPr lang="fr-FR" dirty="0" err="1"/>
              <a:t>shape</a:t>
            </a:r>
            <a:r>
              <a:rPr lang="fr-FR" dirty="0"/>
              <a:t> du </a:t>
            </a:r>
            <a:r>
              <a:rPr lang="fr-FR" dirty="0" err="1"/>
              <a:t>df</a:t>
            </a:r>
            <a:r>
              <a:rPr lang="fr-FR" dirty="0"/>
              <a:t> avant et après</a:t>
            </a:r>
          </a:p>
          <a:p>
            <a:endParaRPr lang="fr-FR" dirty="0"/>
          </a:p>
          <a:p>
            <a:r>
              <a:rPr lang="fr-FR" dirty="0"/>
              <a:t>Enfin, un .</a:t>
            </a:r>
            <a:r>
              <a:rPr lang="fr-FR" dirty="0" err="1"/>
              <a:t>describe</a:t>
            </a:r>
            <a:r>
              <a:rPr lang="fr-FR" dirty="0"/>
              <a:t>() nous donne ce tableau (le début du tableau, trop long sinon). </a:t>
            </a:r>
          </a:p>
          <a:p>
            <a:r>
              <a:rPr lang="fr-FR" dirty="0"/>
              <a:t>On peut déjà remarquer qu’aucune valeur n’est nulle, et que les valeurs maximales sont dans l’ordre de grandeur d’une marketplace</a:t>
            </a:r>
          </a:p>
          <a:p>
            <a:endParaRPr lang="fr-FR" dirty="0"/>
          </a:p>
          <a:p>
            <a:r>
              <a:rPr lang="fr-FR" dirty="0"/>
              <a:t>Nous n’allons que très peu nous servir directement des données clients pour ce clustering, nous analyserons plus en détails les variables créées par la suite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7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Panier moyen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Nbr </a:t>
            </a:r>
            <a:r>
              <a:rPr lang="fr-FR" dirty="0" err="1"/>
              <a:t>tot</a:t>
            </a:r>
            <a:r>
              <a:rPr lang="fr-FR" dirty="0"/>
              <a:t> de commande :</a:t>
            </a:r>
          </a:p>
          <a:p>
            <a:r>
              <a:rPr lang="fr-FR" dirty="0"/>
              <a:t>Le process est assez simple, on va grouper les individus par unique id et compter le nombre d’</a:t>
            </a:r>
            <a:r>
              <a:rPr lang="fr-FR" dirty="0" err="1"/>
              <a:t>order</a:t>
            </a:r>
            <a:r>
              <a:rPr lang="fr-FR" dirty="0"/>
              <a:t> id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4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8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DF8-B07C-474A-A002-363DC1AE6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319B75-98CF-4944-98FD-D7EA6ED3D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7CEE-92C5-403D-8F4B-641E035C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B6A05-14E6-4B33-B0A5-F0ABEEBE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04E2-404F-4105-856F-02A63FE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AB49E-4E6A-49C4-8E63-F451079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338648-D08B-4F4F-BEB7-E4791BDB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FF99-A46F-4393-A848-E22D09EC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B273-753C-43EF-B942-B6B26B6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2F50-FDE5-41BB-9B7D-C40C446E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4D5EA-315D-414B-96A8-DA8AD234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6405A-F184-4278-9D09-930CC5CC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F5A5C-0DF6-4B59-923A-E120F2E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E0CAF-1FB2-4BFD-A5F9-BCD0863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945FF-23AB-4405-8BFF-8565211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F57EE-798B-44D1-9AE4-F6DDE9C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B7B23-89E9-4DDF-A848-AFCEB1A1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CBCCF-8962-4E30-80D8-CA78ECD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8F06C-0C40-40E0-A247-D2BE068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B43D0-6A00-4D45-A739-9748BFB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7DC3A-9999-47C2-877D-81A88B2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82245-4683-4097-A703-A13A2FB6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627E9-0A35-429B-B91C-8D2C2D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22EF6-70FB-4CE4-A21F-C888E7C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D22FC-91FF-4355-9FC9-5F2A95FA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B0F7B-90E6-4056-B5C4-246EF9B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3B3-4D3C-4AAC-A29E-8327647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7C68A-8ABB-450F-882D-64CDEFB9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43B7D-46F7-4D72-952F-0A37876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5DDCD0-552A-4C82-A74C-98BB0A9C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D52BD-2CE5-4131-B341-A7C31F10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B0757-94D3-4E47-A155-591665B4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A1D30-2A59-49DF-8A3C-98051377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7D388-1F32-4EB3-AB51-6A7506E8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26A20-79D5-4C6D-A6A4-960768557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D2BA4-2677-455A-9264-4950082A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32C428-A733-401A-A953-1471E78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D17DB-8D32-4FFF-8866-A8225C4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3EFC4E-27E3-4F73-8358-3C6EDF2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6BF6-1014-4F17-8D1C-1A85A0A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D6502-0725-4B54-A375-DA4423F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8197-E68F-48B2-8862-D864F08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AA41-719D-47E9-A859-6397432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B55CF5-5359-470D-B945-CF688E5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2B730-98A8-4210-A320-1421F2A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449DF-107D-4AF0-B2E1-2A7A027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267D-22FB-417D-A6C4-B4BBAF4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1F1A8-2A60-41EF-8B30-E006DC7F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34558-85C3-48F6-A12B-E5CD100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CBAED-994E-4B89-880D-C1D9788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2F059-1FD8-4FB2-ABBE-049B539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64E85-0817-448C-8916-214724C5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B4F0B-563D-4AF8-8AA4-9A724AF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7F00F-2941-4D5F-BB1A-C99F666D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A7B0F-B9F2-4D02-BF34-DD247197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CB405-9292-4528-A3A1-0905392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28DAC-E39A-4AFE-B2A6-887BA1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48165-E829-462F-8116-BE279D2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C9925-6B56-40B3-BD3E-671080B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311B-CFD4-4F6A-9E8F-7F26BC56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C8E76-9A8C-4CC9-BB2B-F11214C8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7B19-A201-4351-B69C-6F9100DB4F4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6E228-65EB-4F59-981D-6731DF3D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33D9-2B59-40C3-943C-64135C815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fr-FR" sz="4700" dirty="0"/>
              <a:t>Projet 5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fr-FR" sz="2000" dirty="0"/>
              <a:t>Par Julien PAULET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893559-7702-4A7E-9A8B-A7BED356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A547333-168E-45AE-9CD2-2EFCC39AFF84}"/>
              </a:ext>
            </a:extLst>
          </p:cNvPr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Analyses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37DF71-CE53-4E26-AB9C-DDC391615A7A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Histogrammes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CA3C043-E46C-4B6B-9D1D-1D1A7E7E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39" y="1778804"/>
            <a:ext cx="4795838" cy="33061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CBF78-4571-46CB-AF67-0FCDBCBB7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65" y="1773072"/>
            <a:ext cx="4934796" cy="33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12BAA7A-4BA5-4101-B284-799D18BF61E9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Corrélations</a:t>
            </a:r>
          </a:p>
        </p:txBody>
      </p:sp>
      <p:pic>
        <p:nvPicPr>
          <p:cNvPr id="5" name="Image 4" descr="Une image contenant coloré, différent, couleurs, très coloré&#10;&#10;Description générée automatiquement">
            <a:extLst>
              <a:ext uri="{FF2B5EF4-FFF2-40B4-BE49-F238E27FC236}">
                <a16:creationId xmlns:a16="http://schemas.microsoft.com/office/drawing/2014/main" id="{D7CE5A3A-7A36-43D4-8954-81830D0E34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 r="14733"/>
          <a:stretch/>
        </p:blipFill>
        <p:spPr>
          <a:xfrm>
            <a:off x="3421578" y="1202434"/>
            <a:ext cx="5348844" cy="55887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86530D-B562-4149-B2A4-DCE1237BB51A}"/>
              </a:ext>
            </a:extLst>
          </p:cNvPr>
          <p:cNvSpPr txBox="1"/>
          <p:nvPr/>
        </p:nvSpPr>
        <p:spPr>
          <a:xfrm>
            <a:off x="8770422" y="2607654"/>
            <a:ext cx="31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Basket / </a:t>
            </a:r>
            <a:r>
              <a:rPr lang="fr-FR" dirty="0" err="1"/>
              <a:t>Payment</a:t>
            </a:r>
            <a:r>
              <a:rPr lang="fr-FR" dirty="0"/>
              <a:t> Value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9EF188-FBF0-4A4C-AAB2-37B08ADA4912}"/>
              </a:ext>
            </a:extLst>
          </p:cNvPr>
          <p:cNvSpPr txBox="1"/>
          <p:nvPr/>
        </p:nvSpPr>
        <p:spPr>
          <a:xfrm>
            <a:off x="8770422" y="4100226"/>
            <a:ext cx="309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Orders</a:t>
            </a:r>
            <a:r>
              <a:rPr lang="fr-FR" dirty="0"/>
              <a:t> / </a:t>
            </a:r>
            <a:r>
              <a:rPr lang="fr-FR" dirty="0" err="1"/>
              <a:t>Average</a:t>
            </a:r>
            <a:r>
              <a:rPr lang="fr-FR" dirty="0"/>
              <a:t> Product per Command</a:t>
            </a:r>
          </a:p>
        </p:txBody>
      </p:sp>
    </p:spTree>
    <p:extLst>
      <p:ext uri="{BB962C8B-B14F-4D97-AF65-F5344CB8AC3E}">
        <p14:creationId xmlns:p14="http://schemas.microsoft.com/office/powerpoint/2010/main" val="30083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4193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9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A547333-168E-45AE-9CD2-2EFCC39AFF84}"/>
              </a:ext>
            </a:extLst>
          </p:cNvPr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Analyses pour Monitoring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662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D65AE93-D96E-4A85-9F5D-FBE5DCD29859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Evolution du nombre de clients</a:t>
            </a:r>
          </a:p>
        </p:txBody>
      </p:sp>
      <p:pic>
        <p:nvPicPr>
          <p:cNvPr id="5" name="Image 4" descr="Une image contenant eau, homme&#10;&#10;Description générée automatiquement">
            <a:extLst>
              <a:ext uri="{FF2B5EF4-FFF2-40B4-BE49-F238E27FC236}">
                <a16:creationId xmlns:a16="http://schemas.microsoft.com/office/drawing/2014/main" id="{A6F4D5FE-FB3E-424D-A43F-56A8A90D5A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7971" r="9221" b="7288"/>
          <a:stretch/>
        </p:blipFill>
        <p:spPr>
          <a:xfrm>
            <a:off x="1524000" y="1484415"/>
            <a:ext cx="9144000" cy="46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C4F513E-A762-41AA-92E4-BF9A06D54710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Temps moyen entre deux commandes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6D2A-C0B4-4519-AEA0-5BBAAE6B7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60" y="1343441"/>
            <a:ext cx="7452079" cy="49680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876C9E-833F-4ACC-B830-BA502F795DF9}"/>
              </a:ext>
            </a:extLst>
          </p:cNvPr>
          <p:cNvSpPr txBox="1"/>
          <p:nvPr/>
        </p:nvSpPr>
        <p:spPr>
          <a:xfrm>
            <a:off x="9442029" y="3642801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Médiane : 28 jours</a:t>
            </a:r>
          </a:p>
        </p:txBody>
      </p:sp>
    </p:spTree>
    <p:extLst>
      <p:ext uri="{BB962C8B-B14F-4D97-AF65-F5344CB8AC3E}">
        <p14:creationId xmlns:p14="http://schemas.microsoft.com/office/powerpoint/2010/main" val="20815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3C5D5EB-C4CA-43D1-A21C-9CB1CC1038D0}"/>
              </a:ext>
            </a:extLst>
          </p:cNvPr>
          <p:cNvSpPr txBox="1">
            <a:spLocks/>
          </p:cNvSpPr>
          <p:nvPr/>
        </p:nvSpPr>
        <p:spPr>
          <a:xfrm>
            <a:off x="6899028" y="19363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Modèles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6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6A008E4-9CBF-427E-BE4E-610C734E744A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Clustering Hiérarchique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FB3B4E-6CFE-4236-A23E-AE958256B218}"/>
              </a:ext>
            </a:extLst>
          </p:cNvPr>
          <p:cNvSpPr txBox="1"/>
          <p:nvPr/>
        </p:nvSpPr>
        <p:spPr>
          <a:xfrm>
            <a:off x="1092529" y="1615044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 de puissance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BD37D2-1A83-4BE2-967A-1A512BB2888D}"/>
              </a:ext>
            </a:extLst>
          </p:cNvPr>
          <p:cNvSpPr txBox="1"/>
          <p:nvPr/>
        </p:nvSpPr>
        <p:spPr>
          <a:xfrm>
            <a:off x="4355793" y="1615044"/>
            <a:ext cx="641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Impossible de lancer le clustering hiérarchique sur mon ordinateur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FE130A0-32C0-49D2-A8F1-222C12D01EB8}"/>
              </a:ext>
            </a:extLst>
          </p:cNvPr>
          <p:cNvSpPr/>
          <p:nvPr/>
        </p:nvSpPr>
        <p:spPr>
          <a:xfrm>
            <a:off x="3501650" y="1707377"/>
            <a:ext cx="85414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5EFD60-10E4-4C40-A0B4-51D4A70D9BBA}"/>
              </a:ext>
            </a:extLst>
          </p:cNvPr>
          <p:cNvSpPr txBox="1"/>
          <p:nvPr/>
        </p:nvSpPr>
        <p:spPr>
          <a:xfrm>
            <a:off x="1211283" y="2458192"/>
            <a:ext cx="437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Visualisation par Dendrogramme impossible </a:t>
            </a:r>
          </a:p>
        </p:txBody>
      </p:sp>
    </p:spTree>
    <p:extLst>
      <p:ext uri="{BB962C8B-B14F-4D97-AF65-F5344CB8AC3E}">
        <p14:creationId xmlns:p14="http://schemas.microsoft.com/office/powerpoint/2010/main" val="88409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9CEC607-DA20-4200-9F7D-5C00D72E174E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DB_SCAN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9CFA75-B0A0-4614-B9F1-AB7B3DE04D4D}"/>
              </a:ext>
            </a:extLst>
          </p:cNvPr>
          <p:cNvSpPr txBox="1"/>
          <p:nvPr/>
        </p:nvSpPr>
        <p:spPr>
          <a:xfrm>
            <a:off x="1092529" y="1615044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 de puissance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80F5E4-954C-4AC5-87EB-1AF693B878D7}"/>
              </a:ext>
            </a:extLst>
          </p:cNvPr>
          <p:cNvSpPr txBox="1"/>
          <p:nvPr/>
        </p:nvSpPr>
        <p:spPr>
          <a:xfrm>
            <a:off x="4355793" y="1615044"/>
            <a:ext cx="438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Impossible de lancer correctement DB_SCAN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E8002AA-90C1-4333-84BF-A653C8CFA97B}"/>
              </a:ext>
            </a:extLst>
          </p:cNvPr>
          <p:cNvSpPr/>
          <p:nvPr/>
        </p:nvSpPr>
        <p:spPr>
          <a:xfrm>
            <a:off x="3501650" y="1707377"/>
            <a:ext cx="85414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311222-DB62-415C-B4C8-B3478FA6712A}"/>
              </a:ext>
            </a:extLst>
          </p:cNvPr>
          <p:cNvSpPr txBox="1"/>
          <p:nvPr/>
        </p:nvSpPr>
        <p:spPr>
          <a:xfrm>
            <a:off x="1223158" y="2921330"/>
            <a:ext cx="793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entrainement possible en adaptant le paramètre epsilon = 0.5 et </a:t>
            </a:r>
            <a:r>
              <a:rPr lang="fr-FR" dirty="0" err="1"/>
              <a:t>min_sample</a:t>
            </a:r>
            <a:r>
              <a:rPr lang="fr-FR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20124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9CEC607-DA20-4200-9F7D-5C00D72E174E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K-MEANS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FC7685-DAF7-4F3E-B796-AB353B89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2" y="1352550"/>
            <a:ext cx="82962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Sommaire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Problématique</a:t>
            </a: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Nettoyage et features engineering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Analyses pour Monitoring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Modèles</a:t>
            </a: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Modèle</a:t>
            </a:r>
            <a:r>
              <a:rPr lang="en-US" sz="2400" dirty="0"/>
              <a:t> Final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83F570-E598-44B7-A5FB-32402A35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9CEC607-DA20-4200-9F7D-5C00D72E174E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K-MEANS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756976-EC93-4373-B154-7B6DCD7E9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50" y="1649618"/>
            <a:ext cx="6388100" cy="40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3C5D5EB-C4CA-43D1-A21C-9CB1CC1038D0}"/>
              </a:ext>
            </a:extLst>
          </p:cNvPr>
          <p:cNvSpPr txBox="1">
            <a:spLocks/>
          </p:cNvSpPr>
          <p:nvPr/>
        </p:nvSpPr>
        <p:spPr>
          <a:xfrm>
            <a:off x="6899028" y="19363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Modèle final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8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BC2E951-71F8-4369-81CB-14DE713A0396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K-MEANS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ADCB76F-083D-422F-9CBF-C5DBC477A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16" y="1484415"/>
            <a:ext cx="8998165" cy="2306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F91C6D-8CFD-4741-B851-1199C61A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31" y="4420539"/>
            <a:ext cx="5001926" cy="13598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06D0373-A4D0-47D3-B285-010642BDE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4611744"/>
            <a:ext cx="4561611" cy="9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E45B68A-E861-4241-A7D4-2A2E8180C602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7982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b="1" dirty="0"/>
              <a:t>Merci de votre attention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9B3-5DDC-4AD5-B611-AB9749525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5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66" y="2897513"/>
            <a:ext cx="4645250" cy="10629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Problématique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B1FFBC-A19C-4306-8808-C1C04D5FF0B5}"/>
              </a:ext>
            </a:extLst>
          </p:cNvPr>
          <p:cNvSpPr txBox="1"/>
          <p:nvPr/>
        </p:nvSpPr>
        <p:spPr>
          <a:xfrm>
            <a:off x="1330432" y="344384"/>
            <a:ext cx="953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Segmenter les clients d’un site e-commerce à des fins Marketing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71E4F-A951-45BB-B418-CA50EB9C0398}"/>
              </a:ext>
            </a:extLst>
          </p:cNvPr>
          <p:cNvSpPr txBox="1"/>
          <p:nvPr/>
        </p:nvSpPr>
        <p:spPr>
          <a:xfrm>
            <a:off x="3617692" y="1699399"/>
            <a:ext cx="5475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but : </a:t>
            </a:r>
          </a:p>
          <a:p>
            <a:r>
              <a:rPr lang="fr-FR" dirty="0"/>
              <a:t>Obtenir différents groupes de clients de profils similaires</a:t>
            </a:r>
          </a:p>
          <a:p>
            <a:r>
              <a:rPr lang="fr-FR" dirty="0"/>
              <a:t>Pouvoir cibler plus efficacement les clients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C309B4-5ACA-4A88-84AB-196586310F12}"/>
              </a:ext>
            </a:extLst>
          </p:cNvPr>
          <p:cNvSpPr txBox="1"/>
          <p:nvPr/>
        </p:nvSpPr>
        <p:spPr>
          <a:xfrm>
            <a:off x="3358102" y="3429000"/>
            <a:ext cx="5994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Axes de travail : </a:t>
            </a:r>
          </a:p>
          <a:p>
            <a:r>
              <a:rPr lang="fr-FR" dirty="0"/>
              <a:t>Clustering accès sur des comportements d’achats des clients : </a:t>
            </a:r>
          </a:p>
          <a:p>
            <a:r>
              <a:rPr lang="fr-FR" dirty="0"/>
              <a:t>-Réguliers ou non</a:t>
            </a:r>
          </a:p>
          <a:p>
            <a:r>
              <a:rPr lang="fr-FR" dirty="0"/>
              <a:t>-Gros acheteurs ou non</a:t>
            </a:r>
          </a:p>
          <a:p>
            <a:r>
              <a:rPr lang="fr-FR" dirty="0"/>
              <a:t>-Actifs ou inactifs</a:t>
            </a:r>
          </a:p>
        </p:txBody>
      </p:sp>
    </p:spTree>
    <p:extLst>
      <p:ext uri="{BB962C8B-B14F-4D97-AF65-F5344CB8AC3E}">
        <p14:creationId xmlns:p14="http://schemas.microsoft.com/office/powerpoint/2010/main" val="71563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Nettoyage et </a:t>
            </a:r>
            <a:r>
              <a:rPr lang="fr-FR" sz="6000" dirty="0" err="1">
                <a:solidFill>
                  <a:schemeClr val="bg1"/>
                </a:solidFill>
              </a:rPr>
              <a:t>features</a:t>
            </a:r>
            <a:r>
              <a:rPr lang="fr-FR" sz="6000" dirty="0">
                <a:solidFill>
                  <a:schemeClr val="bg1"/>
                </a:solidFill>
              </a:rPr>
              <a:t> engineering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F09F0C7-CB64-44E1-9C77-790A23EB1227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Nettoyage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79843A2-68F7-44FA-895F-9E6473C21F8B}"/>
              </a:ext>
            </a:extLst>
          </p:cNvPr>
          <p:cNvSpPr txBox="1"/>
          <p:nvPr/>
        </p:nvSpPr>
        <p:spPr>
          <a:xfrm>
            <a:off x="1524000" y="1805050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Très peu de valeurs manquantes 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CDC65BA-C782-4E55-9C0A-8647D60F9EE8}"/>
              </a:ext>
            </a:extLst>
          </p:cNvPr>
          <p:cNvSpPr/>
          <p:nvPr/>
        </p:nvSpPr>
        <p:spPr>
          <a:xfrm>
            <a:off x="5568463" y="1897383"/>
            <a:ext cx="105507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FA8B67-4723-412C-A522-DD7F92972481}"/>
              </a:ext>
            </a:extLst>
          </p:cNvPr>
          <p:cNvSpPr txBox="1"/>
          <p:nvPr/>
        </p:nvSpPr>
        <p:spPr>
          <a:xfrm>
            <a:off x="7404414" y="1805050"/>
            <a:ext cx="370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Suppression des valeurs manquantes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BBD2EC-8AA2-43F2-94FE-9716D3049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65" y="2495017"/>
            <a:ext cx="1912855" cy="4414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877BB8-1137-4AE5-90FB-95F1ACFEE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867" y="2497904"/>
            <a:ext cx="1809913" cy="4773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949822-C72C-441F-B47C-8618E35A3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422" y="3429000"/>
            <a:ext cx="9071398" cy="24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DFB1113-9623-4436-9DE9-6E8BAEDD0A9B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Features Engineering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EF3BAE-DADF-4A75-A798-934D9857AC32}"/>
              </a:ext>
            </a:extLst>
          </p:cNvPr>
          <p:cNvSpPr txBox="1"/>
          <p:nvPr/>
        </p:nvSpPr>
        <p:spPr>
          <a:xfrm>
            <a:off x="1235034" y="3244334"/>
            <a:ext cx="218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Revenu total généré: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9961ED-B42E-4D6C-A851-DB206DBBAF9B}"/>
              </a:ext>
            </a:extLst>
          </p:cNvPr>
          <p:cNvSpPr txBox="1"/>
          <p:nvPr/>
        </p:nvSpPr>
        <p:spPr>
          <a:xfrm>
            <a:off x="8435158" y="1534286"/>
            <a:ext cx="30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total de commande: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D31B6A-B910-49F8-BAB9-1FA9E86BC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21"/>
          <a:stretch/>
        </p:blipFill>
        <p:spPr>
          <a:xfrm>
            <a:off x="3383928" y="2016268"/>
            <a:ext cx="8096872" cy="345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400386-577C-4AAA-8398-41A4D9353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034" y="3766250"/>
            <a:ext cx="8366708" cy="5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DFB1113-9623-4436-9DE9-6E8BAEDD0A9B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Features Engineering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89CFA1-5474-4FAC-986A-11123053F396}"/>
              </a:ext>
            </a:extLst>
          </p:cNvPr>
          <p:cNvSpPr txBox="1"/>
          <p:nvPr/>
        </p:nvSpPr>
        <p:spPr>
          <a:xfrm>
            <a:off x="1524000" y="2905841"/>
            <a:ext cx="444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commande sur l’année en cours: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036DF4-629F-4764-BC85-ADC3DBA5295E}"/>
              </a:ext>
            </a:extLst>
          </p:cNvPr>
          <p:cNvSpPr txBox="1"/>
          <p:nvPr/>
        </p:nvSpPr>
        <p:spPr>
          <a:xfrm>
            <a:off x="1524000" y="1300085"/>
            <a:ext cx="410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des commandes (année/mois/jour)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94895-9AA7-48AE-BEAA-AD1F1F47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38" y="1673802"/>
            <a:ext cx="11090924" cy="3374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E3F36E-78A6-4FD0-BCCF-19A157899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239" y="2200672"/>
            <a:ext cx="6631521" cy="3374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B921C8-4AEF-45E6-8362-878C697E2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669" y="3371083"/>
            <a:ext cx="9543995" cy="7280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74D1D5-0434-44D8-8C65-6D0AA2635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284" y="4341309"/>
            <a:ext cx="5862755" cy="8754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B666BC5-385E-453F-906C-D8F44A91B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0763" y="5458925"/>
            <a:ext cx="7159799" cy="3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DFB1113-9623-4436-9DE9-6E8BAEDD0A9B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Features Engineering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FBE44D-F12F-4274-80C1-AC48262CADD2}"/>
              </a:ext>
            </a:extLst>
          </p:cNvPr>
          <p:cNvSpPr txBox="1"/>
          <p:nvPr/>
        </p:nvSpPr>
        <p:spPr>
          <a:xfrm>
            <a:off x="1524000" y="1484415"/>
            <a:ext cx="414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jours entre deux commandes: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26B0EC1-89F7-430C-B73E-C0B4DB8C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937" y="2358148"/>
            <a:ext cx="5077057" cy="2490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502125-7939-44D8-975C-73CDB7901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215" y="2976491"/>
            <a:ext cx="8963564" cy="47247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D49A4C-2EDC-4045-A541-815085664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179" y="3824700"/>
            <a:ext cx="7767637" cy="288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84300E3-6FA3-480D-A6F3-4DC7CA1AD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455" y="4488656"/>
            <a:ext cx="9387086" cy="31797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3471F2A-2A14-4654-8ED2-86F2D0807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7270" y="5182360"/>
            <a:ext cx="6482393" cy="9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540</Words>
  <Application>Microsoft Office PowerPoint</Application>
  <PresentationFormat>Grand écran</PresentationFormat>
  <Paragraphs>105</Paragraphs>
  <Slides>24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Projet 5 :</vt:lpstr>
      <vt:lpstr>Sommaire :</vt:lpstr>
      <vt:lpstr>Problématique</vt:lpstr>
      <vt:lpstr>Présentation PowerPoint</vt:lpstr>
      <vt:lpstr>Nettoyage et features engineering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 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électrique de bâtiments</dc:title>
  <dc:creator>julien Paulet</dc:creator>
  <cp:lastModifiedBy>julien Paulet</cp:lastModifiedBy>
  <cp:revision>16</cp:revision>
  <dcterms:created xsi:type="dcterms:W3CDTF">2020-03-08T15:24:06Z</dcterms:created>
  <dcterms:modified xsi:type="dcterms:W3CDTF">2020-05-06T20:47:29Z</dcterms:modified>
</cp:coreProperties>
</file>