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99" r:id="rId5"/>
    <p:sldId id="300" r:id="rId6"/>
    <p:sldId id="309" r:id="rId7"/>
    <p:sldId id="297" r:id="rId8"/>
    <p:sldId id="298" r:id="rId9"/>
    <p:sldId id="301" r:id="rId10"/>
    <p:sldId id="310" r:id="rId11"/>
    <p:sldId id="311" r:id="rId12"/>
    <p:sldId id="312" r:id="rId13"/>
    <p:sldId id="317" r:id="rId14"/>
    <p:sldId id="318" r:id="rId15"/>
    <p:sldId id="313" r:id="rId16"/>
    <p:sldId id="314" r:id="rId17"/>
    <p:sldId id="315" r:id="rId18"/>
    <p:sldId id="316" r:id="rId19"/>
    <p:sldId id="289" r:id="rId20"/>
    <p:sldId id="302" r:id="rId21"/>
    <p:sldId id="303" r:id="rId22"/>
    <p:sldId id="304" r:id="rId23"/>
    <p:sldId id="305" r:id="rId24"/>
    <p:sldId id="306" r:id="rId25"/>
    <p:sldId id="307" r:id="rId26"/>
    <p:sldId id="30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52" d="100"/>
          <a:sy n="52" d="100"/>
        </p:scale>
        <p:origin x="64" y="192"/>
      </p:cViewPr>
      <p:guideLst/>
    </p:cSldViewPr>
  </p:slideViewPr>
  <p:outlineViewPr>
    <p:cViewPr>
      <p:scale>
        <a:sx n="33" d="100"/>
        <a:sy n="33" d="100"/>
      </p:scale>
      <p:origin x="0" y="-35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2F135-A303-4DD6-9894-2ECAD9E5DBC9}" type="datetimeFigureOut">
              <a:rPr lang="fr-FR" smtClean="0"/>
              <a:t>23/04/2019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FA25-216B-4048-9E14-17772AFFB9C9}" type="slidenum">
              <a:rPr lang="fr-FR" smtClean="0"/>
              <a:t>‹N°›</a:t>
            </a:fld>
            <a:endParaRPr lang="fr-FR"/>
          </a:p>
        </p:txBody>
      </p:sp>
    </p:spTree>
    <p:extLst>
      <p:ext uri="{BB962C8B-B14F-4D97-AF65-F5344CB8AC3E}">
        <p14:creationId xmlns:p14="http://schemas.microsoft.com/office/powerpoint/2010/main" val="427921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3</a:t>
            </a:fld>
            <a:endParaRPr lang="fr-FR"/>
          </a:p>
        </p:txBody>
      </p:sp>
    </p:spTree>
    <p:extLst>
      <p:ext uri="{BB962C8B-B14F-4D97-AF65-F5344CB8AC3E}">
        <p14:creationId xmlns:p14="http://schemas.microsoft.com/office/powerpoint/2010/main" val="116132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6</a:t>
            </a:fld>
            <a:endParaRPr lang="fr-FR"/>
          </a:p>
        </p:txBody>
      </p:sp>
    </p:spTree>
    <p:extLst>
      <p:ext uri="{BB962C8B-B14F-4D97-AF65-F5344CB8AC3E}">
        <p14:creationId xmlns:p14="http://schemas.microsoft.com/office/powerpoint/2010/main" val="401047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cercle n’est pas très lisible sur la partie droite, affichons un zoom ; CLICK</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13</a:t>
            </a:fld>
            <a:endParaRPr lang="fr-FR"/>
          </a:p>
        </p:txBody>
      </p:sp>
    </p:spTree>
    <p:extLst>
      <p:ext uri="{BB962C8B-B14F-4D97-AF65-F5344CB8AC3E}">
        <p14:creationId xmlns:p14="http://schemas.microsoft.com/office/powerpoint/2010/main" val="999907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voir sur PC1 que les variables ayant le plus de poids dans l'inertie sont : </a:t>
            </a:r>
            <a:br>
              <a:rPr lang="fr-FR" dirty="0"/>
            </a:br>
            <a:endParaRPr lang="fr-FR" dirty="0"/>
          </a:p>
          <a:p>
            <a:r>
              <a:rPr lang="fr-FR" dirty="0"/>
              <a:t>La disponibilité en protéines</a:t>
            </a:r>
          </a:p>
          <a:p>
            <a:r>
              <a:rPr lang="fr-FR" dirty="0"/>
              <a:t>La </a:t>
            </a:r>
            <a:r>
              <a:rPr lang="fr-FR" dirty="0" err="1"/>
              <a:t>disponinibilité</a:t>
            </a:r>
            <a:r>
              <a:rPr lang="fr-FR" dirty="0"/>
              <a:t> alimentaire totale</a:t>
            </a:r>
          </a:p>
          <a:p>
            <a:r>
              <a:rPr lang="fr-FR" dirty="0"/>
              <a:t>Le ratio de protéines animales / Protéines totales CLICK</a:t>
            </a:r>
          </a:p>
          <a:p>
            <a:endParaRPr lang="fr-FR" dirty="0"/>
          </a:p>
          <a:p>
            <a:r>
              <a:rPr lang="fr-FR" dirty="0"/>
              <a:t>On remarque aussi que le PIB/h est assez élevé (0,41) </a:t>
            </a:r>
          </a:p>
          <a:p>
            <a:endParaRPr lang="fr-FR" dirty="0"/>
          </a:p>
          <a:p>
            <a:r>
              <a:rPr lang="fr-FR" dirty="0"/>
              <a:t>On peut donc conclure que la composante principale PC1 correspond au niveau de richesses du pays</a:t>
            </a:r>
          </a:p>
          <a:p>
            <a:endParaRPr lang="fr-FR" dirty="0"/>
          </a:p>
          <a:p>
            <a:r>
              <a:rPr lang="fr-FR" dirty="0"/>
              <a:t>CLICK</a:t>
            </a:r>
          </a:p>
          <a:p>
            <a:endParaRPr lang="fr-FR" dirty="0"/>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14</a:t>
            </a:fld>
            <a:endParaRPr lang="fr-FR"/>
          </a:p>
        </p:txBody>
      </p:sp>
    </p:spTree>
    <p:extLst>
      <p:ext uri="{BB962C8B-B14F-4D97-AF65-F5344CB8AC3E}">
        <p14:creationId xmlns:p14="http://schemas.microsoft.com/office/powerpoint/2010/main" val="198806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l'exception du cluster 6, les pays sont regroupés correctement par cluster sur F1. </a:t>
            </a:r>
            <a:br>
              <a:rPr lang="fr-FR" dirty="0"/>
            </a:br>
            <a:r>
              <a:rPr lang="fr-FR" dirty="0"/>
              <a:t>Si certains semblent être confondus avec les autres, c'est F2 qui nous permet de voir la différence entre ces derniers. </a:t>
            </a:r>
          </a:p>
          <a:p>
            <a:endParaRPr lang="fr-FR" dirty="0"/>
          </a:p>
          <a:p>
            <a:r>
              <a:rPr lang="fr-FR" dirty="0"/>
              <a:t>Dans la partie du </a:t>
            </a:r>
            <a:r>
              <a:rPr lang="fr-FR" dirty="0" err="1"/>
              <a:t>dendogramme</a:t>
            </a:r>
            <a:r>
              <a:rPr lang="fr-FR" dirty="0"/>
              <a:t>, nous avons vu que le cluster 7 était celui qui nous intéressait le plus, voyons donc comment sont répartis les pays de ce cluster, et à quoi est-ce qu'ils correspondent, après l'ACP.</a:t>
            </a:r>
          </a:p>
          <a:p>
            <a:endParaRPr lang="fr-FR" dirty="0"/>
          </a:p>
          <a:p>
            <a:r>
              <a:rPr lang="fr-FR" dirty="0"/>
              <a:t>Le cluster 7 représente les pays le plus à droite sur F1, avec donc une forte valeur. </a:t>
            </a:r>
            <a:br>
              <a:rPr lang="fr-FR" dirty="0"/>
            </a:br>
            <a:r>
              <a:rPr lang="fr-FR" dirty="0"/>
              <a:t>Comme nous l'avons vu </a:t>
            </a:r>
            <a:r>
              <a:rPr lang="fr-FR" dirty="0" err="1"/>
              <a:t>précédement</a:t>
            </a:r>
            <a:r>
              <a:rPr lang="fr-FR" dirty="0"/>
              <a:t>, F1 représente le niveau de richesse du pays ; </a:t>
            </a:r>
            <a:br>
              <a:rPr lang="fr-FR" dirty="0"/>
            </a:br>
            <a:r>
              <a:rPr lang="fr-FR" dirty="0"/>
              <a:t>Les pays du cluster 7 correspondent donc aux pays les plus riches.</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15</a:t>
            </a:fld>
            <a:endParaRPr lang="fr-FR"/>
          </a:p>
        </p:txBody>
      </p:sp>
    </p:spTree>
    <p:extLst>
      <p:ext uri="{BB962C8B-B14F-4D97-AF65-F5344CB8AC3E}">
        <p14:creationId xmlns:p14="http://schemas.microsoft.com/office/powerpoint/2010/main" val="352890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rappel, la liste des clusters avec les centroïdes </a:t>
            </a:r>
          </a:p>
        </p:txBody>
      </p:sp>
      <p:sp>
        <p:nvSpPr>
          <p:cNvPr id="4" name="Espace réservé du numéro de diapositive 3"/>
          <p:cNvSpPr>
            <a:spLocks noGrp="1"/>
          </p:cNvSpPr>
          <p:nvPr>
            <p:ph type="sldNum" sz="quarter" idx="5"/>
          </p:nvPr>
        </p:nvSpPr>
        <p:spPr/>
        <p:txBody>
          <a:bodyPr/>
          <a:lstStyle/>
          <a:p>
            <a:fld id="{F44DFA25-216B-4048-9E14-17772AFFB9C9}" type="slidenum">
              <a:rPr lang="fr-FR" smtClean="0"/>
              <a:t>16</a:t>
            </a:fld>
            <a:endParaRPr lang="fr-FR"/>
          </a:p>
        </p:txBody>
      </p:sp>
    </p:spTree>
    <p:extLst>
      <p:ext uri="{BB962C8B-B14F-4D97-AF65-F5344CB8AC3E}">
        <p14:creationId xmlns:p14="http://schemas.microsoft.com/office/powerpoint/2010/main" val="156725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F05756B-5F5C-4EED-907C-E25857D58D0B}" type="slidenum">
              <a:rPr lang="fr-FR" smtClean="0"/>
              <a:t>19</a:t>
            </a:fld>
            <a:endParaRPr lang="fr-FR"/>
          </a:p>
        </p:txBody>
      </p:sp>
    </p:spTree>
    <p:extLst>
      <p:ext uri="{BB962C8B-B14F-4D97-AF65-F5344CB8AC3E}">
        <p14:creationId xmlns:p14="http://schemas.microsoft.com/office/powerpoint/2010/main" val="26861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D8FCD-17B2-4953-937C-8485312923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B16623-C976-4EA6-80AB-798951570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FA81074-5D99-40C8-9D51-F0EE3AF0C4C9}"/>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AB05FF09-A4D7-44B5-8060-1034A29E88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A7CD19-1E1D-4F26-828B-0BAD27B1956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89659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D161C-607B-44A5-8886-288EF3C127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911EC0-24BC-4291-B239-A562FC51392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3352CB-75FF-4B82-B393-FFD4911E0866}"/>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DF1FD69B-96A3-46DD-A0A4-315CB8BCC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9C7815-F1D8-4357-9E80-9518AAC6FF5F}"/>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85229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175A724-3167-4E85-87B2-3B85EEA2BF7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1055A7F-85A5-41E7-ADD6-5F88A6B9BD6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9F3BC-7236-4ACE-B5F4-62D9DF9F2B38}"/>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013FD723-99E1-4866-8C9F-DAE3306B1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C26A00-8273-414E-87EF-16ABC364D9B2}"/>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78592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5A05A-69BF-4208-8F4E-BDEAC3877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387E1A-3F59-4BB9-9049-C3C71D4D1B6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37AD1B-CD00-494A-94E1-FD1184C263E7}"/>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C9DDD478-5405-4556-83F2-92DAE84C23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EE3609-772D-44DE-A5FE-BED39CBDBE5B}"/>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294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68240-FFE9-41B5-8AB4-6DA570C2C17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922A84-BE76-4BDD-A7DC-BDB0DF8E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8B3D53D-3823-4F14-BC98-EC11985703BB}"/>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07CB7324-ACFA-4E71-AC9B-F702C052E9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C40C6E-5DB5-4068-8109-8A9A445AB3B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3192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7E7F6-C825-445F-91DD-B8E127F297E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450B2C-3CF2-4321-8A42-1BA7023674E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591581-C501-47CE-BA0B-64979464CD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F146E8-3C64-4669-AC18-C3BF87D12BB3}"/>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6" name="Espace réservé du pied de page 5">
            <a:extLst>
              <a:ext uri="{FF2B5EF4-FFF2-40B4-BE49-F238E27FC236}">
                <a16:creationId xmlns:a16="http://schemas.microsoft.com/office/drawing/2014/main" id="{7600A408-E212-4818-998C-2B077AC1A7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553D33-8908-4662-9E74-0FA5B0D34F58}"/>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65528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55513-C2B0-4329-9446-CF00E236485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51AC42-D264-4E0F-8551-FF7820127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AC4D7C6-7D24-4AE3-BF33-A37DC3C19DBF}"/>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155348-5E57-40AF-86A4-1DC4B0128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0E2A132-A5B6-44C8-937B-2785BEAA465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F83626-C9AB-49DE-A448-6AC353E30D73}"/>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8" name="Espace réservé du pied de page 7">
            <a:extLst>
              <a:ext uri="{FF2B5EF4-FFF2-40B4-BE49-F238E27FC236}">
                <a16:creationId xmlns:a16="http://schemas.microsoft.com/office/drawing/2014/main" id="{F9164FC8-E82A-4189-92AF-FFCC4B92D3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DA5050-4C92-453F-95BB-4748DE2AC98A}"/>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25207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E72C0-BD2F-4A74-B3F2-CAC9049AB6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92544D-FF9F-4666-8B1C-7F70047A8793}"/>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4" name="Espace réservé du pied de page 3">
            <a:extLst>
              <a:ext uri="{FF2B5EF4-FFF2-40B4-BE49-F238E27FC236}">
                <a16:creationId xmlns:a16="http://schemas.microsoft.com/office/drawing/2014/main" id="{83D6A19C-A753-4E28-B4DC-86230A931D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A10D0C-33E7-4621-9F29-D76C93E0D7AD}"/>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52831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D4F279-85F6-445D-A559-9F25E4CBB193}"/>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3" name="Espace réservé du pied de page 2">
            <a:extLst>
              <a:ext uri="{FF2B5EF4-FFF2-40B4-BE49-F238E27FC236}">
                <a16:creationId xmlns:a16="http://schemas.microsoft.com/office/drawing/2014/main" id="{A733E815-358D-47C1-979F-F7C0362E49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D6C9090-A8AF-475D-82E2-2BC7D0401DE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1270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8B239-FAD6-4042-B54D-F281885DE1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3E48AF-CB3F-468C-B082-2A36D5B72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89ABF1-610F-45DB-B21E-FA23356D4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02706A-3A43-43F3-A46A-61CCCFA79D8A}"/>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6" name="Espace réservé du pied de page 5">
            <a:extLst>
              <a:ext uri="{FF2B5EF4-FFF2-40B4-BE49-F238E27FC236}">
                <a16:creationId xmlns:a16="http://schemas.microsoft.com/office/drawing/2014/main" id="{9906A51B-8E62-4D79-9037-DB107C8709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8B61A5C-6021-4431-8587-B92DA5644E16}"/>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370030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A07F9-6026-449B-931C-DE4149B86CB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9798B8-DE9D-4999-ABD0-6E76C674A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6D4A4-BDDF-42D3-A38C-903BA19CA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6ABAC52-D315-4C77-90E1-F8C48D020FE0}"/>
              </a:ext>
            </a:extLst>
          </p:cNvPr>
          <p:cNvSpPr>
            <a:spLocks noGrp="1"/>
          </p:cNvSpPr>
          <p:nvPr>
            <p:ph type="dt" sz="half" idx="10"/>
          </p:nvPr>
        </p:nvSpPr>
        <p:spPr/>
        <p:txBody>
          <a:bodyPr/>
          <a:lstStyle/>
          <a:p>
            <a:fld id="{E565D739-1F39-46A1-82E5-C30CDDBD57CA}" type="datetimeFigureOut">
              <a:rPr lang="fr-FR" smtClean="0"/>
              <a:t>23/04/2019</a:t>
            </a:fld>
            <a:endParaRPr lang="fr-FR"/>
          </a:p>
        </p:txBody>
      </p:sp>
      <p:sp>
        <p:nvSpPr>
          <p:cNvPr id="6" name="Espace réservé du pied de page 5">
            <a:extLst>
              <a:ext uri="{FF2B5EF4-FFF2-40B4-BE49-F238E27FC236}">
                <a16:creationId xmlns:a16="http://schemas.microsoft.com/office/drawing/2014/main" id="{7E88A285-6A83-4D8B-9C36-3DDAF7E2B2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A65C7-796B-4BE8-849F-CF752C266BC7}"/>
              </a:ext>
            </a:extLst>
          </p:cNvPr>
          <p:cNvSpPr>
            <a:spLocks noGrp="1"/>
          </p:cNvSpPr>
          <p:nvPr>
            <p:ph type="sldNum" sz="quarter" idx="12"/>
          </p:nvPr>
        </p:nvSpPr>
        <p:spPr/>
        <p:txBody>
          <a:bodyPr/>
          <a:lstStyle/>
          <a:p>
            <a:fld id="{4194B6EC-412B-4EA8-B987-91553A3BFE55}" type="slidenum">
              <a:rPr lang="fr-FR" smtClean="0"/>
              <a:t>‹N°›</a:t>
            </a:fld>
            <a:endParaRPr lang="fr-FR"/>
          </a:p>
        </p:txBody>
      </p:sp>
    </p:spTree>
    <p:extLst>
      <p:ext uri="{BB962C8B-B14F-4D97-AF65-F5344CB8AC3E}">
        <p14:creationId xmlns:p14="http://schemas.microsoft.com/office/powerpoint/2010/main" val="4022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083AC7-28B2-4FF3-A949-355B1529A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EBBBD1-BBB7-4506-B496-EF2008BD5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1069F0-3577-44B2-9851-47349C024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5D739-1F39-46A1-82E5-C30CDDBD57CA}" type="datetimeFigureOut">
              <a:rPr lang="fr-FR" smtClean="0"/>
              <a:t>23/04/2019</a:t>
            </a:fld>
            <a:endParaRPr lang="fr-FR"/>
          </a:p>
        </p:txBody>
      </p:sp>
      <p:sp>
        <p:nvSpPr>
          <p:cNvPr id="5" name="Espace réservé du pied de page 4">
            <a:extLst>
              <a:ext uri="{FF2B5EF4-FFF2-40B4-BE49-F238E27FC236}">
                <a16:creationId xmlns:a16="http://schemas.microsoft.com/office/drawing/2014/main" id="{DDE3D9F3-3388-4F4C-9C88-76D1D9768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3367DA4-825B-4B82-B786-41EE301B7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4B6EC-412B-4EA8-B987-91553A3BFE55}" type="slidenum">
              <a:rPr lang="fr-FR" smtClean="0"/>
              <a:t>‹N°›</a:t>
            </a:fld>
            <a:endParaRPr lang="fr-FR"/>
          </a:p>
        </p:txBody>
      </p:sp>
    </p:spTree>
    <p:extLst>
      <p:ext uri="{BB962C8B-B14F-4D97-AF65-F5344CB8AC3E}">
        <p14:creationId xmlns:p14="http://schemas.microsoft.com/office/powerpoint/2010/main" val="251684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2B4AB-E26F-40B4-ABDA-F40B8F031371}"/>
              </a:ext>
            </a:extLst>
          </p:cNvPr>
          <p:cNvSpPr>
            <a:spLocks noGrp="1"/>
          </p:cNvSpPr>
          <p:nvPr>
            <p:ph type="ctrTitle"/>
          </p:nvPr>
        </p:nvSpPr>
        <p:spPr>
          <a:xfrm>
            <a:off x="6746628" y="1783959"/>
            <a:ext cx="4645250" cy="2889114"/>
          </a:xfrm>
        </p:spPr>
        <p:txBody>
          <a:bodyPr anchor="b">
            <a:normAutofit/>
          </a:bodyPr>
          <a:lstStyle/>
          <a:p>
            <a:pPr algn="l"/>
            <a:r>
              <a:rPr lang="fr-FR" sz="4700" dirty="0"/>
              <a:t>Projet 5 : Produisez une étude de marché</a:t>
            </a:r>
          </a:p>
        </p:txBody>
      </p:sp>
      <p:sp>
        <p:nvSpPr>
          <p:cNvPr id="3" name="Sous-titre 2">
            <a:extLst>
              <a:ext uri="{FF2B5EF4-FFF2-40B4-BE49-F238E27FC236}">
                <a16:creationId xmlns:a16="http://schemas.microsoft.com/office/drawing/2014/main" id="{4325DE27-E9E9-4E3D-B1D5-81B9A0C5E02B}"/>
              </a:ext>
            </a:extLst>
          </p:cNvPr>
          <p:cNvSpPr>
            <a:spLocks noGrp="1"/>
          </p:cNvSpPr>
          <p:nvPr>
            <p:ph type="subTitle" idx="1"/>
          </p:nvPr>
        </p:nvSpPr>
        <p:spPr>
          <a:xfrm>
            <a:off x="6746627" y="4750893"/>
            <a:ext cx="4645250" cy="1147863"/>
          </a:xfrm>
        </p:spPr>
        <p:txBody>
          <a:bodyPr anchor="t">
            <a:normAutofit/>
          </a:bodyPr>
          <a:lstStyle/>
          <a:p>
            <a:pPr algn="l"/>
            <a:r>
              <a:rPr lang="fr-FR" sz="2000" dirty="0"/>
              <a:t>Par Julien PAULET</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E791B2A6-C984-456E-A13D-BC1E70CB7DC5}"/>
              </a:ext>
            </a:extLst>
          </p:cNvPr>
          <p:cNvPicPr>
            <a:picLocks noChangeAspect="1"/>
          </p:cNvPicPr>
          <p:nvPr/>
        </p:nvPicPr>
        <p:blipFill rotWithShape="1">
          <a:blip r:embed="rId2"/>
          <a:srcRect l="10851" r="130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51675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Création d’un </a:t>
            </a:r>
            <a:r>
              <a:rPr lang="fr-FR" dirty="0" err="1"/>
              <a:t>dendogramme</a:t>
            </a:r>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33845D5E-01D1-4E69-9B87-D3AB9DBEBF48}"/>
              </a:ext>
            </a:extLst>
          </p:cNvPr>
          <p:cNvPicPr>
            <a:picLocks noChangeAspect="1"/>
          </p:cNvPicPr>
          <p:nvPr/>
        </p:nvPicPr>
        <p:blipFill rotWithShape="1">
          <a:blip r:embed="rId3">
            <a:extLst>
              <a:ext uri="{28A0092B-C50C-407E-A947-70E740481C1C}">
                <a14:useLocalDpi xmlns:a14="http://schemas.microsoft.com/office/drawing/2010/main" val="0"/>
              </a:ext>
            </a:extLst>
          </a:blip>
          <a:srcRect l="9397" t="12035" r="10090"/>
          <a:stretch/>
        </p:blipFill>
        <p:spPr>
          <a:xfrm>
            <a:off x="1" y="0"/>
            <a:ext cx="12175856" cy="5321148"/>
          </a:xfrm>
          <a:prstGeom prst="rect">
            <a:avLst/>
          </a:prstGeom>
        </p:spPr>
      </p:pic>
      <p:pic>
        <p:nvPicPr>
          <p:cNvPr id="7" name="Image 6">
            <a:extLst>
              <a:ext uri="{FF2B5EF4-FFF2-40B4-BE49-F238E27FC236}">
                <a16:creationId xmlns:a16="http://schemas.microsoft.com/office/drawing/2014/main" id="{B5BE3965-EC5A-436B-8458-A8656E5A92CA}"/>
              </a:ext>
            </a:extLst>
          </p:cNvPr>
          <p:cNvPicPr>
            <a:picLocks noChangeAspect="1"/>
          </p:cNvPicPr>
          <p:nvPr/>
        </p:nvPicPr>
        <p:blipFill rotWithShape="1">
          <a:blip r:embed="rId3">
            <a:extLst>
              <a:ext uri="{28A0092B-C50C-407E-A947-70E740481C1C}">
                <a14:useLocalDpi xmlns:a14="http://schemas.microsoft.com/office/drawing/2010/main" val="0"/>
              </a:ext>
            </a:extLst>
          </a:blip>
          <a:srcRect l="74629" t="48207" r="11914"/>
          <a:stretch/>
        </p:blipFill>
        <p:spPr>
          <a:xfrm rot="16200000">
            <a:off x="3376998" y="-361768"/>
            <a:ext cx="5421862" cy="8347116"/>
          </a:xfrm>
          <a:prstGeom prst="rect">
            <a:avLst/>
          </a:prstGeom>
        </p:spPr>
      </p:pic>
      <p:sp>
        <p:nvSpPr>
          <p:cNvPr id="8" name="Rectangle : coins arrondis 7">
            <a:extLst>
              <a:ext uri="{FF2B5EF4-FFF2-40B4-BE49-F238E27FC236}">
                <a16:creationId xmlns:a16="http://schemas.microsoft.com/office/drawing/2014/main" id="{746704FF-AE95-4833-8ABE-CAB97CDD5D61}"/>
              </a:ext>
            </a:extLst>
          </p:cNvPr>
          <p:cNvSpPr/>
          <p:nvPr/>
        </p:nvSpPr>
        <p:spPr>
          <a:xfrm>
            <a:off x="9795510" y="2103120"/>
            <a:ext cx="2125980" cy="32180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165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617556" y="308472"/>
            <a:ext cx="11058487" cy="1202063"/>
          </a:xfrm>
        </p:spPr>
        <p:txBody>
          <a:bodyPr>
            <a:normAutofit/>
          </a:bodyPr>
          <a:lstStyle/>
          <a:p>
            <a:r>
              <a:rPr lang="fr-FR" sz="6600" dirty="0"/>
              <a:t>Analyse des centroïdes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70BE1955-1042-44E1-AD6C-A867D2F8F96E}"/>
              </a:ext>
            </a:extLst>
          </p:cNvPr>
          <p:cNvPicPr>
            <a:picLocks noChangeAspect="1"/>
          </p:cNvPicPr>
          <p:nvPr/>
        </p:nvPicPr>
        <p:blipFill>
          <a:blip r:embed="rId3"/>
          <a:stretch>
            <a:fillRect/>
          </a:stretch>
        </p:blipFill>
        <p:spPr>
          <a:xfrm>
            <a:off x="253586" y="2458523"/>
            <a:ext cx="11684828" cy="2977077"/>
          </a:xfrm>
          <a:prstGeom prst="rect">
            <a:avLst/>
          </a:prstGeom>
        </p:spPr>
      </p:pic>
      <p:sp>
        <p:nvSpPr>
          <p:cNvPr id="6" name="Rectangle 5">
            <a:extLst>
              <a:ext uri="{FF2B5EF4-FFF2-40B4-BE49-F238E27FC236}">
                <a16:creationId xmlns:a16="http://schemas.microsoft.com/office/drawing/2014/main" id="{DF1F40C8-83A6-4496-9F49-BBB4EDC0171B}"/>
              </a:ext>
            </a:extLst>
          </p:cNvPr>
          <p:cNvSpPr/>
          <p:nvPr/>
        </p:nvSpPr>
        <p:spPr>
          <a:xfrm>
            <a:off x="253586" y="5089792"/>
            <a:ext cx="11684828" cy="345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2231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9" name="Image 8">
            <a:extLst>
              <a:ext uri="{FF2B5EF4-FFF2-40B4-BE49-F238E27FC236}">
                <a16:creationId xmlns:a16="http://schemas.microsoft.com/office/drawing/2014/main" id="{C9230A34-03C6-493D-9CC9-6EAFF5EAD5AD}"/>
              </a:ext>
            </a:extLst>
          </p:cNvPr>
          <p:cNvPicPr>
            <a:picLocks noChangeAspect="1"/>
          </p:cNvPicPr>
          <p:nvPr/>
        </p:nvPicPr>
        <p:blipFill rotWithShape="1">
          <a:blip r:embed="rId3">
            <a:extLst>
              <a:ext uri="{28A0092B-C50C-407E-A947-70E740481C1C}">
                <a14:useLocalDpi xmlns:a14="http://schemas.microsoft.com/office/drawing/2010/main" val="0"/>
              </a:ext>
            </a:extLst>
          </a:blip>
          <a:srcRect l="2027" t="4590" r="8322"/>
          <a:stretch/>
        </p:blipFill>
        <p:spPr>
          <a:xfrm>
            <a:off x="2475711" y="1385596"/>
            <a:ext cx="7240578" cy="5137125"/>
          </a:xfrm>
          <a:prstGeom prst="rect">
            <a:avLst/>
          </a:prstGeom>
        </p:spPr>
      </p:pic>
    </p:spTree>
    <p:extLst>
      <p:ext uri="{BB962C8B-B14F-4D97-AF65-F5344CB8AC3E}">
        <p14:creationId xmlns:p14="http://schemas.microsoft.com/office/powerpoint/2010/main" val="292570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ACP sur les partitions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E14DD8F-F92A-4ED6-B626-DC4ED2F57B1E}"/>
              </a:ext>
            </a:extLst>
          </p:cNvPr>
          <p:cNvPicPr>
            <a:picLocks noChangeAspect="1"/>
          </p:cNvPicPr>
          <p:nvPr/>
        </p:nvPicPr>
        <p:blipFill rotWithShape="1">
          <a:blip r:embed="rId4">
            <a:extLst>
              <a:ext uri="{28A0092B-C50C-407E-A947-70E740481C1C}">
                <a14:useLocalDpi xmlns:a14="http://schemas.microsoft.com/office/drawing/2010/main" val="0"/>
              </a:ext>
            </a:extLst>
          </a:blip>
          <a:srcRect t="7316" r="7382" b="4478"/>
          <a:stretch/>
        </p:blipFill>
        <p:spPr>
          <a:xfrm>
            <a:off x="2712538" y="1376362"/>
            <a:ext cx="6766923" cy="5523876"/>
          </a:xfrm>
          <a:prstGeom prst="rect">
            <a:avLst/>
          </a:prstGeom>
        </p:spPr>
      </p:pic>
    </p:spTree>
    <p:extLst>
      <p:ext uri="{BB962C8B-B14F-4D97-AF65-F5344CB8AC3E}">
        <p14:creationId xmlns:p14="http://schemas.microsoft.com/office/powerpoint/2010/main" val="289708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7" name="Image 6">
            <a:extLst>
              <a:ext uri="{FF2B5EF4-FFF2-40B4-BE49-F238E27FC236}">
                <a16:creationId xmlns:a16="http://schemas.microsoft.com/office/drawing/2014/main" id="{7D278D94-694A-4B5A-A871-FCD61C726A5E}"/>
              </a:ext>
            </a:extLst>
          </p:cNvPr>
          <p:cNvPicPr>
            <a:picLocks noChangeAspect="1"/>
          </p:cNvPicPr>
          <p:nvPr/>
        </p:nvPicPr>
        <p:blipFill rotWithShape="1">
          <a:blip r:embed="rId4">
            <a:extLst>
              <a:ext uri="{28A0092B-C50C-407E-A947-70E740481C1C}">
                <a14:useLocalDpi xmlns:a14="http://schemas.microsoft.com/office/drawing/2010/main" val="0"/>
              </a:ext>
            </a:extLst>
          </a:blip>
          <a:srcRect t="6593" r="6350" b="4277"/>
          <a:stretch/>
        </p:blipFill>
        <p:spPr>
          <a:xfrm>
            <a:off x="6976749" y="246190"/>
            <a:ext cx="4964019" cy="4049518"/>
          </a:xfrm>
          <a:prstGeom prst="rect">
            <a:avLst/>
          </a:prstGeom>
        </p:spPr>
      </p:pic>
      <p:pic>
        <p:nvPicPr>
          <p:cNvPr id="10" name="Image 9">
            <a:extLst>
              <a:ext uri="{FF2B5EF4-FFF2-40B4-BE49-F238E27FC236}">
                <a16:creationId xmlns:a16="http://schemas.microsoft.com/office/drawing/2014/main" id="{BA038C8D-93E7-450B-AAB1-F8074F5087D5}"/>
              </a:ext>
            </a:extLst>
          </p:cNvPr>
          <p:cNvPicPr>
            <a:picLocks noChangeAspect="1"/>
          </p:cNvPicPr>
          <p:nvPr/>
        </p:nvPicPr>
        <p:blipFill>
          <a:blip r:embed="rId5"/>
          <a:stretch>
            <a:fillRect/>
          </a:stretch>
        </p:blipFill>
        <p:spPr>
          <a:xfrm>
            <a:off x="832792" y="4468209"/>
            <a:ext cx="10510711" cy="947040"/>
          </a:xfrm>
          <a:prstGeom prst="rect">
            <a:avLst/>
          </a:prstGeom>
        </p:spPr>
      </p:pic>
      <p:pic>
        <p:nvPicPr>
          <p:cNvPr id="11" name="Image 10">
            <a:extLst>
              <a:ext uri="{FF2B5EF4-FFF2-40B4-BE49-F238E27FC236}">
                <a16:creationId xmlns:a16="http://schemas.microsoft.com/office/drawing/2014/main" id="{B30D47B7-EC65-4ED9-A352-B24ECA80C776}"/>
              </a:ext>
            </a:extLst>
          </p:cNvPr>
          <p:cNvPicPr>
            <a:picLocks noChangeAspect="1"/>
          </p:cNvPicPr>
          <p:nvPr/>
        </p:nvPicPr>
        <p:blipFill rotWithShape="1">
          <a:blip r:embed="rId6">
            <a:extLst>
              <a:ext uri="{28A0092B-C50C-407E-A947-70E740481C1C}">
                <a14:useLocalDpi xmlns:a14="http://schemas.microsoft.com/office/drawing/2010/main" val="0"/>
              </a:ext>
            </a:extLst>
          </a:blip>
          <a:srcRect t="7316" r="7382" b="4478"/>
          <a:stretch/>
        </p:blipFill>
        <p:spPr>
          <a:xfrm>
            <a:off x="251232" y="246190"/>
            <a:ext cx="4960788" cy="4049518"/>
          </a:xfrm>
          <a:prstGeom prst="rect">
            <a:avLst/>
          </a:prstGeom>
        </p:spPr>
      </p:pic>
      <p:sp>
        <p:nvSpPr>
          <p:cNvPr id="8" name="Rectangle 7">
            <a:extLst>
              <a:ext uri="{FF2B5EF4-FFF2-40B4-BE49-F238E27FC236}">
                <a16:creationId xmlns:a16="http://schemas.microsoft.com/office/drawing/2014/main" id="{1C60012B-E5EB-4736-B185-731AB3970E92}"/>
              </a:ext>
            </a:extLst>
          </p:cNvPr>
          <p:cNvSpPr/>
          <p:nvPr/>
        </p:nvSpPr>
        <p:spPr>
          <a:xfrm>
            <a:off x="2940908" y="1729946"/>
            <a:ext cx="2271112" cy="630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15236EC8-FCC0-41DF-BC90-87C37D338F2A}"/>
              </a:ext>
            </a:extLst>
          </p:cNvPr>
          <p:cNvSpPr/>
          <p:nvPr/>
        </p:nvSpPr>
        <p:spPr>
          <a:xfrm>
            <a:off x="5362832" y="1890584"/>
            <a:ext cx="1507525" cy="29656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6677593-5076-4EEC-8B27-5339C3C9A9A2}"/>
              </a:ext>
            </a:extLst>
          </p:cNvPr>
          <p:cNvSpPr/>
          <p:nvPr/>
        </p:nvSpPr>
        <p:spPr>
          <a:xfrm>
            <a:off x="4460789"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C950B227-67BF-4D9E-8B32-81B0316AB00B}"/>
              </a:ext>
            </a:extLst>
          </p:cNvPr>
          <p:cNvSpPr/>
          <p:nvPr/>
        </p:nvSpPr>
        <p:spPr>
          <a:xfrm>
            <a:off x="6339016"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90F456B-98FE-4454-9528-C5FC1035000B}"/>
              </a:ext>
            </a:extLst>
          </p:cNvPr>
          <p:cNvSpPr/>
          <p:nvPr/>
        </p:nvSpPr>
        <p:spPr>
          <a:xfrm>
            <a:off x="2821460" y="4439621"/>
            <a:ext cx="1062681"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90F84161-BEB2-437E-9EB6-D529FF77C41E}"/>
              </a:ext>
            </a:extLst>
          </p:cNvPr>
          <p:cNvSpPr/>
          <p:nvPr/>
        </p:nvSpPr>
        <p:spPr>
          <a:xfrm>
            <a:off x="9020431" y="4439620"/>
            <a:ext cx="1329385" cy="99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72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784339" y="480469"/>
            <a:ext cx="10724921" cy="1041083"/>
          </a:xfrm>
        </p:spPr>
        <p:txBody>
          <a:bodyPr>
            <a:normAutofit/>
          </a:bodyPr>
          <a:lstStyle/>
          <a:p>
            <a:r>
              <a:rPr lang="fr-FR" dirty="0"/>
              <a:t>Visualisation des clusters sur F1</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6" name="Image 5">
            <a:extLst>
              <a:ext uri="{FF2B5EF4-FFF2-40B4-BE49-F238E27FC236}">
                <a16:creationId xmlns:a16="http://schemas.microsoft.com/office/drawing/2014/main" id="{12F0270D-D057-4DAA-9B16-17BA3394D6D0}"/>
              </a:ext>
            </a:extLst>
          </p:cNvPr>
          <p:cNvPicPr>
            <a:picLocks noChangeAspect="1"/>
          </p:cNvPicPr>
          <p:nvPr/>
        </p:nvPicPr>
        <p:blipFill rotWithShape="1">
          <a:blip r:embed="rId4">
            <a:extLst>
              <a:ext uri="{28A0092B-C50C-407E-A947-70E740481C1C}">
                <a14:useLocalDpi xmlns:a14="http://schemas.microsoft.com/office/drawing/2010/main" val="0"/>
              </a:ext>
            </a:extLst>
          </a:blip>
          <a:srcRect l="4000" t="7263" r="8568" b="4177"/>
          <a:stretch/>
        </p:blipFill>
        <p:spPr>
          <a:xfrm>
            <a:off x="2321011" y="151541"/>
            <a:ext cx="7549978" cy="6554918"/>
          </a:xfrm>
          <a:prstGeom prst="rect">
            <a:avLst/>
          </a:prstGeom>
        </p:spPr>
      </p:pic>
      <p:sp>
        <p:nvSpPr>
          <p:cNvPr id="7" name="Rectangle 6">
            <a:extLst>
              <a:ext uri="{FF2B5EF4-FFF2-40B4-BE49-F238E27FC236}">
                <a16:creationId xmlns:a16="http://schemas.microsoft.com/office/drawing/2014/main" id="{466A4146-8EFA-4DFC-8B12-E8573D8B6144}"/>
              </a:ext>
            </a:extLst>
          </p:cNvPr>
          <p:cNvSpPr/>
          <p:nvPr/>
        </p:nvSpPr>
        <p:spPr>
          <a:xfrm>
            <a:off x="7537622" y="1767016"/>
            <a:ext cx="2026508" cy="236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47084E3-0350-4CB4-8392-913D68DCE6A0}"/>
              </a:ext>
            </a:extLst>
          </p:cNvPr>
          <p:cNvSpPr/>
          <p:nvPr/>
        </p:nvSpPr>
        <p:spPr>
          <a:xfrm>
            <a:off x="8106032" y="1576490"/>
            <a:ext cx="1458098" cy="1041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62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Choix de la liste des pays</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C920E7A0-66D9-43B0-8D3E-20C2DA342A28}"/>
              </a:ext>
            </a:extLst>
          </p:cNvPr>
          <p:cNvPicPr>
            <a:picLocks noChangeAspect="1"/>
          </p:cNvPicPr>
          <p:nvPr/>
        </p:nvPicPr>
        <p:blipFill>
          <a:blip r:embed="rId4"/>
          <a:stretch>
            <a:fillRect/>
          </a:stretch>
        </p:blipFill>
        <p:spPr>
          <a:xfrm>
            <a:off x="253586" y="2458523"/>
            <a:ext cx="11684828" cy="2977077"/>
          </a:xfrm>
          <a:prstGeom prst="rect">
            <a:avLst/>
          </a:prstGeom>
        </p:spPr>
      </p:pic>
      <p:pic>
        <p:nvPicPr>
          <p:cNvPr id="6" name="Image 5">
            <a:extLst>
              <a:ext uri="{FF2B5EF4-FFF2-40B4-BE49-F238E27FC236}">
                <a16:creationId xmlns:a16="http://schemas.microsoft.com/office/drawing/2014/main" id="{DDC1526B-72D8-4671-98A9-EF46A5FA01C9}"/>
              </a:ext>
            </a:extLst>
          </p:cNvPr>
          <p:cNvPicPr>
            <a:picLocks noChangeAspect="1"/>
          </p:cNvPicPr>
          <p:nvPr/>
        </p:nvPicPr>
        <p:blipFill>
          <a:blip r:embed="rId5"/>
          <a:stretch>
            <a:fillRect/>
          </a:stretch>
        </p:blipFill>
        <p:spPr>
          <a:xfrm>
            <a:off x="253586" y="3049267"/>
            <a:ext cx="11687368" cy="1795590"/>
          </a:xfrm>
          <a:prstGeom prst="rect">
            <a:avLst/>
          </a:prstGeom>
        </p:spPr>
      </p:pic>
      <p:pic>
        <p:nvPicPr>
          <p:cNvPr id="7" name="Image 6">
            <a:extLst>
              <a:ext uri="{FF2B5EF4-FFF2-40B4-BE49-F238E27FC236}">
                <a16:creationId xmlns:a16="http://schemas.microsoft.com/office/drawing/2014/main" id="{DD2ACCD4-4BB7-47F6-ADF5-2278C67468E9}"/>
              </a:ext>
            </a:extLst>
          </p:cNvPr>
          <p:cNvPicPr>
            <a:picLocks noChangeAspect="1"/>
          </p:cNvPicPr>
          <p:nvPr/>
        </p:nvPicPr>
        <p:blipFill>
          <a:blip r:embed="rId6"/>
          <a:stretch>
            <a:fillRect/>
          </a:stretch>
        </p:blipFill>
        <p:spPr>
          <a:xfrm>
            <a:off x="249776" y="2301574"/>
            <a:ext cx="11688638" cy="3134026"/>
          </a:xfrm>
          <a:prstGeom prst="rect">
            <a:avLst/>
          </a:prstGeom>
        </p:spPr>
      </p:pic>
      <p:sp>
        <p:nvSpPr>
          <p:cNvPr id="8" name="ZoneTexte 7">
            <a:extLst>
              <a:ext uri="{FF2B5EF4-FFF2-40B4-BE49-F238E27FC236}">
                <a16:creationId xmlns:a16="http://schemas.microsoft.com/office/drawing/2014/main" id="{639A5ED9-ED07-4AC4-8FB9-5FCD4AB0962D}"/>
              </a:ext>
            </a:extLst>
          </p:cNvPr>
          <p:cNvSpPr txBox="1"/>
          <p:nvPr/>
        </p:nvSpPr>
        <p:spPr>
          <a:xfrm>
            <a:off x="3249827" y="5894173"/>
            <a:ext cx="3178819" cy="369332"/>
          </a:xfrm>
          <a:prstGeom prst="rect">
            <a:avLst/>
          </a:prstGeom>
          <a:noFill/>
        </p:spPr>
        <p:txBody>
          <a:bodyPr wrap="none" rtlCol="0">
            <a:spAutoFit/>
          </a:bodyPr>
          <a:lstStyle/>
          <a:p>
            <a:r>
              <a:rPr lang="fr-FR" b="1" dirty="0"/>
              <a:t>Importations &gt; 130 000 Tonnes </a:t>
            </a:r>
          </a:p>
        </p:txBody>
      </p:sp>
    </p:spTree>
    <p:extLst>
      <p:ext uri="{BB962C8B-B14F-4D97-AF65-F5344CB8AC3E}">
        <p14:creationId xmlns:p14="http://schemas.microsoft.com/office/powerpoint/2010/main" val="11769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515956" y="381317"/>
            <a:ext cx="11160087" cy="1041083"/>
          </a:xfrm>
        </p:spPr>
        <p:txBody>
          <a:bodyPr>
            <a:normAutofit/>
          </a:bodyPr>
          <a:lstStyle/>
          <a:p>
            <a:r>
              <a:rPr lang="fr-FR" dirty="0"/>
              <a:t>Test d’adéquation sur les variables</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29855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0" y="381317"/>
            <a:ext cx="12191999" cy="1041083"/>
          </a:xfrm>
        </p:spPr>
        <p:txBody>
          <a:bodyPr>
            <a:normAutofit/>
          </a:bodyPr>
          <a:lstStyle/>
          <a:p>
            <a:r>
              <a:rPr lang="fr-FR" dirty="0"/>
              <a:t>Test de comparaison sur les groupes</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00295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kern="1200" dirty="0" err="1">
                <a:solidFill>
                  <a:schemeClr val="bg1"/>
                </a:solidFill>
                <a:latin typeface="+mj-lt"/>
                <a:ea typeface="+mj-ea"/>
                <a:cs typeface="+mj-cs"/>
              </a:rPr>
              <a:t>Résultats</a:t>
            </a:r>
            <a:r>
              <a:rPr lang="en-US" sz="6000" b="1" u="sng" kern="1200" dirty="0">
                <a:solidFill>
                  <a:schemeClr val="bg1"/>
                </a:solidFill>
                <a:latin typeface="+mj-lt"/>
                <a:ea typeface="+mj-ea"/>
                <a:cs typeface="+mj-cs"/>
              </a:rPr>
              <a:t> de </a:t>
            </a:r>
            <a:r>
              <a:rPr lang="en-US" sz="6000" b="1" u="sng" kern="1200" dirty="0" err="1">
                <a:solidFill>
                  <a:schemeClr val="bg1"/>
                </a:solidFill>
                <a:latin typeface="+mj-lt"/>
                <a:ea typeface="+mj-ea"/>
                <a:cs typeface="+mj-cs"/>
              </a:rPr>
              <a:t>l’étude</a:t>
            </a:r>
            <a:r>
              <a:rPr lang="en-US" sz="6000" b="1" u="sng" kern="1200" dirty="0">
                <a:solidFill>
                  <a:schemeClr val="bg1"/>
                </a:solidFill>
                <a:latin typeface="+mj-lt"/>
                <a:ea typeface="+mj-ea"/>
                <a:cs typeface="+mj-cs"/>
              </a:rPr>
              <a:t>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D021A57B-D205-40D5-8AF4-029DC3971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73077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E58E6-EA42-4089-81E5-54263D2C3A8C}"/>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kern="1200" dirty="0" err="1">
                <a:solidFill>
                  <a:schemeClr val="tx1"/>
                </a:solidFill>
                <a:latin typeface="+mj-lt"/>
                <a:ea typeface="+mj-ea"/>
                <a:cs typeface="+mj-cs"/>
              </a:rPr>
              <a:t>Sommaire</a:t>
            </a:r>
            <a:r>
              <a:rPr lang="en-US" kern="1200" dirty="0">
                <a:solidFill>
                  <a:schemeClr val="tx1"/>
                </a:solidFill>
                <a:latin typeface="+mj-lt"/>
                <a:ea typeface="+mj-ea"/>
                <a:cs typeface="+mj-cs"/>
              </a:rPr>
              <a:t> :</a:t>
            </a:r>
          </a:p>
        </p:txBody>
      </p:sp>
      <p:sp>
        <p:nvSpPr>
          <p:cNvPr id="15"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CE193CA8-CB8E-4090-9B04-6D686A43E8F5}"/>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2" b="-2"/>
          <a:stretch/>
        </p:blipFill>
        <p:spPr>
          <a:xfrm>
            <a:off x="364241" y="563096"/>
            <a:ext cx="4105275" cy="4266015"/>
          </a:xfrm>
          <a:prstGeom prst="rect">
            <a:avLst/>
          </a:prstGeom>
        </p:spPr>
      </p:pic>
      <p:sp>
        <p:nvSpPr>
          <p:cNvPr id="5" name="ZoneTexte 4">
            <a:extLst>
              <a:ext uri="{FF2B5EF4-FFF2-40B4-BE49-F238E27FC236}">
                <a16:creationId xmlns:a16="http://schemas.microsoft.com/office/drawing/2014/main" id="{2CB3A196-3B29-4019-9451-CC6912F38326}"/>
              </a:ext>
            </a:extLst>
          </p:cNvPr>
          <p:cNvSpPr txBox="1"/>
          <p:nvPr/>
        </p:nvSpPr>
        <p:spPr>
          <a:xfrm>
            <a:off x="6658044" y="2871982"/>
            <a:ext cx="5006336" cy="3181684"/>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dirty="0"/>
              <a:t>Context et </a:t>
            </a:r>
            <a:r>
              <a:rPr lang="en-US" dirty="0" err="1"/>
              <a:t>Enjeux</a:t>
            </a:r>
            <a:endParaRPr lang="en-US" dirty="0"/>
          </a:p>
          <a:p>
            <a:pPr marL="228600">
              <a:lnSpc>
                <a:spcPct val="90000"/>
              </a:lnSpc>
              <a:spcAft>
                <a:spcPts val="600"/>
              </a:spcAft>
            </a:pPr>
            <a:endParaRPr lang="en-US" dirty="0"/>
          </a:p>
          <a:p>
            <a:pPr marL="457200" indent="-228600">
              <a:lnSpc>
                <a:spcPct val="90000"/>
              </a:lnSpc>
              <a:spcAft>
                <a:spcPts val="600"/>
              </a:spcAft>
              <a:buFont typeface="Arial" panose="020B0604020202020204" pitchFamily="34" charset="0"/>
              <a:buChar char="•"/>
            </a:pPr>
            <a:r>
              <a:rPr lang="en-US" dirty="0"/>
              <a:t>Démarche </a:t>
            </a:r>
          </a:p>
          <a:p>
            <a:pPr indent="-228600">
              <a:lnSpc>
                <a:spcPct val="90000"/>
              </a:lnSpc>
              <a:spcAft>
                <a:spcPts val="600"/>
              </a:spcAft>
              <a:buFont typeface="Arial" panose="020B0604020202020204" pitchFamily="34" charset="0"/>
              <a:buChar char="•"/>
            </a:pPr>
            <a:endParaRPr lang="en-US" dirty="0"/>
          </a:p>
          <a:p>
            <a:pPr marL="457200" indent="-228600">
              <a:lnSpc>
                <a:spcPct val="90000"/>
              </a:lnSpc>
              <a:spcAft>
                <a:spcPts val="600"/>
              </a:spcAft>
              <a:buFont typeface="Arial" panose="020B0604020202020204" pitchFamily="34" charset="0"/>
              <a:buChar char="•"/>
            </a:pPr>
            <a:r>
              <a:rPr lang="en-US" dirty="0" err="1"/>
              <a:t>Résultats</a:t>
            </a:r>
            <a:r>
              <a:rPr lang="en-US" dirty="0"/>
              <a:t> de </a:t>
            </a:r>
            <a:r>
              <a:rPr lang="en-US" dirty="0" err="1"/>
              <a:t>l’étude</a:t>
            </a:r>
            <a:endParaRPr lang="en-US" dirty="0"/>
          </a:p>
        </p:txBody>
      </p:sp>
    </p:spTree>
    <p:extLst>
      <p:ext uri="{BB962C8B-B14F-4D97-AF65-F5344CB8AC3E}">
        <p14:creationId xmlns:p14="http://schemas.microsoft.com/office/powerpoint/2010/main" val="6387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r>
              <a:rPr lang="fr-FR" dirty="0"/>
              <a:t>Voici la liste : </a:t>
            </a:r>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65073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791180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36279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36823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221855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762302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lstStyle/>
          <a:p>
            <a:endParaRPr lang="fr-FR" dirty="0"/>
          </a:p>
        </p:txBody>
      </p:sp>
      <p:sp>
        <p:nvSpPr>
          <p:cNvPr id="3" name="Sous-titre 2">
            <a:extLst>
              <a:ext uri="{FF2B5EF4-FFF2-40B4-BE49-F238E27FC236}">
                <a16:creationId xmlns:a16="http://schemas.microsoft.com/office/drawing/2014/main" id="{218B9057-36A2-4CEF-8698-A320933B4FB0}"/>
              </a:ext>
            </a:extLst>
          </p:cNvPr>
          <p:cNvSpPr>
            <a:spLocks noGrp="1"/>
          </p:cNvSpPr>
          <p:nvPr>
            <p:ph type="subTitle" idx="1"/>
          </p:nvPr>
        </p:nvSpPr>
        <p:spPr>
          <a:xfrm>
            <a:off x="1524000" y="1897539"/>
            <a:ext cx="9245600" cy="3062922"/>
          </a:xfrm>
        </p:spPr>
        <p:txBody>
          <a:bodyPr>
            <a:normAutofit/>
          </a:bodyPr>
          <a:lstStyle/>
          <a:p>
            <a:endParaRPr lang="fr-FR" dirty="0"/>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373146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u="sng" dirty="0">
                <a:solidFill>
                  <a:schemeClr val="bg1"/>
                </a:solidFill>
              </a:rPr>
              <a:t>Context et </a:t>
            </a:r>
            <a:r>
              <a:rPr lang="en-US" sz="6000" b="1" u="sng" dirty="0" err="1">
                <a:solidFill>
                  <a:schemeClr val="bg1"/>
                </a:solidFill>
              </a:rPr>
              <a:t>Enjeux</a:t>
            </a:r>
            <a:r>
              <a:rPr lang="en-US" sz="6000" b="1" u="sng" kern="1200" dirty="0">
                <a:solidFill>
                  <a:schemeClr val="bg1"/>
                </a:solidFill>
                <a:latin typeface="+mj-lt"/>
                <a:ea typeface="+mj-ea"/>
                <a:cs typeface="+mj-cs"/>
              </a:rPr>
              <a:t>:</a:t>
            </a:r>
            <a:endParaRPr lang="en-US" sz="6000" kern="1200" dirty="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4C7E9986-8738-4375-8247-2F05C2966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026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err="1"/>
              <a:t>Context</a:t>
            </a:r>
            <a:endParaRPr lang="fr-FR" dirty="0"/>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1524000" y="2468880"/>
            <a:ext cx="9144000" cy="1920240"/>
          </a:xfrm>
        </p:spPr>
        <p:txBody>
          <a:bodyPr>
            <a:normAutofit/>
          </a:bodyPr>
          <a:lstStyle/>
          <a:p>
            <a:pPr algn="l"/>
            <a:r>
              <a:rPr lang="fr-FR" dirty="0"/>
              <a:t>L’entreprise souhaite</a:t>
            </a:r>
            <a:r>
              <a:rPr lang="fr-FR" baseline="0" dirty="0"/>
              <a:t> se développer à l’international, en exportant de la viande de volaille. Aucun pays n’est visé en particulier. Mon travail consiste donc à « dégrossir » le champ des possibles en ciblant les pays les plus intéressants ; Ensuite, l’équipe Marketing pourra rentrer plus en détails dans les recherches pour ces pays là. </a:t>
            </a:r>
            <a:endParaRPr lang="fr-FR" dirty="0"/>
          </a:p>
        </p:txBody>
      </p:sp>
    </p:spTree>
    <p:extLst>
      <p:ext uri="{BB962C8B-B14F-4D97-AF65-F5344CB8AC3E}">
        <p14:creationId xmlns:p14="http://schemas.microsoft.com/office/powerpoint/2010/main" val="418466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E901E-361D-4133-B8E4-58AD9E0A3394}"/>
              </a:ext>
            </a:extLst>
          </p:cNvPr>
          <p:cNvSpPr>
            <a:spLocks noGrp="1"/>
          </p:cNvSpPr>
          <p:nvPr>
            <p:ph type="ctrTitle"/>
          </p:nvPr>
        </p:nvSpPr>
        <p:spPr>
          <a:xfrm>
            <a:off x="1524000" y="329883"/>
            <a:ext cx="9144000" cy="1082357"/>
          </a:xfrm>
        </p:spPr>
        <p:txBody>
          <a:bodyPr>
            <a:normAutofit/>
          </a:bodyPr>
          <a:lstStyle/>
          <a:p>
            <a:r>
              <a:rPr lang="fr-FR" dirty="0"/>
              <a:t>Enjeux</a:t>
            </a:r>
          </a:p>
        </p:txBody>
      </p:sp>
      <p:sp>
        <p:nvSpPr>
          <p:cNvPr id="3" name="Sous-titre 2">
            <a:extLst>
              <a:ext uri="{FF2B5EF4-FFF2-40B4-BE49-F238E27FC236}">
                <a16:creationId xmlns:a16="http://schemas.microsoft.com/office/drawing/2014/main" id="{8005F86F-E615-467E-BFD3-2221E96317A6}"/>
              </a:ext>
            </a:extLst>
          </p:cNvPr>
          <p:cNvSpPr>
            <a:spLocks noGrp="1"/>
          </p:cNvSpPr>
          <p:nvPr>
            <p:ph type="subTitle" idx="1"/>
          </p:nvPr>
        </p:nvSpPr>
        <p:spPr>
          <a:xfrm>
            <a:off x="1524000" y="2468880"/>
            <a:ext cx="9144000" cy="1991360"/>
          </a:xfrm>
        </p:spPr>
        <p:txBody>
          <a:bodyPr>
            <a:normAutofit fontScale="77500" lnSpcReduction="20000"/>
          </a:bodyPr>
          <a:lstStyle/>
          <a:p>
            <a:pPr algn="l"/>
            <a:r>
              <a:rPr lang="fr-FR" dirty="0"/>
              <a:t>L’enjeux ici est d’accélérer l’étude de marché, en évitant à l’équipe Marketing de faire une étude précise sur un pays qui se révélera inintéressant par la suite (manque de richesse, consommation de viande trop faible, etc…).</a:t>
            </a:r>
          </a:p>
          <a:p>
            <a:pPr algn="l"/>
            <a:r>
              <a:rPr lang="fr-FR" dirty="0"/>
              <a:t>Mon étude intervient donc pour faire un premier tri.</a:t>
            </a:r>
          </a:p>
          <a:p>
            <a:pPr algn="l"/>
            <a:r>
              <a:rPr lang="fr-FR" dirty="0"/>
              <a:t>Afin de commencer à s’implanter</a:t>
            </a:r>
            <a:r>
              <a:rPr lang="fr-FR" baseline="0" dirty="0"/>
              <a:t> à l’international, l’entreprise doit trouver des pays qui sont déjà développé, qui importe déjà de la viande de volaille. Il serait trop compliqué de créer un nouveau marché, et cela prendrait énormément de ressource ; Cela sera dans un deuxième temps quand l’entreprise aura grandit.</a:t>
            </a:r>
            <a:endParaRPr lang="fr-FR" dirty="0"/>
          </a:p>
        </p:txBody>
      </p:sp>
    </p:spTree>
    <p:extLst>
      <p:ext uri="{BB962C8B-B14F-4D97-AF65-F5344CB8AC3E}">
        <p14:creationId xmlns:p14="http://schemas.microsoft.com/office/powerpoint/2010/main" val="398175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2FA98D-5214-442A-97A7-973984024AE3}"/>
              </a:ext>
            </a:extLst>
          </p:cNvPr>
          <p:cNvSpPr>
            <a:spLocks noGrp="1"/>
          </p:cNvSpPr>
          <p:nvPr>
            <p:ph type="title"/>
          </p:nvPr>
        </p:nvSpPr>
        <p:spPr>
          <a:xfrm>
            <a:off x="6859766" y="2235463"/>
            <a:ext cx="4645250" cy="2387073"/>
          </a:xfrm>
        </p:spPr>
        <p:txBody>
          <a:bodyPr vert="horz" lIns="91440" tIns="45720" rIns="91440" bIns="45720" rtlCol="0" anchor="b">
            <a:normAutofit/>
          </a:bodyPr>
          <a:lstStyle/>
          <a:p>
            <a:r>
              <a:rPr lang="en-US" sz="6000" b="1" u="sng" kern="1200" dirty="0">
                <a:solidFill>
                  <a:schemeClr val="bg1"/>
                </a:solidFill>
                <a:latin typeface="+mj-lt"/>
                <a:ea typeface="+mj-ea"/>
                <a:cs typeface="+mj-cs"/>
              </a:rPr>
              <a:t>Démarche :</a:t>
            </a:r>
            <a:endParaRPr lang="en-US" sz="6000" kern="1200" dirty="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F818A171-1B07-4ABB-A4F7-9858C103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6853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4E1D-C2D1-48A3-87E1-EAA86D29F741}"/>
              </a:ext>
            </a:extLst>
          </p:cNvPr>
          <p:cNvSpPr>
            <a:spLocks noGrp="1"/>
          </p:cNvSpPr>
          <p:nvPr>
            <p:ph type="ctrTitle"/>
          </p:nvPr>
        </p:nvSpPr>
        <p:spPr>
          <a:xfrm>
            <a:off x="1391920" y="396240"/>
            <a:ext cx="9408160" cy="1046481"/>
          </a:xfrm>
        </p:spPr>
        <p:txBody>
          <a:bodyPr>
            <a:normAutofit fontScale="90000"/>
          </a:bodyPr>
          <a:lstStyle/>
          <a:p>
            <a:r>
              <a:rPr lang="fr-FR" dirty="0"/>
              <a:t>Données utilisées pour l’analyse</a:t>
            </a:r>
          </a:p>
        </p:txBody>
      </p:sp>
      <p:sp>
        <p:nvSpPr>
          <p:cNvPr id="3" name="Sous-titre 2">
            <a:extLst>
              <a:ext uri="{FF2B5EF4-FFF2-40B4-BE49-F238E27FC236}">
                <a16:creationId xmlns:a16="http://schemas.microsoft.com/office/drawing/2014/main" id="{17FAF219-AB1C-4BDD-A381-F70BE8FC4BD3}"/>
              </a:ext>
            </a:extLst>
          </p:cNvPr>
          <p:cNvSpPr>
            <a:spLocks noGrp="1"/>
          </p:cNvSpPr>
          <p:nvPr>
            <p:ph type="subTitle" idx="1"/>
          </p:nvPr>
        </p:nvSpPr>
        <p:spPr>
          <a:xfrm>
            <a:off x="1391920" y="1999139"/>
            <a:ext cx="9144000" cy="2859722"/>
          </a:xfrm>
        </p:spPr>
        <p:txBody>
          <a:bodyPr>
            <a:normAutofit fontScale="85000" lnSpcReduction="20000"/>
          </a:bodyPr>
          <a:lstStyle/>
          <a:p>
            <a:pPr algn="l"/>
            <a:r>
              <a:rPr lang="fr-FR" dirty="0"/>
              <a:t>Les données sont toutes extraites de la FAO </a:t>
            </a:r>
            <a:endParaRPr lang="fr-FR" baseline="0" dirty="0"/>
          </a:p>
          <a:p>
            <a:pPr marL="342900" indent="-342900" algn="l">
              <a:buFont typeface="Arial" panose="020B0604020202020204" pitchFamily="34" charset="0"/>
              <a:buChar char="•"/>
            </a:pPr>
            <a:endParaRPr lang="fr-FR" baseline="0" dirty="0"/>
          </a:p>
          <a:p>
            <a:pPr marL="342900" indent="-342900" algn="l">
              <a:buFont typeface="Arial" panose="020B0604020202020204" pitchFamily="34" charset="0"/>
              <a:buChar char="•"/>
            </a:pPr>
            <a:r>
              <a:rPr lang="fr-FR" baseline="0" dirty="0"/>
              <a:t>Le ratio de population (n/n-1)</a:t>
            </a:r>
          </a:p>
          <a:p>
            <a:pPr marL="342900" indent="-342900" algn="l">
              <a:buFont typeface="Arial" panose="020B0604020202020204" pitchFamily="34" charset="0"/>
              <a:buChar char="•"/>
            </a:pPr>
            <a:r>
              <a:rPr lang="fr-FR" dirty="0"/>
              <a:t>Le ratio de protéines d’origine animale par rapport aux protéines totales</a:t>
            </a:r>
          </a:p>
          <a:p>
            <a:pPr marL="342900" indent="-342900" algn="l">
              <a:buFont typeface="Arial" panose="020B0604020202020204" pitchFamily="34" charset="0"/>
              <a:buChar char="•"/>
            </a:pPr>
            <a:r>
              <a:rPr lang="fr-FR" dirty="0"/>
              <a:t>La disponibilité en protéines (en kg/personne)</a:t>
            </a:r>
            <a:endParaRPr lang="fr-FR" baseline="0" dirty="0"/>
          </a:p>
          <a:p>
            <a:pPr marL="342900" indent="-342900" algn="l">
              <a:buFont typeface="Arial" panose="020B0604020202020204" pitchFamily="34" charset="0"/>
              <a:buChar char="•"/>
            </a:pPr>
            <a:r>
              <a:rPr lang="fr-FR" baseline="0" dirty="0"/>
              <a:t>La disponibilité alimentaire du pays (en kcal/personne)</a:t>
            </a:r>
          </a:p>
          <a:p>
            <a:pPr marL="342900" indent="-342900" algn="l">
              <a:buFont typeface="Arial" panose="020B0604020202020204" pitchFamily="34" charset="0"/>
              <a:buChar char="•"/>
            </a:pPr>
            <a:r>
              <a:rPr lang="fr-FR" dirty="0"/>
              <a:t>Le PIB par habitant (en $ US)</a:t>
            </a:r>
          </a:p>
          <a:p>
            <a:pPr marL="342900" indent="-342900" algn="l">
              <a:buFont typeface="Arial" panose="020B0604020202020204" pitchFamily="34" charset="0"/>
              <a:buChar char="•"/>
            </a:pPr>
            <a:r>
              <a:rPr lang="fr-FR" dirty="0"/>
              <a:t>La ratio du PIB (n/n-1)</a:t>
            </a:r>
          </a:p>
        </p:txBody>
      </p:sp>
      <p:pic>
        <p:nvPicPr>
          <p:cNvPr id="4" name="Image 3">
            <a:extLst>
              <a:ext uri="{FF2B5EF4-FFF2-40B4-BE49-F238E27FC236}">
                <a16:creationId xmlns:a16="http://schemas.microsoft.com/office/drawing/2014/main" id="{6D19BF79-1D71-48C5-80A2-A1D39A8C2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87089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2908458"/>
            <a:ext cx="9144000" cy="1041083"/>
          </a:xfrm>
        </p:spPr>
        <p:txBody>
          <a:bodyPr/>
          <a:lstStyle/>
          <a:p>
            <a:r>
              <a:rPr lang="fr-FR" u="sng" dirty="0"/>
              <a:t>Les étapes de l’étude :</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spTree>
    <p:extLst>
      <p:ext uri="{BB962C8B-B14F-4D97-AF65-F5344CB8AC3E}">
        <p14:creationId xmlns:p14="http://schemas.microsoft.com/office/powerpoint/2010/main" val="133422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876EA-FED9-49A0-94CB-4283459215B9}"/>
              </a:ext>
            </a:extLst>
          </p:cNvPr>
          <p:cNvSpPr>
            <a:spLocks noGrp="1"/>
          </p:cNvSpPr>
          <p:nvPr>
            <p:ph type="ctrTitle"/>
          </p:nvPr>
        </p:nvSpPr>
        <p:spPr>
          <a:xfrm>
            <a:off x="1524000" y="335279"/>
            <a:ext cx="9144000" cy="1041083"/>
          </a:xfrm>
        </p:spPr>
        <p:txBody>
          <a:bodyPr>
            <a:normAutofit/>
          </a:bodyPr>
          <a:lstStyle/>
          <a:p>
            <a:r>
              <a:rPr lang="fr-FR" dirty="0"/>
              <a:t>Construction de l’échantillon</a:t>
            </a:r>
          </a:p>
        </p:txBody>
      </p:sp>
      <p:pic>
        <p:nvPicPr>
          <p:cNvPr id="4" name="Image 3">
            <a:extLst>
              <a:ext uri="{FF2B5EF4-FFF2-40B4-BE49-F238E27FC236}">
                <a16:creationId xmlns:a16="http://schemas.microsoft.com/office/drawing/2014/main" id="{D86C892C-1E6D-41AC-9500-A62F2106E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5435600"/>
            <a:ext cx="1422400" cy="1422400"/>
          </a:xfrm>
          <a:prstGeom prst="rect">
            <a:avLst/>
          </a:prstGeom>
        </p:spPr>
      </p:pic>
      <p:pic>
        <p:nvPicPr>
          <p:cNvPr id="5" name="Image 4">
            <a:extLst>
              <a:ext uri="{FF2B5EF4-FFF2-40B4-BE49-F238E27FC236}">
                <a16:creationId xmlns:a16="http://schemas.microsoft.com/office/drawing/2014/main" id="{21BC7AAA-05D9-44BD-A848-87AE1E048C03}"/>
              </a:ext>
            </a:extLst>
          </p:cNvPr>
          <p:cNvPicPr>
            <a:picLocks noChangeAspect="1"/>
          </p:cNvPicPr>
          <p:nvPr/>
        </p:nvPicPr>
        <p:blipFill>
          <a:blip r:embed="rId3"/>
          <a:stretch>
            <a:fillRect/>
          </a:stretch>
        </p:blipFill>
        <p:spPr>
          <a:xfrm>
            <a:off x="362465" y="2285696"/>
            <a:ext cx="11467070" cy="2467300"/>
          </a:xfrm>
          <a:prstGeom prst="rect">
            <a:avLst/>
          </a:prstGeom>
        </p:spPr>
      </p:pic>
      <p:sp>
        <p:nvSpPr>
          <p:cNvPr id="6" name="Rectangle 5">
            <a:extLst>
              <a:ext uri="{FF2B5EF4-FFF2-40B4-BE49-F238E27FC236}">
                <a16:creationId xmlns:a16="http://schemas.microsoft.com/office/drawing/2014/main" id="{8A864841-A1C0-45E5-9ACA-58C9EF51A0B6}"/>
              </a:ext>
            </a:extLst>
          </p:cNvPr>
          <p:cNvSpPr/>
          <p:nvPr/>
        </p:nvSpPr>
        <p:spPr>
          <a:xfrm>
            <a:off x="15240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D7CFE113-F65C-48C1-B0DC-F5250495798C}"/>
              </a:ext>
            </a:extLst>
          </p:cNvPr>
          <p:cNvSpPr/>
          <p:nvPr/>
        </p:nvSpPr>
        <p:spPr>
          <a:xfrm>
            <a:off x="308507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B50680A-55AC-46AB-8FC6-4227906B3163}"/>
              </a:ext>
            </a:extLst>
          </p:cNvPr>
          <p:cNvSpPr/>
          <p:nvPr/>
        </p:nvSpPr>
        <p:spPr>
          <a:xfrm>
            <a:off x="4800600"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AE4D5AC-F8E4-42FA-A32F-DD22A87923FA}"/>
              </a:ext>
            </a:extLst>
          </p:cNvPr>
          <p:cNvSpPr/>
          <p:nvPr/>
        </p:nvSpPr>
        <p:spPr>
          <a:xfrm>
            <a:off x="6599536" y="2285696"/>
            <a:ext cx="1234647"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6619B824-B48F-4F7A-9894-BC0E77DA0A65}"/>
              </a:ext>
            </a:extLst>
          </p:cNvPr>
          <p:cNvSpPr/>
          <p:nvPr/>
        </p:nvSpPr>
        <p:spPr>
          <a:xfrm>
            <a:off x="8188411" y="2285696"/>
            <a:ext cx="1005016"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E280805-33A7-4FEF-8EC8-E3BD4811F47B}"/>
              </a:ext>
            </a:extLst>
          </p:cNvPr>
          <p:cNvSpPr/>
          <p:nvPr/>
        </p:nvSpPr>
        <p:spPr>
          <a:xfrm>
            <a:off x="9284043" y="2285696"/>
            <a:ext cx="1383958"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97378F9-9BCC-4C5C-8FB0-97E5AA0F291E}"/>
              </a:ext>
            </a:extLst>
          </p:cNvPr>
          <p:cNvSpPr/>
          <p:nvPr/>
        </p:nvSpPr>
        <p:spPr>
          <a:xfrm>
            <a:off x="10786074" y="2285696"/>
            <a:ext cx="1095632" cy="246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531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356</Words>
  <Application>Microsoft Office PowerPoint</Application>
  <PresentationFormat>Grand écran</PresentationFormat>
  <Paragraphs>62</Paragraphs>
  <Slides>26</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Calibri Light</vt:lpstr>
      <vt:lpstr>Thème Office</vt:lpstr>
      <vt:lpstr>Projet 5 : Produisez une étude de marché</vt:lpstr>
      <vt:lpstr>Sommaire :</vt:lpstr>
      <vt:lpstr>Context et Enjeux:</vt:lpstr>
      <vt:lpstr>Context</vt:lpstr>
      <vt:lpstr>Enjeux</vt:lpstr>
      <vt:lpstr>Démarche :</vt:lpstr>
      <vt:lpstr>Données utilisées pour l’analyse</vt:lpstr>
      <vt:lpstr>Les étapes de l’étude :</vt:lpstr>
      <vt:lpstr>Construction de l’échantillon</vt:lpstr>
      <vt:lpstr>Création d’un dendogramme</vt:lpstr>
      <vt:lpstr>Analyse des centroïdes</vt:lpstr>
      <vt:lpstr>ACP sur les partitions</vt:lpstr>
      <vt:lpstr>ACP sur les partitions</vt:lpstr>
      <vt:lpstr>Présentation PowerPoint</vt:lpstr>
      <vt:lpstr>Visualisation des clusters sur F1</vt:lpstr>
      <vt:lpstr>Choix de la liste des pays</vt:lpstr>
      <vt:lpstr>Test d’adéquation sur les variables</vt:lpstr>
      <vt:lpstr>Test de comparaison sur les groupes</vt:lpstr>
      <vt:lpstr>Résultats de l’étude :</vt:lpstr>
      <vt:lpstr>Voici la liste :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Produisez une étude de marché</dc:title>
  <dc:creator>julien Paulet</dc:creator>
  <cp:lastModifiedBy>julien Paulet</cp:lastModifiedBy>
  <cp:revision>12</cp:revision>
  <dcterms:created xsi:type="dcterms:W3CDTF">2019-04-23T11:28:55Z</dcterms:created>
  <dcterms:modified xsi:type="dcterms:W3CDTF">2019-04-23T13:20:11Z</dcterms:modified>
</cp:coreProperties>
</file>