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59" r:id="rId4"/>
    <p:sldId id="299" r:id="rId5"/>
    <p:sldId id="300" r:id="rId6"/>
    <p:sldId id="309" r:id="rId7"/>
    <p:sldId id="297" r:id="rId8"/>
    <p:sldId id="298" r:id="rId9"/>
    <p:sldId id="301" r:id="rId10"/>
    <p:sldId id="310" r:id="rId11"/>
    <p:sldId id="311" r:id="rId12"/>
    <p:sldId id="312" r:id="rId13"/>
    <p:sldId id="317" r:id="rId14"/>
    <p:sldId id="318" r:id="rId15"/>
    <p:sldId id="313" r:id="rId16"/>
    <p:sldId id="314" r:id="rId17"/>
    <p:sldId id="315" r:id="rId18"/>
    <p:sldId id="319" r:id="rId19"/>
    <p:sldId id="316" r:id="rId20"/>
    <p:sldId id="321" r:id="rId21"/>
    <p:sldId id="320" r:id="rId22"/>
    <p:sldId id="322" r:id="rId23"/>
    <p:sldId id="323" r:id="rId24"/>
    <p:sldId id="289" r:id="rId25"/>
    <p:sldId id="302" r:id="rId26"/>
    <p:sldId id="303"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p:cViewPr varScale="1">
        <p:scale>
          <a:sx n="58" d="100"/>
          <a:sy n="58" d="100"/>
        </p:scale>
        <p:origin x="240" y="56"/>
      </p:cViewPr>
      <p:guideLst/>
    </p:cSldViewPr>
  </p:slideViewPr>
  <p:outlineViewPr>
    <p:cViewPr>
      <p:scale>
        <a:sx n="33" d="100"/>
        <a:sy n="33" d="100"/>
      </p:scale>
      <p:origin x="0" y="-357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F2F135-A303-4DD6-9894-2ECAD9E5DBC9}" type="datetimeFigureOut">
              <a:rPr lang="fr-FR" smtClean="0"/>
              <a:t>24/04/2019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4DFA25-216B-4048-9E14-17772AFFB9C9}" type="slidenum">
              <a:rPr lang="fr-FR" smtClean="0"/>
              <a:t>‹N°›</a:t>
            </a:fld>
            <a:endParaRPr lang="fr-FR"/>
          </a:p>
        </p:txBody>
      </p:sp>
    </p:spTree>
    <p:extLst>
      <p:ext uri="{BB962C8B-B14F-4D97-AF65-F5344CB8AC3E}">
        <p14:creationId xmlns:p14="http://schemas.microsoft.com/office/powerpoint/2010/main" val="4279217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F05756B-5F5C-4EED-907C-E25857D58D0B}" type="slidenum">
              <a:rPr lang="fr-FR" smtClean="0"/>
              <a:t>3</a:t>
            </a:fld>
            <a:endParaRPr lang="fr-FR"/>
          </a:p>
        </p:txBody>
      </p:sp>
    </p:spTree>
    <p:extLst>
      <p:ext uri="{BB962C8B-B14F-4D97-AF65-F5344CB8AC3E}">
        <p14:creationId xmlns:p14="http://schemas.microsoft.com/office/powerpoint/2010/main" val="1161328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nous intéresserons ici à deux Clusters : </a:t>
            </a:r>
          </a:p>
          <a:p>
            <a:r>
              <a:rPr lang="fr-FR" dirty="0"/>
              <a:t>Le 5 et le 7 </a:t>
            </a:r>
          </a:p>
          <a:p>
            <a:r>
              <a:rPr lang="fr-FR" dirty="0"/>
              <a:t>Ainsi qu’à deux variables – </a:t>
            </a:r>
            <a:r>
              <a:rPr lang="fr-FR" dirty="0" err="1"/>
              <a:t>Ratio_prot</a:t>
            </a:r>
            <a:r>
              <a:rPr lang="fr-FR" dirty="0"/>
              <a:t> et </a:t>
            </a:r>
            <a:r>
              <a:rPr lang="fr-FR" dirty="0" err="1"/>
              <a:t>Dispo_alim_tot</a:t>
            </a:r>
            <a:endParaRPr lang="fr-FR" dirty="0"/>
          </a:p>
          <a:p>
            <a:r>
              <a:rPr lang="fr-FR" dirty="0"/>
              <a:t>Comme vu dans la partie précédente, ces deux variables suivent bien une loi normale.</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20</a:t>
            </a:fld>
            <a:endParaRPr lang="fr-FR"/>
          </a:p>
        </p:txBody>
      </p:sp>
    </p:spTree>
    <p:extLst>
      <p:ext uri="{BB962C8B-B14F-4D97-AF65-F5344CB8AC3E}">
        <p14:creationId xmlns:p14="http://schemas.microsoft.com/office/powerpoint/2010/main" val="3671374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utilise ici </a:t>
            </a:r>
            <a:r>
              <a:rPr lang="fr-FR" dirty="0" err="1"/>
              <a:t>scipy.stats.barlett</a:t>
            </a:r>
            <a:r>
              <a:rPr lang="fr-FR" dirty="0"/>
              <a:t> pour comparer les deux échantillons ; </a:t>
            </a:r>
          </a:p>
          <a:p>
            <a:r>
              <a:rPr lang="fr-FR" dirty="0"/>
              <a:t>On peut ainsi savoir si les variances sont différentes en comparant Alpha et </a:t>
            </a:r>
            <a:r>
              <a:rPr lang="fr-FR" dirty="0" err="1"/>
              <a:t>P_valeur</a:t>
            </a:r>
            <a:r>
              <a:rPr lang="fr-FR" dirty="0"/>
              <a:t> ;</a:t>
            </a:r>
          </a:p>
          <a:p>
            <a:endParaRPr lang="fr-FR" dirty="0"/>
          </a:p>
          <a:p>
            <a:r>
              <a:rPr lang="fr-FR" dirty="0"/>
              <a:t>Ici, avec un niveau de test à 1%, les variances sont bien égales.</a:t>
            </a:r>
          </a:p>
          <a:p>
            <a:r>
              <a:rPr lang="fr-FR" dirty="0"/>
              <a:t>Les deux Clusters suivent donc la même loi normale.</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21</a:t>
            </a:fld>
            <a:endParaRPr lang="fr-FR"/>
          </a:p>
        </p:txBody>
      </p:sp>
    </p:spTree>
    <p:extLst>
      <p:ext uri="{BB962C8B-B14F-4D97-AF65-F5344CB8AC3E}">
        <p14:creationId xmlns:p14="http://schemas.microsoft.com/office/powerpoint/2010/main" val="3666263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utilise ici </a:t>
            </a:r>
            <a:r>
              <a:rPr lang="fr-FR" dirty="0" err="1"/>
              <a:t>scipy.stats.ttest_ind</a:t>
            </a:r>
            <a:r>
              <a:rPr lang="fr-FR" dirty="0"/>
              <a:t> pour comparer les deux Clusters </a:t>
            </a:r>
          </a:p>
          <a:p>
            <a:r>
              <a:rPr lang="fr-FR" dirty="0"/>
              <a:t>CLICK</a:t>
            </a:r>
          </a:p>
          <a:p>
            <a:endParaRPr lang="fr-FR" dirty="0"/>
          </a:p>
          <a:p>
            <a:r>
              <a:rPr lang="fr-FR" dirty="0"/>
              <a:t>Encore une fois, en comparant alpha et </a:t>
            </a:r>
            <a:r>
              <a:rPr lang="fr-FR" dirty="0" err="1"/>
              <a:t>p_valeur</a:t>
            </a:r>
            <a:r>
              <a:rPr lang="fr-FR" dirty="0"/>
              <a:t>, on sait si les moyennes sont égales ou non</a:t>
            </a:r>
          </a:p>
          <a:p>
            <a:endParaRPr lang="fr-FR" dirty="0"/>
          </a:p>
          <a:p>
            <a:r>
              <a:rPr lang="fr-FR" dirty="0"/>
              <a:t>CLICK </a:t>
            </a:r>
          </a:p>
          <a:p>
            <a:r>
              <a:rPr lang="fr-FR" dirty="0"/>
              <a:t>Ici, les moyennes diffèrent bien.</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22</a:t>
            </a:fld>
            <a:endParaRPr lang="fr-FR"/>
          </a:p>
        </p:txBody>
      </p:sp>
    </p:spTree>
    <p:extLst>
      <p:ext uri="{BB962C8B-B14F-4D97-AF65-F5344CB8AC3E}">
        <p14:creationId xmlns:p14="http://schemas.microsoft.com/office/powerpoint/2010/main" val="1147614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23</a:t>
            </a:fld>
            <a:endParaRPr lang="fr-FR"/>
          </a:p>
        </p:txBody>
      </p:sp>
    </p:spTree>
    <p:extLst>
      <p:ext uri="{BB962C8B-B14F-4D97-AF65-F5344CB8AC3E}">
        <p14:creationId xmlns:p14="http://schemas.microsoft.com/office/powerpoint/2010/main" val="910795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F05756B-5F5C-4EED-907C-E25857D58D0B}" type="slidenum">
              <a:rPr lang="fr-FR" smtClean="0"/>
              <a:t>24</a:t>
            </a:fld>
            <a:endParaRPr lang="fr-FR"/>
          </a:p>
        </p:txBody>
      </p:sp>
    </p:spTree>
    <p:extLst>
      <p:ext uri="{BB962C8B-B14F-4D97-AF65-F5344CB8AC3E}">
        <p14:creationId xmlns:p14="http://schemas.microsoft.com/office/powerpoint/2010/main" val="268619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Remettre le </a:t>
            </a:r>
            <a:r>
              <a:rPr lang="fr-FR" dirty="0" err="1"/>
              <a:t>Df</a:t>
            </a:r>
            <a:r>
              <a:rPr lang="fr-FR" dirty="0"/>
              <a:t> sans la France et voir pour les émirats arabes unis</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25</a:t>
            </a:fld>
            <a:endParaRPr lang="fr-FR"/>
          </a:p>
        </p:txBody>
      </p:sp>
    </p:spTree>
    <p:extLst>
      <p:ext uri="{BB962C8B-B14F-4D97-AF65-F5344CB8AC3E}">
        <p14:creationId xmlns:p14="http://schemas.microsoft.com/office/powerpoint/2010/main" val="2302832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F05756B-5F5C-4EED-907C-E25857D58D0B}" type="slidenum">
              <a:rPr lang="fr-FR" smtClean="0"/>
              <a:t>6</a:t>
            </a:fld>
            <a:endParaRPr lang="fr-FR"/>
          </a:p>
        </p:txBody>
      </p:sp>
    </p:spTree>
    <p:extLst>
      <p:ext uri="{BB962C8B-B14F-4D97-AF65-F5344CB8AC3E}">
        <p14:creationId xmlns:p14="http://schemas.microsoft.com/office/powerpoint/2010/main" val="4010471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CLICK</a:t>
            </a:r>
          </a:p>
          <a:p>
            <a:r>
              <a:rPr lang="fr-FR" dirty="0"/>
              <a:t>Voici le dendrogramme</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10</a:t>
            </a:fld>
            <a:endParaRPr lang="fr-FR"/>
          </a:p>
        </p:txBody>
      </p:sp>
    </p:spTree>
    <p:extLst>
      <p:ext uri="{BB962C8B-B14F-4D97-AF65-F5344CB8AC3E}">
        <p14:creationId xmlns:p14="http://schemas.microsoft.com/office/powerpoint/2010/main" val="369983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avons besoin de 6 composantes principales pour expliquer près de 100% des informations</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12</a:t>
            </a:fld>
            <a:endParaRPr lang="fr-FR"/>
          </a:p>
        </p:txBody>
      </p:sp>
    </p:spTree>
    <p:extLst>
      <p:ext uri="{BB962C8B-B14F-4D97-AF65-F5344CB8AC3E}">
        <p14:creationId xmlns:p14="http://schemas.microsoft.com/office/powerpoint/2010/main" val="2838572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cercle n’est pas très lisible sur la partie droite, affichons un zoom ; CLICK</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13</a:t>
            </a:fld>
            <a:endParaRPr lang="fr-FR"/>
          </a:p>
        </p:txBody>
      </p:sp>
    </p:spTree>
    <p:extLst>
      <p:ext uri="{BB962C8B-B14F-4D97-AF65-F5344CB8AC3E}">
        <p14:creationId xmlns:p14="http://schemas.microsoft.com/office/powerpoint/2010/main" val="999907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peut voir sur PC1 que les variables ayant le plus de poids dans l'inertie sont : </a:t>
            </a:r>
            <a:br>
              <a:rPr lang="fr-FR" dirty="0"/>
            </a:br>
            <a:endParaRPr lang="fr-FR" dirty="0"/>
          </a:p>
          <a:p>
            <a:r>
              <a:rPr lang="fr-FR" dirty="0"/>
              <a:t>La disponibilité en protéines</a:t>
            </a:r>
          </a:p>
          <a:p>
            <a:r>
              <a:rPr lang="fr-FR" dirty="0"/>
              <a:t>La </a:t>
            </a:r>
            <a:r>
              <a:rPr lang="fr-FR" dirty="0" err="1"/>
              <a:t>disponinibilité</a:t>
            </a:r>
            <a:r>
              <a:rPr lang="fr-FR" dirty="0"/>
              <a:t> alimentaire totale</a:t>
            </a:r>
          </a:p>
          <a:p>
            <a:r>
              <a:rPr lang="fr-FR" dirty="0"/>
              <a:t>Le ratio de protéines animales / Protéines totales CLICK</a:t>
            </a:r>
          </a:p>
          <a:p>
            <a:endParaRPr lang="fr-FR" dirty="0"/>
          </a:p>
          <a:p>
            <a:r>
              <a:rPr lang="fr-FR" dirty="0"/>
              <a:t>On remarque aussi que le PIB/h est assez élevé (0,41) </a:t>
            </a:r>
          </a:p>
          <a:p>
            <a:endParaRPr lang="fr-FR" dirty="0"/>
          </a:p>
          <a:p>
            <a:r>
              <a:rPr lang="fr-FR" dirty="0"/>
              <a:t>On peut donc conclure que la composante principale PC1 correspond au niveau de richesses du pays</a:t>
            </a:r>
          </a:p>
          <a:p>
            <a:endParaRPr lang="fr-FR" dirty="0"/>
          </a:p>
          <a:p>
            <a:r>
              <a:rPr lang="fr-FR" dirty="0"/>
              <a:t>CLICK</a:t>
            </a:r>
          </a:p>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14</a:t>
            </a:fld>
            <a:endParaRPr lang="fr-FR"/>
          </a:p>
        </p:txBody>
      </p:sp>
    </p:spTree>
    <p:extLst>
      <p:ext uri="{BB962C8B-B14F-4D97-AF65-F5344CB8AC3E}">
        <p14:creationId xmlns:p14="http://schemas.microsoft.com/office/powerpoint/2010/main" val="1988068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 l'exception du cluster 6, les pays sont regroupés correctement par cluster sur F1. </a:t>
            </a:r>
            <a:br>
              <a:rPr lang="fr-FR" dirty="0"/>
            </a:br>
            <a:r>
              <a:rPr lang="fr-FR" dirty="0"/>
              <a:t>Si certains semblent être confondus avec les autres, c'est F2 qui nous permet de voir la différence entre ces derniers. </a:t>
            </a:r>
          </a:p>
          <a:p>
            <a:endParaRPr lang="fr-FR" dirty="0"/>
          </a:p>
          <a:p>
            <a:r>
              <a:rPr lang="fr-FR" dirty="0"/>
              <a:t>Dans la partie du </a:t>
            </a:r>
            <a:r>
              <a:rPr lang="fr-FR" dirty="0" err="1"/>
              <a:t>dendogramme</a:t>
            </a:r>
            <a:r>
              <a:rPr lang="fr-FR" dirty="0"/>
              <a:t>, nous avons vu que le cluster 7 était celui qui nous intéressait le plus, voyons donc comment sont répartis les pays de ce cluster, et à quoi est-ce qu'ils correspondent, après l'ACP.</a:t>
            </a:r>
          </a:p>
          <a:p>
            <a:endParaRPr lang="fr-FR" dirty="0"/>
          </a:p>
          <a:p>
            <a:r>
              <a:rPr lang="fr-FR" dirty="0"/>
              <a:t>Le cluster 7 représente les pays le plus à droite sur F1, avec donc une forte valeur. </a:t>
            </a:r>
            <a:br>
              <a:rPr lang="fr-FR" dirty="0"/>
            </a:br>
            <a:r>
              <a:rPr lang="fr-FR" dirty="0"/>
              <a:t>Comme nous l'avons vu </a:t>
            </a:r>
            <a:r>
              <a:rPr lang="fr-FR" dirty="0" err="1"/>
              <a:t>précédement</a:t>
            </a:r>
            <a:r>
              <a:rPr lang="fr-FR" dirty="0"/>
              <a:t>, F1 représente le niveau de richesse du pays ; </a:t>
            </a:r>
            <a:br>
              <a:rPr lang="fr-FR" dirty="0"/>
            </a:br>
            <a:r>
              <a:rPr lang="fr-FR" dirty="0"/>
              <a:t>Les pays du cluster 7 correspondent donc aux pays les plus riches.</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15</a:t>
            </a:fld>
            <a:endParaRPr lang="fr-FR"/>
          </a:p>
        </p:txBody>
      </p:sp>
    </p:spTree>
    <p:extLst>
      <p:ext uri="{BB962C8B-B14F-4D97-AF65-F5344CB8AC3E}">
        <p14:creationId xmlns:p14="http://schemas.microsoft.com/office/powerpoint/2010/main" val="3528905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rappel, la liste des clusters avec les centroïdes </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16</a:t>
            </a:fld>
            <a:endParaRPr lang="fr-FR"/>
          </a:p>
        </p:txBody>
      </p:sp>
    </p:spTree>
    <p:extLst>
      <p:ext uri="{BB962C8B-B14F-4D97-AF65-F5344CB8AC3E}">
        <p14:creationId xmlns:p14="http://schemas.microsoft.com/office/powerpoint/2010/main" val="1567256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Np.random.seed</a:t>
            </a:r>
            <a:r>
              <a:rPr lang="fr-FR" dirty="0"/>
              <a:t>(1) permet de bloquer le nombre de lancés aléatoires à 1 (afin d’éviter d’avoir des résultats différent entre chaque exécution)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On utilise ensuite ks_2amp pour savoir si la variable suit une loi normale ou non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On prend d’abord notre échantillon (avec la colonne que l’on veut tester)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Puis, en deuxième valeur, on transforme notre échantillon en échantillon suivant une loi normale, afin de comparer les deux.</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Enfin, on utilise une condition IF pour afficher si la variable suit une loi normale ou non (grâce à la comparaison entre Alpha et </a:t>
            </a:r>
            <a:r>
              <a:rPr lang="fr-FR" dirty="0" err="1"/>
              <a:t>P_valeur</a:t>
            </a:r>
            <a:r>
              <a:rPr lang="fr-FR" dirty="0"/>
              <a:t>)</a:t>
            </a:r>
          </a:p>
          <a:p>
            <a:endParaRPr lang="fr-FR" dirty="0"/>
          </a:p>
          <a:p>
            <a:r>
              <a:rPr lang="fr-FR" dirty="0"/>
              <a:t>CLICK</a:t>
            </a:r>
          </a:p>
          <a:p>
            <a:r>
              <a:rPr lang="fr-FR" dirty="0"/>
              <a:t>Ce qui nous donne le tableau suivant pour nos variables </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18</a:t>
            </a:fld>
            <a:endParaRPr lang="fr-FR"/>
          </a:p>
        </p:txBody>
      </p:sp>
    </p:spTree>
    <p:extLst>
      <p:ext uri="{BB962C8B-B14F-4D97-AF65-F5344CB8AC3E}">
        <p14:creationId xmlns:p14="http://schemas.microsoft.com/office/powerpoint/2010/main" val="821450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FD8FCD-17B2-4953-937C-84853129230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9B16623-C976-4EA6-80AB-798951570C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4FA81074-5D99-40C8-9D51-F0EE3AF0C4C9}"/>
              </a:ext>
            </a:extLst>
          </p:cNvPr>
          <p:cNvSpPr>
            <a:spLocks noGrp="1"/>
          </p:cNvSpPr>
          <p:nvPr>
            <p:ph type="dt" sz="half" idx="10"/>
          </p:nvPr>
        </p:nvSpPr>
        <p:spPr/>
        <p:txBody>
          <a:bodyPr/>
          <a:lstStyle/>
          <a:p>
            <a:fld id="{E565D739-1F39-46A1-82E5-C30CDDBD57CA}" type="datetimeFigureOut">
              <a:rPr lang="fr-FR" smtClean="0"/>
              <a:t>24/04/2019</a:t>
            </a:fld>
            <a:endParaRPr lang="fr-FR"/>
          </a:p>
        </p:txBody>
      </p:sp>
      <p:sp>
        <p:nvSpPr>
          <p:cNvPr id="5" name="Espace réservé du pied de page 4">
            <a:extLst>
              <a:ext uri="{FF2B5EF4-FFF2-40B4-BE49-F238E27FC236}">
                <a16:creationId xmlns:a16="http://schemas.microsoft.com/office/drawing/2014/main" id="{AB05FF09-A4D7-44B5-8060-1034A29E88B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BA7CD19-1E1D-4F26-828B-0BAD27B1956D}"/>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1896591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3D161C-607B-44A5-8886-288EF3C1275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1911EC0-24BC-4291-B239-A562FC513928}"/>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23352CB-75FF-4B82-B393-FFD4911E0866}"/>
              </a:ext>
            </a:extLst>
          </p:cNvPr>
          <p:cNvSpPr>
            <a:spLocks noGrp="1"/>
          </p:cNvSpPr>
          <p:nvPr>
            <p:ph type="dt" sz="half" idx="10"/>
          </p:nvPr>
        </p:nvSpPr>
        <p:spPr/>
        <p:txBody>
          <a:bodyPr/>
          <a:lstStyle/>
          <a:p>
            <a:fld id="{E565D739-1F39-46A1-82E5-C30CDDBD57CA}" type="datetimeFigureOut">
              <a:rPr lang="fr-FR" smtClean="0"/>
              <a:t>24/04/2019</a:t>
            </a:fld>
            <a:endParaRPr lang="fr-FR"/>
          </a:p>
        </p:txBody>
      </p:sp>
      <p:sp>
        <p:nvSpPr>
          <p:cNvPr id="5" name="Espace réservé du pied de page 4">
            <a:extLst>
              <a:ext uri="{FF2B5EF4-FFF2-40B4-BE49-F238E27FC236}">
                <a16:creationId xmlns:a16="http://schemas.microsoft.com/office/drawing/2014/main" id="{DF1FD69B-96A3-46DD-A0A4-315CB8BCCA9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39C7815-F1D8-4357-9E80-9518AAC6FF5F}"/>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3852296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175A724-3167-4E85-87B2-3B85EEA2BF7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1055A7F-85A5-41E7-ADD6-5F88A6B9BD62}"/>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4A9F3BC-7236-4ACE-B5F4-62D9DF9F2B38}"/>
              </a:ext>
            </a:extLst>
          </p:cNvPr>
          <p:cNvSpPr>
            <a:spLocks noGrp="1"/>
          </p:cNvSpPr>
          <p:nvPr>
            <p:ph type="dt" sz="half" idx="10"/>
          </p:nvPr>
        </p:nvSpPr>
        <p:spPr/>
        <p:txBody>
          <a:bodyPr/>
          <a:lstStyle/>
          <a:p>
            <a:fld id="{E565D739-1F39-46A1-82E5-C30CDDBD57CA}" type="datetimeFigureOut">
              <a:rPr lang="fr-FR" smtClean="0"/>
              <a:t>24/04/2019</a:t>
            </a:fld>
            <a:endParaRPr lang="fr-FR"/>
          </a:p>
        </p:txBody>
      </p:sp>
      <p:sp>
        <p:nvSpPr>
          <p:cNvPr id="5" name="Espace réservé du pied de page 4">
            <a:extLst>
              <a:ext uri="{FF2B5EF4-FFF2-40B4-BE49-F238E27FC236}">
                <a16:creationId xmlns:a16="http://schemas.microsoft.com/office/drawing/2014/main" id="{013FD723-99E1-4866-8C9F-DAE3306B174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2C26A00-8273-414E-87EF-16ABC364D9B2}"/>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785926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E5A05A-69BF-4208-8F4E-BDEAC387743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D387E1A-3F59-4BB9-9049-C3C71D4D1B6C}"/>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737AD1B-CD00-494A-94E1-FD1184C263E7}"/>
              </a:ext>
            </a:extLst>
          </p:cNvPr>
          <p:cNvSpPr>
            <a:spLocks noGrp="1"/>
          </p:cNvSpPr>
          <p:nvPr>
            <p:ph type="dt" sz="half" idx="10"/>
          </p:nvPr>
        </p:nvSpPr>
        <p:spPr/>
        <p:txBody>
          <a:bodyPr/>
          <a:lstStyle/>
          <a:p>
            <a:fld id="{E565D739-1F39-46A1-82E5-C30CDDBD57CA}" type="datetimeFigureOut">
              <a:rPr lang="fr-FR" smtClean="0"/>
              <a:t>24/04/2019</a:t>
            </a:fld>
            <a:endParaRPr lang="fr-FR"/>
          </a:p>
        </p:txBody>
      </p:sp>
      <p:sp>
        <p:nvSpPr>
          <p:cNvPr id="5" name="Espace réservé du pied de page 4">
            <a:extLst>
              <a:ext uri="{FF2B5EF4-FFF2-40B4-BE49-F238E27FC236}">
                <a16:creationId xmlns:a16="http://schemas.microsoft.com/office/drawing/2014/main" id="{C9DDD478-5405-4556-83F2-92DAE84C238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1EE3609-772D-44DE-A5FE-BED39CBDBE5B}"/>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42948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D68240-FFE9-41B5-8AB4-6DA570C2C17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3922A84-BE76-4BDD-A7DC-BDB0DF8E77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58B3D53D-3823-4F14-BC98-EC11985703BB}"/>
              </a:ext>
            </a:extLst>
          </p:cNvPr>
          <p:cNvSpPr>
            <a:spLocks noGrp="1"/>
          </p:cNvSpPr>
          <p:nvPr>
            <p:ph type="dt" sz="half" idx="10"/>
          </p:nvPr>
        </p:nvSpPr>
        <p:spPr/>
        <p:txBody>
          <a:bodyPr/>
          <a:lstStyle/>
          <a:p>
            <a:fld id="{E565D739-1F39-46A1-82E5-C30CDDBD57CA}" type="datetimeFigureOut">
              <a:rPr lang="fr-FR" smtClean="0"/>
              <a:t>24/04/2019</a:t>
            </a:fld>
            <a:endParaRPr lang="fr-FR"/>
          </a:p>
        </p:txBody>
      </p:sp>
      <p:sp>
        <p:nvSpPr>
          <p:cNvPr id="5" name="Espace réservé du pied de page 4">
            <a:extLst>
              <a:ext uri="{FF2B5EF4-FFF2-40B4-BE49-F238E27FC236}">
                <a16:creationId xmlns:a16="http://schemas.microsoft.com/office/drawing/2014/main" id="{07CB7324-ACFA-4E71-AC9B-F702C052E96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DC40C6E-5DB5-4068-8109-8A9A445AB3BA}"/>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3731921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F7E7F6-C825-445F-91DD-B8E127F297E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C450B2C-3CF2-4321-8A42-1BA7023674E4}"/>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C591581-C501-47CE-BA0B-64979464CDEF}"/>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8F146E8-3C64-4669-AC18-C3BF87D12BB3}"/>
              </a:ext>
            </a:extLst>
          </p:cNvPr>
          <p:cNvSpPr>
            <a:spLocks noGrp="1"/>
          </p:cNvSpPr>
          <p:nvPr>
            <p:ph type="dt" sz="half" idx="10"/>
          </p:nvPr>
        </p:nvSpPr>
        <p:spPr/>
        <p:txBody>
          <a:bodyPr/>
          <a:lstStyle/>
          <a:p>
            <a:fld id="{E565D739-1F39-46A1-82E5-C30CDDBD57CA}" type="datetimeFigureOut">
              <a:rPr lang="fr-FR" smtClean="0"/>
              <a:t>24/04/2019</a:t>
            </a:fld>
            <a:endParaRPr lang="fr-FR"/>
          </a:p>
        </p:txBody>
      </p:sp>
      <p:sp>
        <p:nvSpPr>
          <p:cNvPr id="6" name="Espace réservé du pied de page 5">
            <a:extLst>
              <a:ext uri="{FF2B5EF4-FFF2-40B4-BE49-F238E27FC236}">
                <a16:creationId xmlns:a16="http://schemas.microsoft.com/office/drawing/2014/main" id="{7600A408-E212-4818-998C-2B077AC1A73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8553D33-8908-4662-9E74-0FA5B0D34F58}"/>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2655288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C55513-C2B0-4329-9446-CF00E236485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651AC42-D264-4E0F-8551-FF78201270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AAC4D7C6-7D24-4AE3-BF33-A37DC3C19DBF}"/>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8155348-5E57-40AF-86A4-1DC4B0128B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D0E2A132-A5B6-44C8-937B-2785BEAA465B}"/>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8F83626-C9AB-49DE-A448-6AC353E30D73}"/>
              </a:ext>
            </a:extLst>
          </p:cNvPr>
          <p:cNvSpPr>
            <a:spLocks noGrp="1"/>
          </p:cNvSpPr>
          <p:nvPr>
            <p:ph type="dt" sz="half" idx="10"/>
          </p:nvPr>
        </p:nvSpPr>
        <p:spPr/>
        <p:txBody>
          <a:bodyPr/>
          <a:lstStyle/>
          <a:p>
            <a:fld id="{E565D739-1F39-46A1-82E5-C30CDDBD57CA}" type="datetimeFigureOut">
              <a:rPr lang="fr-FR" smtClean="0"/>
              <a:t>24/04/2019</a:t>
            </a:fld>
            <a:endParaRPr lang="fr-FR"/>
          </a:p>
        </p:txBody>
      </p:sp>
      <p:sp>
        <p:nvSpPr>
          <p:cNvPr id="8" name="Espace réservé du pied de page 7">
            <a:extLst>
              <a:ext uri="{FF2B5EF4-FFF2-40B4-BE49-F238E27FC236}">
                <a16:creationId xmlns:a16="http://schemas.microsoft.com/office/drawing/2014/main" id="{F9164FC8-E82A-4189-92AF-FFCC4B92D30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6DA5050-4C92-453F-95BB-4748DE2AC98A}"/>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252072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9E72C0-BD2F-4A74-B3F2-CAC9049AB64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492544D-FF9F-4666-8B1C-7F70047A8793}"/>
              </a:ext>
            </a:extLst>
          </p:cNvPr>
          <p:cNvSpPr>
            <a:spLocks noGrp="1"/>
          </p:cNvSpPr>
          <p:nvPr>
            <p:ph type="dt" sz="half" idx="10"/>
          </p:nvPr>
        </p:nvSpPr>
        <p:spPr/>
        <p:txBody>
          <a:bodyPr/>
          <a:lstStyle/>
          <a:p>
            <a:fld id="{E565D739-1F39-46A1-82E5-C30CDDBD57CA}" type="datetimeFigureOut">
              <a:rPr lang="fr-FR" smtClean="0"/>
              <a:t>24/04/2019</a:t>
            </a:fld>
            <a:endParaRPr lang="fr-FR"/>
          </a:p>
        </p:txBody>
      </p:sp>
      <p:sp>
        <p:nvSpPr>
          <p:cNvPr id="4" name="Espace réservé du pied de page 3">
            <a:extLst>
              <a:ext uri="{FF2B5EF4-FFF2-40B4-BE49-F238E27FC236}">
                <a16:creationId xmlns:a16="http://schemas.microsoft.com/office/drawing/2014/main" id="{83D6A19C-A753-4E28-B4DC-86230A931DC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7A10D0C-33E7-4621-9F29-D76C93E0D7AD}"/>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3528313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9D4F279-85F6-445D-A559-9F25E4CBB193}"/>
              </a:ext>
            </a:extLst>
          </p:cNvPr>
          <p:cNvSpPr>
            <a:spLocks noGrp="1"/>
          </p:cNvSpPr>
          <p:nvPr>
            <p:ph type="dt" sz="half" idx="10"/>
          </p:nvPr>
        </p:nvSpPr>
        <p:spPr/>
        <p:txBody>
          <a:bodyPr/>
          <a:lstStyle/>
          <a:p>
            <a:fld id="{E565D739-1F39-46A1-82E5-C30CDDBD57CA}" type="datetimeFigureOut">
              <a:rPr lang="fr-FR" smtClean="0"/>
              <a:t>24/04/2019</a:t>
            </a:fld>
            <a:endParaRPr lang="fr-FR"/>
          </a:p>
        </p:txBody>
      </p:sp>
      <p:sp>
        <p:nvSpPr>
          <p:cNvPr id="3" name="Espace réservé du pied de page 2">
            <a:extLst>
              <a:ext uri="{FF2B5EF4-FFF2-40B4-BE49-F238E27FC236}">
                <a16:creationId xmlns:a16="http://schemas.microsoft.com/office/drawing/2014/main" id="{A733E815-358D-47C1-979F-F7C0362E49D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D6C9090-A8AF-475D-82E2-2BC7D0401DE7}"/>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127067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48B239-FAD6-4042-B54D-F281885DE17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F3E48AF-CB3F-468C-B082-2A36D5B721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E89ABF1-610F-45DB-B21E-FA23356D44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9902706A-3A43-43F3-A46A-61CCCFA79D8A}"/>
              </a:ext>
            </a:extLst>
          </p:cNvPr>
          <p:cNvSpPr>
            <a:spLocks noGrp="1"/>
          </p:cNvSpPr>
          <p:nvPr>
            <p:ph type="dt" sz="half" idx="10"/>
          </p:nvPr>
        </p:nvSpPr>
        <p:spPr/>
        <p:txBody>
          <a:bodyPr/>
          <a:lstStyle/>
          <a:p>
            <a:fld id="{E565D739-1F39-46A1-82E5-C30CDDBD57CA}" type="datetimeFigureOut">
              <a:rPr lang="fr-FR" smtClean="0"/>
              <a:t>24/04/2019</a:t>
            </a:fld>
            <a:endParaRPr lang="fr-FR"/>
          </a:p>
        </p:txBody>
      </p:sp>
      <p:sp>
        <p:nvSpPr>
          <p:cNvPr id="6" name="Espace réservé du pied de page 5">
            <a:extLst>
              <a:ext uri="{FF2B5EF4-FFF2-40B4-BE49-F238E27FC236}">
                <a16:creationId xmlns:a16="http://schemas.microsoft.com/office/drawing/2014/main" id="{9906A51B-8E62-4D79-9037-DB107C87097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8B61A5C-6021-4431-8587-B92DA5644E16}"/>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370030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5A07F9-6026-449B-931C-DE4149B86CB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39798B8-DE9D-4999-ABD0-6E76C674AB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DB6D4A4-BDDF-42D3-A38C-903BA19CA5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C6ABAC52-D315-4C77-90E1-F8C48D020FE0}"/>
              </a:ext>
            </a:extLst>
          </p:cNvPr>
          <p:cNvSpPr>
            <a:spLocks noGrp="1"/>
          </p:cNvSpPr>
          <p:nvPr>
            <p:ph type="dt" sz="half" idx="10"/>
          </p:nvPr>
        </p:nvSpPr>
        <p:spPr/>
        <p:txBody>
          <a:bodyPr/>
          <a:lstStyle/>
          <a:p>
            <a:fld id="{E565D739-1F39-46A1-82E5-C30CDDBD57CA}" type="datetimeFigureOut">
              <a:rPr lang="fr-FR" smtClean="0"/>
              <a:t>24/04/2019</a:t>
            </a:fld>
            <a:endParaRPr lang="fr-FR"/>
          </a:p>
        </p:txBody>
      </p:sp>
      <p:sp>
        <p:nvSpPr>
          <p:cNvPr id="6" name="Espace réservé du pied de page 5">
            <a:extLst>
              <a:ext uri="{FF2B5EF4-FFF2-40B4-BE49-F238E27FC236}">
                <a16:creationId xmlns:a16="http://schemas.microsoft.com/office/drawing/2014/main" id="{7E88A285-6A83-4D8B-9C36-3DDAF7E2B24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61A65C7-796B-4BE8-849F-CF752C266BC7}"/>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40226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E083AC7-28B2-4FF3-A949-355B1529AF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AEBBBD1-BBB7-4506-B496-EF2008BD5B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01069F0-3577-44B2-9851-47349C024C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65D739-1F39-46A1-82E5-C30CDDBD57CA}" type="datetimeFigureOut">
              <a:rPr lang="fr-FR" smtClean="0"/>
              <a:t>24/04/2019</a:t>
            </a:fld>
            <a:endParaRPr lang="fr-FR"/>
          </a:p>
        </p:txBody>
      </p:sp>
      <p:sp>
        <p:nvSpPr>
          <p:cNvPr id="5" name="Espace réservé du pied de page 4">
            <a:extLst>
              <a:ext uri="{FF2B5EF4-FFF2-40B4-BE49-F238E27FC236}">
                <a16:creationId xmlns:a16="http://schemas.microsoft.com/office/drawing/2014/main" id="{DDE3D9F3-3388-4F4C-9C88-76D1D97680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3367DA4-825B-4B82-B786-41EE301B7E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94B6EC-412B-4EA8-B987-91553A3BFE55}" type="slidenum">
              <a:rPr lang="fr-FR" smtClean="0"/>
              <a:t>‹N°›</a:t>
            </a:fld>
            <a:endParaRPr lang="fr-FR"/>
          </a:p>
        </p:txBody>
      </p:sp>
    </p:spTree>
    <p:extLst>
      <p:ext uri="{BB962C8B-B14F-4D97-AF65-F5344CB8AC3E}">
        <p14:creationId xmlns:p14="http://schemas.microsoft.com/office/powerpoint/2010/main" val="2516849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F2B4AB-E26F-40B4-ABDA-F40B8F031371}"/>
              </a:ext>
            </a:extLst>
          </p:cNvPr>
          <p:cNvSpPr>
            <a:spLocks noGrp="1"/>
          </p:cNvSpPr>
          <p:nvPr>
            <p:ph type="ctrTitle"/>
          </p:nvPr>
        </p:nvSpPr>
        <p:spPr>
          <a:xfrm>
            <a:off x="6746628" y="1783959"/>
            <a:ext cx="4645250" cy="2889114"/>
          </a:xfrm>
        </p:spPr>
        <p:txBody>
          <a:bodyPr anchor="b">
            <a:normAutofit/>
          </a:bodyPr>
          <a:lstStyle/>
          <a:p>
            <a:pPr algn="l"/>
            <a:r>
              <a:rPr lang="fr-FR" sz="4700" dirty="0"/>
              <a:t>Projet 5 : Produisez une étude de marché</a:t>
            </a:r>
          </a:p>
        </p:txBody>
      </p:sp>
      <p:sp>
        <p:nvSpPr>
          <p:cNvPr id="3" name="Sous-titre 2">
            <a:extLst>
              <a:ext uri="{FF2B5EF4-FFF2-40B4-BE49-F238E27FC236}">
                <a16:creationId xmlns:a16="http://schemas.microsoft.com/office/drawing/2014/main" id="{4325DE27-E9E9-4E3D-B1D5-81B9A0C5E02B}"/>
              </a:ext>
            </a:extLst>
          </p:cNvPr>
          <p:cNvSpPr>
            <a:spLocks noGrp="1"/>
          </p:cNvSpPr>
          <p:nvPr>
            <p:ph type="subTitle" idx="1"/>
          </p:nvPr>
        </p:nvSpPr>
        <p:spPr>
          <a:xfrm>
            <a:off x="6746627" y="4750893"/>
            <a:ext cx="4645250" cy="1147863"/>
          </a:xfrm>
        </p:spPr>
        <p:txBody>
          <a:bodyPr anchor="t">
            <a:normAutofit/>
          </a:bodyPr>
          <a:lstStyle/>
          <a:p>
            <a:pPr algn="l"/>
            <a:r>
              <a:rPr lang="fr-FR" sz="2000" dirty="0"/>
              <a:t>Par Julien PAULET</a:t>
            </a: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Image 5">
            <a:extLst>
              <a:ext uri="{FF2B5EF4-FFF2-40B4-BE49-F238E27FC236}">
                <a16:creationId xmlns:a16="http://schemas.microsoft.com/office/drawing/2014/main" id="{E791B2A6-C984-456E-A13D-BC1E70CB7DC5}"/>
              </a:ext>
            </a:extLst>
          </p:cNvPr>
          <p:cNvPicPr>
            <a:picLocks noChangeAspect="1"/>
          </p:cNvPicPr>
          <p:nvPr/>
        </p:nvPicPr>
        <p:blipFill rotWithShape="1">
          <a:blip r:embed="rId2"/>
          <a:srcRect l="10851" r="1308"/>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185167569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1524000" y="261137"/>
            <a:ext cx="9144000" cy="1041083"/>
          </a:xfrm>
        </p:spPr>
        <p:txBody>
          <a:bodyPr>
            <a:normAutofit fontScale="90000"/>
          </a:bodyPr>
          <a:lstStyle/>
          <a:p>
            <a:r>
              <a:rPr lang="fr-FR" dirty="0"/>
              <a:t>Création d’un dendrogramme</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6" name="Image 5">
            <a:extLst>
              <a:ext uri="{FF2B5EF4-FFF2-40B4-BE49-F238E27FC236}">
                <a16:creationId xmlns:a16="http://schemas.microsoft.com/office/drawing/2014/main" id="{33845D5E-01D1-4E69-9B87-D3AB9DBEBF48}"/>
              </a:ext>
            </a:extLst>
          </p:cNvPr>
          <p:cNvPicPr>
            <a:picLocks noChangeAspect="1"/>
          </p:cNvPicPr>
          <p:nvPr/>
        </p:nvPicPr>
        <p:blipFill rotWithShape="1">
          <a:blip r:embed="rId4">
            <a:extLst>
              <a:ext uri="{28A0092B-C50C-407E-A947-70E740481C1C}">
                <a14:useLocalDpi xmlns:a14="http://schemas.microsoft.com/office/drawing/2010/main" val="0"/>
              </a:ext>
            </a:extLst>
          </a:blip>
          <a:srcRect l="9397" t="12035" r="10090"/>
          <a:stretch/>
        </p:blipFill>
        <p:spPr>
          <a:xfrm>
            <a:off x="16144" y="114452"/>
            <a:ext cx="12175856" cy="5321148"/>
          </a:xfrm>
          <a:prstGeom prst="rect">
            <a:avLst/>
          </a:prstGeom>
        </p:spPr>
      </p:pic>
      <p:pic>
        <p:nvPicPr>
          <p:cNvPr id="7" name="Image 6">
            <a:extLst>
              <a:ext uri="{FF2B5EF4-FFF2-40B4-BE49-F238E27FC236}">
                <a16:creationId xmlns:a16="http://schemas.microsoft.com/office/drawing/2014/main" id="{B5BE3965-EC5A-436B-8458-A8656E5A92CA}"/>
              </a:ext>
            </a:extLst>
          </p:cNvPr>
          <p:cNvPicPr>
            <a:picLocks noChangeAspect="1"/>
          </p:cNvPicPr>
          <p:nvPr/>
        </p:nvPicPr>
        <p:blipFill rotWithShape="1">
          <a:blip r:embed="rId4">
            <a:extLst>
              <a:ext uri="{28A0092B-C50C-407E-A947-70E740481C1C}">
                <a14:useLocalDpi xmlns:a14="http://schemas.microsoft.com/office/drawing/2010/main" val="0"/>
              </a:ext>
            </a:extLst>
          </a:blip>
          <a:srcRect l="74879" t="48207" r="11914"/>
          <a:stretch/>
        </p:blipFill>
        <p:spPr>
          <a:xfrm rot="16200000">
            <a:off x="3427355" y="-276198"/>
            <a:ext cx="5321148" cy="8347116"/>
          </a:xfrm>
          <a:prstGeom prst="rect">
            <a:avLst/>
          </a:prstGeom>
        </p:spPr>
      </p:pic>
      <p:sp>
        <p:nvSpPr>
          <p:cNvPr id="8" name="Rectangle : coins arrondis 7">
            <a:extLst>
              <a:ext uri="{FF2B5EF4-FFF2-40B4-BE49-F238E27FC236}">
                <a16:creationId xmlns:a16="http://schemas.microsoft.com/office/drawing/2014/main" id="{746704FF-AE95-4833-8ABE-CAB97CDD5D61}"/>
              </a:ext>
            </a:extLst>
          </p:cNvPr>
          <p:cNvSpPr/>
          <p:nvPr/>
        </p:nvSpPr>
        <p:spPr>
          <a:xfrm>
            <a:off x="9795510" y="2103120"/>
            <a:ext cx="2125980" cy="321802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41656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617556" y="308472"/>
            <a:ext cx="11058487" cy="1202063"/>
          </a:xfrm>
        </p:spPr>
        <p:txBody>
          <a:bodyPr>
            <a:normAutofit/>
          </a:bodyPr>
          <a:lstStyle/>
          <a:p>
            <a:r>
              <a:rPr lang="fr-FR" sz="6600" dirty="0"/>
              <a:t>Analyse des centroïdes</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70BE1955-1042-44E1-AD6C-A867D2F8F96E}"/>
              </a:ext>
            </a:extLst>
          </p:cNvPr>
          <p:cNvPicPr>
            <a:picLocks noChangeAspect="1"/>
          </p:cNvPicPr>
          <p:nvPr/>
        </p:nvPicPr>
        <p:blipFill>
          <a:blip r:embed="rId3"/>
          <a:stretch>
            <a:fillRect/>
          </a:stretch>
        </p:blipFill>
        <p:spPr>
          <a:xfrm>
            <a:off x="253586" y="2458523"/>
            <a:ext cx="11684828" cy="2977077"/>
          </a:xfrm>
          <a:prstGeom prst="rect">
            <a:avLst/>
          </a:prstGeom>
        </p:spPr>
      </p:pic>
      <p:sp>
        <p:nvSpPr>
          <p:cNvPr id="6" name="Rectangle 5">
            <a:extLst>
              <a:ext uri="{FF2B5EF4-FFF2-40B4-BE49-F238E27FC236}">
                <a16:creationId xmlns:a16="http://schemas.microsoft.com/office/drawing/2014/main" id="{DF1F40C8-83A6-4496-9F49-BBB4EDC0171B}"/>
              </a:ext>
            </a:extLst>
          </p:cNvPr>
          <p:cNvSpPr/>
          <p:nvPr/>
        </p:nvSpPr>
        <p:spPr>
          <a:xfrm>
            <a:off x="253586" y="5089792"/>
            <a:ext cx="11684828" cy="3458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6223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1524000" y="335279"/>
            <a:ext cx="9144000" cy="1041083"/>
          </a:xfrm>
        </p:spPr>
        <p:txBody>
          <a:bodyPr>
            <a:normAutofit/>
          </a:bodyPr>
          <a:lstStyle/>
          <a:p>
            <a:r>
              <a:rPr lang="fr-FR" dirty="0"/>
              <a:t>ACP sur les partitions</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9" name="Image 8">
            <a:extLst>
              <a:ext uri="{FF2B5EF4-FFF2-40B4-BE49-F238E27FC236}">
                <a16:creationId xmlns:a16="http://schemas.microsoft.com/office/drawing/2014/main" id="{C9230A34-03C6-493D-9CC9-6EAFF5EAD5AD}"/>
              </a:ext>
            </a:extLst>
          </p:cNvPr>
          <p:cNvPicPr>
            <a:picLocks noChangeAspect="1"/>
          </p:cNvPicPr>
          <p:nvPr/>
        </p:nvPicPr>
        <p:blipFill rotWithShape="1">
          <a:blip r:embed="rId4">
            <a:extLst>
              <a:ext uri="{28A0092B-C50C-407E-A947-70E740481C1C}">
                <a14:useLocalDpi xmlns:a14="http://schemas.microsoft.com/office/drawing/2010/main" val="0"/>
              </a:ext>
            </a:extLst>
          </a:blip>
          <a:srcRect l="2027" t="4590" r="8322"/>
          <a:stretch/>
        </p:blipFill>
        <p:spPr>
          <a:xfrm>
            <a:off x="2475711" y="1385596"/>
            <a:ext cx="7240578" cy="5137125"/>
          </a:xfrm>
          <a:prstGeom prst="rect">
            <a:avLst/>
          </a:prstGeom>
        </p:spPr>
      </p:pic>
    </p:spTree>
    <p:extLst>
      <p:ext uri="{BB962C8B-B14F-4D97-AF65-F5344CB8AC3E}">
        <p14:creationId xmlns:p14="http://schemas.microsoft.com/office/powerpoint/2010/main" val="2925701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1524000" y="335279"/>
            <a:ext cx="9144000" cy="1041083"/>
          </a:xfrm>
        </p:spPr>
        <p:txBody>
          <a:bodyPr>
            <a:normAutofit/>
          </a:bodyPr>
          <a:lstStyle/>
          <a:p>
            <a:r>
              <a:rPr lang="fr-FR" dirty="0"/>
              <a:t>ACP sur les partitions</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CE14DD8F-F92A-4ED6-B626-DC4ED2F57B1E}"/>
              </a:ext>
            </a:extLst>
          </p:cNvPr>
          <p:cNvPicPr>
            <a:picLocks noChangeAspect="1"/>
          </p:cNvPicPr>
          <p:nvPr/>
        </p:nvPicPr>
        <p:blipFill rotWithShape="1">
          <a:blip r:embed="rId4">
            <a:extLst>
              <a:ext uri="{28A0092B-C50C-407E-A947-70E740481C1C}">
                <a14:useLocalDpi xmlns:a14="http://schemas.microsoft.com/office/drawing/2010/main" val="0"/>
              </a:ext>
            </a:extLst>
          </a:blip>
          <a:srcRect t="7316" r="7382" b="4478"/>
          <a:stretch/>
        </p:blipFill>
        <p:spPr>
          <a:xfrm>
            <a:off x="2712538" y="1376362"/>
            <a:ext cx="6766923" cy="5523876"/>
          </a:xfrm>
          <a:prstGeom prst="rect">
            <a:avLst/>
          </a:prstGeom>
        </p:spPr>
      </p:pic>
    </p:spTree>
    <p:extLst>
      <p:ext uri="{BB962C8B-B14F-4D97-AF65-F5344CB8AC3E}">
        <p14:creationId xmlns:p14="http://schemas.microsoft.com/office/powerpoint/2010/main" val="2897083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7" name="Image 6">
            <a:extLst>
              <a:ext uri="{FF2B5EF4-FFF2-40B4-BE49-F238E27FC236}">
                <a16:creationId xmlns:a16="http://schemas.microsoft.com/office/drawing/2014/main" id="{7D278D94-694A-4B5A-A871-FCD61C726A5E}"/>
              </a:ext>
            </a:extLst>
          </p:cNvPr>
          <p:cNvPicPr>
            <a:picLocks noChangeAspect="1"/>
          </p:cNvPicPr>
          <p:nvPr/>
        </p:nvPicPr>
        <p:blipFill rotWithShape="1">
          <a:blip r:embed="rId4">
            <a:extLst>
              <a:ext uri="{28A0092B-C50C-407E-A947-70E740481C1C}">
                <a14:useLocalDpi xmlns:a14="http://schemas.microsoft.com/office/drawing/2010/main" val="0"/>
              </a:ext>
            </a:extLst>
          </a:blip>
          <a:srcRect t="6593" r="6350" b="4277"/>
          <a:stretch/>
        </p:blipFill>
        <p:spPr>
          <a:xfrm>
            <a:off x="6976749" y="246190"/>
            <a:ext cx="4964019" cy="4049518"/>
          </a:xfrm>
          <a:prstGeom prst="rect">
            <a:avLst/>
          </a:prstGeom>
        </p:spPr>
      </p:pic>
      <p:pic>
        <p:nvPicPr>
          <p:cNvPr id="10" name="Image 9">
            <a:extLst>
              <a:ext uri="{FF2B5EF4-FFF2-40B4-BE49-F238E27FC236}">
                <a16:creationId xmlns:a16="http://schemas.microsoft.com/office/drawing/2014/main" id="{BA038C8D-93E7-450B-AAB1-F8074F5087D5}"/>
              </a:ext>
            </a:extLst>
          </p:cNvPr>
          <p:cNvPicPr>
            <a:picLocks noChangeAspect="1"/>
          </p:cNvPicPr>
          <p:nvPr/>
        </p:nvPicPr>
        <p:blipFill>
          <a:blip r:embed="rId5"/>
          <a:stretch>
            <a:fillRect/>
          </a:stretch>
        </p:blipFill>
        <p:spPr>
          <a:xfrm>
            <a:off x="832792" y="4468209"/>
            <a:ext cx="10510711" cy="947040"/>
          </a:xfrm>
          <a:prstGeom prst="rect">
            <a:avLst/>
          </a:prstGeom>
        </p:spPr>
      </p:pic>
      <p:pic>
        <p:nvPicPr>
          <p:cNvPr id="11" name="Image 10">
            <a:extLst>
              <a:ext uri="{FF2B5EF4-FFF2-40B4-BE49-F238E27FC236}">
                <a16:creationId xmlns:a16="http://schemas.microsoft.com/office/drawing/2014/main" id="{B30D47B7-EC65-4ED9-A352-B24ECA80C776}"/>
              </a:ext>
            </a:extLst>
          </p:cNvPr>
          <p:cNvPicPr>
            <a:picLocks noChangeAspect="1"/>
          </p:cNvPicPr>
          <p:nvPr/>
        </p:nvPicPr>
        <p:blipFill rotWithShape="1">
          <a:blip r:embed="rId6">
            <a:extLst>
              <a:ext uri="{28A0092B-C50C-407E-A947-70E740481C1C}">
                <a14:useLocalDpi xmlns:a14="http://schemas.microsoft.com/office/drawing/2010/main" val="0"/>
              </a:ext>
            </a:extLst>
          </a:blip>
          <a:srcRect t="7316" r="7382" b="4478"/>
          <a:stretch/>
        </p:blipFill>
        <p:spPr>
          <a:xfrm>
            <a:off x="251232" y="246190"/>
            <a:ext cx="4960788" cy="4049518"/>
          </a:xfrm>
          <a:prstGeom prst="rect">
            <a:avLst/>
          </a:prstGeom>
        </p:spPr>
      </p:pic>
      <p:sp>
        <p:nvSpPr>
          <p:cNvPr id="8" name="Rectangle 7">
            <a:extLst>
              <a:ext uri="{FF2B5EF4-FFF2-40B4-BE49-F238E27FC236}">
                <a16:creationId xmlns:a16="http://schemas.microsoft.com/office/drawing/2014/main" id="{1C60012B-E5EB-4736-B185-731AB3970E92}"/>
              </a:ext>
            </a:extLst>
          </p:cNvPr>
          <p:cNvSpPr/>
          <p:nvPr/>
        </p:nvSpPr>
        <p:spPr>
          <a:xfrm>
            <a:off x="2940908" y="1729946"/>
            <a:ext cx="2271112" cy="6301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 droite 11">
            <a:extLst>
              <a:ext uri="{FF2B5EF4-FFF2-40B4-BE49-F238E27FC236}">
                <a16:creationId xmlns:a16="http://schemas.microsoft.com/office/drawing/2014/main" id="{15236EC8-FCC0-41DF-BC90-87C37D338F2A}"/>
              </a:ext>
            </a:extLst>
          </p:cNvPr>
          <p:cNvSpPr/>
          <p:nvPr/>
        </p:nvSpPr>
        <p:spPr>
          <a:xfrm>
            <a:off x="5362832" y="1890584"/>
            <a:ext cx="1507525" cy="29656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46677593-5076-4EEC-8B27-5339C3C9A9A2}"/>
              </a:ext>
            </a:extLst>
          </p:cNvPr>
          <p:cNvSpPr/>
          <p:nvPr/>
        </p:nvSpPr>
        <p:spPr>
          <a:xfrm>
            <a:off x="4460789" y="4439621"/>
            <a:ext cx="1062681" cy="9959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C950B227-67BF-4D9E-8B32-81B0316AB00B}"/>
              </a:ext>
            </a:extLst>
          </p:cNvPr>
          <p:cNvSpPr/>
          <p:nvPr/>
        </p:nvSpPr>
        <p:spPr>
          <a:xfrm>
            <a:off x="6339016" y="4439621"/>
            <a:ext cx="1062681" cy="9959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890F456B-98FE-4454-9528-C5FC1035000B}"/>
              </a:ext>
            </a:extLst>
          </p:cNvPr>
          <p:cNvSpPr/>
          <p:nvPr/>
        </p:nvSpPr>
        <p:spPr>
          <a:xfrm>
            <a:off x="2821460" y="4439621"/>
            <a:ext cx="1062681" cy="9959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90F84161-BEB2-437E-9EB6-D529FF77C41E}"/>
              </a:ext>
            </a:extLst>
          </p:cNvPr>
          <p:cNvSpPr/>
          <p:nvPr/>
        </p:nvSpPr>
        <p:spPr>
          <a:xfrm>
            <a:off x="9020431" y="4439620"/>
            <a:ext cx="1329385" cy="9959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17232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4" grpId="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784339" y="480469"/>
            <a:ext cx="10724921" cy="1041083"/>
          </a:xfrm>
        </p:spPr>
        <p:txBody>
          <a:bodyPr>
            <a:normAutofit/>
          </a:bodyPr>
          <a:lstStyle/>
          <a:p>
            <a:r>
              <a:rPr lang="fr-FR" dirty="0"/>
              <a:t>Visualisation des clusters sur F1</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6" name="Image 5">
            <a:extLst>
              <a:ext uri="{FF2B5EF4-FFF2-40B4-BE49-F238E27FC236}">
                <a16:creationId xmlns:a16="http://schemas.microsoft.com/office/drawing/2014/main" id="{12F0270D-D057-4DAA-9B16-17BA3394D6D0}"/>
              </a:ext>
            </a:extLst>
          </p:cNvPr>
          <p:cNvPicPr>
            <a:picLocks noChangeAspect="1"/>
          </p:cNvPicPr>
          <p:nvPr/>
        </p:nvPicPr>
        <p:blipFill rotWithShape="1">
          <a:blip r:embed="rId4">
            <a:extLst>
              <a:ext uri="{28A0092B-C50C-407E-A947-70E740481C1C}">
                <a14:useLocalDpi xmlns:a14="http://schemas.microsoft.com/office/drawing/2010/main" val="0"/>
              </a:ext>
            </a:extLst>
          </a:blip>
          <a:srcRect l="4000" t="7263" r="8568" b="4177"/>
          <a:stretch/>
        </p:blipFill>
        <p:spPr>
          <a:xfrm>
            <a:off x="2321011" y="151541"/>
            <a:ext cx="7549978" cy="6554918"/>
          </a:xfrm>
          <a:prstGeom prst="rect">
            <a:avLst/>
          </a:prstGeom>
        </p:spPr>
      </p:pic>
      <p:sp>
        <p:nvSpPr>
          <p:cNvPr id="7" name="Rectangle 6">
            <a:extLst>
              <a:ext uri="{FF2B5EF4-FFF2-40B4-BE49-F238E27FC236}">
                <a16:creationId xmlns:a16="http://schemas.microsoft.com/office/drawing/2014/main" id="{466A4146-8EFA-4DFC-8B12-E8573D8B6144}"/>
              </a:ext>
            </a:extLst>
          </p:cNvPr>
          <p:cNvSpPr/>
          <p:nvPr/>
        </p:nvSpPr>
        <p:spPr>
          <a:xfrm>
            <a:off x="7537622" y="1767016"/>
            <a:ext cx="2026508" cy="23601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D47084E3-0350-4CB4-8392-913D68DCE6A0}"/>
              </a:ext>
            </a:extLst>
          </p:cNvPr>
          <p:cNvSpPr/>
          <p:nvPr/>
        </p:nvSpPr>
        <p:spPr>
          <a:xfrm>
            <a:off x="8106032" y="1576490"/>
            <a:ext cx="1458098" cy="10410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1622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7" grpId="1"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1524000" y="335279"/>
            <a:ext cx="9144000" cy="1041083"/>
          </a:xfrm>
        </p:spPr>
        <p:txBody>
          <a:bodyPr>
            <a:normAutofit/>
          </a:bodyPr>
          <a:lstStyle/>
          <a:p>
            <a:r>
              <a:rPr lang="fr-FR" dirty="0"/>
              <a:t>Choix de la liste des pays</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C920E7A0-66D9-43B0-8D3E-20C2DA342A28}"/>
              </a:ext>
            </a:extLst>
          </p:cNvPr>
          <p:cNvPicPr>
            <a:picLocks noChangeAspect="1"/>
          </p:cNvPicPr>
          <p:nvPr/>
        </p:nvPicPr>
        <p:blipFill>
          <a:blip r:embed="rId4"/>
          <a:stretch>
            <a:fillRect/>
          </a:stretch>
        </p:blipFill>
        <p:spPr>
          <a:xfrm>
            <a:off x="253586" y="2458523"/>
            <a:ext cx="11684828" cy="2977077"/>
          </a:xfrm>
          <a:prstGeom prst="rect">
            <a:avLst/>
          </a:prstGeom>
        </p:spPr>
      </p:pic>
      <p:pic>
        <p:nvPicPr>
          <p:cNvPr id="6" name="Image 5">
            <a:extLst>
              <a:ext uri="{FF2B5EF4-FFF2-40B4-BE49-F238E27FC236}">
                <a16:creationId xmlns:a16="http://schemas.microsoft.com/office/drawing/2014/main" id="{DDC1526B-72D8-4671-98A9-EF46A5FA01C9}"/>
              </a:ext>
            </a:extLst>
          </p:cNvPr>
          <p:cNvPicPr>
            <a:picLocks noChangeAspect="1"/>
          </p:cNvPicPr>
          <p:nvPr/>
        </p:nvPicPr>
        <p:blipFill>
          <a:blip r:embed="rId5"/>
          <a:stretch>
            <a:fillRect/>
          </a:stretch>
        </p:blipFill>
        <p:spPr>
          <a:xfrm>
            <a:off x="253586" y="3049267"/>
            <a:ext cx="11687368" cy="1795590"/>
          </a:xfrm>
          <a:prstGeom prst="rect">
            <a:avLst/>
          </a:prstGeom>
        </p:spPr>
      </p:pic>
      <p:pic>
        <p:nvPicPr>
          <p:cNvPr id="7" name="Image 6">
            <a:extLst>
              <a:ext uri="{FF2B5EF4-FFF2-40B4-BE49-F238E27FC236}">
                <a16:creationId xmlns:a16="http://schemas.microsoft.com/office/drawing/2014/main" id="{DD2ACCD4-4BB7-47F6-ADF5-2278C67468E9}"/>
              </a:ext>
            </a:extLst>
          </p:cNvPr>
          <p:cNvPicPr>
            <a:picLocks noChangeAspect="1"/>
          </p:cNvPicPr>
          <p:nvPr/>
        </p:nvPicPr>
        <p:blipFill>
          <a:blip r:embed="rId6"/>
          <a:stretch>
            <a:fillRect/>
          </a:stretch>
        </p:blipFill>
        <p:spPr>
          <a:xfrm>
            <a:off x="249776" y="2301574"/>
            <a:ext cx="11688638" cy="3134026"/>
          </a:xfrm>
          <a:prstGeom prst="rect">
            <a:avLst/>
          </a:prstGeom>
        </p:spPr>
      </p:pic>
      <p:sp>
        <p:nvSpPr>
          <p:cNvPr id="8" name="ZoneTexte 7">
            <a:extLst>
              <a:ext uri="{FF2B5EF4-FFF2-40B4-BE49-F238E27FC236}">
                <a16:creationId xmlns:a16="http://schemas.microsoft.com/office/drawing/2014/main" id="{639A5ED9-ED07-4AC4-8FB9-5FCD4AB0962D}"/>
              </a:ext>
            </a:extLst>
          </p:cNvPr>
          <p:cNvSpPr txBox="1"/>
          <p:nvPr/>
        </p:nvSpPr>
        <p:spPr>
          <a:xfrm>
            <a:off x="3249827" y="5894173"/>
            <a:ext cx="3178819" cy="369332"/>
          </a:xfrm>
          <a:prstGeom prst="rect">
            <a:avLst/>
          </a:prstGeom>
          <a:noFill/>
        </p:spPr>
        <p:txBody>
          <a:bodyPr wrap="none" rtlCol="0">
            <a:spAutoFit/>
          </a:bodyPr>
          <a:lstStyle/>
          <a:p>
            <a:r>
              <a:rPr lang="fr-FR" b="1" dirty="0"/>
              <a:t>Importations &gt; 130 000 Tonnes </a:t>
            </a:r>
          </a:p>
        </p:txBody>
      </p:sp>
    </p:spTree>
    <p:extLst>
      <p:ext uri="{BB962C8B-B14F-4D97-AF65-F5344CB8AC3E}">
        <p14:creationId xmlns:p14="http://schemas.microsoft.com/office/powerpoint/2010/main" val="1176991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515956" y="381317"/>
            <a:ext cx="11160087" cy="1041083"/>
          </a:xfrm>
        </p:spPr>
        <p:txBody>
          <a:bodyPr>
            <a:normAutofit/>
          </a:bodyPr>
          <a:lstStyle/>
          <a:p>
            <a:r>
              <a:rPr lang="fr-FR" dirty="0"/>
              <a:t>Test d’adéquation sur les variables</a:t>
            </a:r>
          </a:p>
        </p:txBody>
      </p:sp>
      <p:sp>
        <p:nvSpPr>
          <p:cNvPr id="3" name="Sous-titre 2">
            <a:extLst>
              <a:ext uri="{FF2B5EF4-FFF2-40B4-BE49-F238E27FC236}">
                <a16:creationId xmlns:a16="http://schemas.microsoft.com/office/drawing/2014/main" id="{218B9057-36A2-4CEF-8698-A320933B4FB0}"/>
              </a:ext>
            </a:extLst>
          </p:cNvPr>
          <p:cNvSpPr>
            <a:spLocks noGrp="1"/>
          </p:cNvSpPr>
          <p:nvPr>
            <p:ph type="subTitle" idx="1"/>
          </p:nvPr>
        </p:nvSpPr>
        <p:spPr>
          <a:xfrm>
            <a:off x="1524000" y="1897539"/>
            <a:ext cx="9245600" cy="3062922"/>
          </a:xfrm>
        </p:spPr>
        <p:txBody>
          <a:bodyPr>
            <a:normAutofit/>
          </a:bodyPr>
          <a:lstStyle/>
          <a:p>
            <a:r>
              <a:rPr lang="fr-FR" dirty="0"/>
              <a:t>On cherche dans cette partie si les variables suivent ou non une loi normale</a:t>
            </a:r>
          </a:p>
          <a:p>
            <a:r>
              <a:rPr lang="fr-FR" dirty="0"/>
              <a:t>Pour cela, posons deux hypothèses :</a:t>
            </a:r>
          </a:p>
          <a:p>
            <a:r>
              <a:rPr lang="fr-FR" dirty="0"/>
              <a:t>H0 : La variable suit une loi normale</a:t>
            </a:r>
          </a:p>
          <a:p>
            <a:r>
              <a:rPr lang="fr-FR" dirty="0"/>
              <a:t>H1 : La variable ne suit pas une loi normale</a:t>
            </a:r>
          </a:p>
          <a:p>
            <a:endParaRPr lang="fr-FR" dirty="0"/>
          </a:p>
          <a:p>
            <a:r>
              <a:rPr lang="fr-FR" dirty="0"/>
              <a:t>Le niveau de test est de 1%</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spTree>
    <p:extLst>
      <p:ext uri="{BB962C8B-B14F-4D97-AF65-F5344CB8AC3E}">
        <p14:creationId xmlns:p14="http://schemas.microsoft.com/office/powerpoint/2010/main" val="229855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10" name="Image 9">
            <a:extLst>
              <a:ext uri="{FF2B5EF4-FFF2-40B4-BE49-F238E27FC236}">
                <a16:creationId xmlns:a16="http://schemas.microsoft.com/office/drawing/2014/main" id="{F75428F1-5598-4770-8103-6029590804E4}"/>
              </a:ext>
            </a:extLst>
          </p:cNvPr>
          <p:cNvPicPr>
            <a:picLocks noChangeAspect="1"/>
          </p:cNvPicPr>
          <p:nvPr/>
        </p:nvPicPr>
        <p:blipFill>
          <a:blip r:embed="rId4"/>
          <a:stretch>
            <a:fillRect/>
          </a:stretch>
        </p:blipFill>
        <p:spPr>
          <a:xfrm>
            <a:off x="481012" y="265552"/>
            <a:ext cx="11229975" cy="2381250"/>
          </a:xfrm>
          <a:prstGeom prst="rect">
            <a:avLst/>
          </a:prstGeom>
        </p:spPr>
      </p:pic>
      <p:sp>
        <p:nvSpPr>
          <p:cNvPr id="12" name="Rectangle 11">
            <a:extLst>
              <a:ext uri="{FF2B5EF4-FFF2-40B4-BE49-F238E27FC236}">
                <a16:creationId xmlns:a16="http://schemas.microsoft.com/office/drawing/2014/main" id="{FC245D41-4D04-455A-98AC-9436A5CDEEDB}"/>
              </a:ext>
            </a:extLst>
          </p:cNvPr>
          <p:cNvSpPr/>
          <p:nvPr/>
        </p:nvSpPr>
        <p:spPr>
          <a:xfrm>
            <a:off x="481012" y="352540"/>
            <a:ext cx="2196087" cy="2423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6A4E765E-177C-4648-A181-F7932E134A24}"/>
              </a:ext>
            </a:extLst>
          </p:cNvPr>
          <p:cNvSpPr/>
          <p:nvPr/>
        </p:nvSpPr>
        <p:spPr>
          <a:xfrm>
            <a:off x="2418146" y="594911"/>
            <a:ext cx="1096236" cy="2423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F369A425-737C-473B-BC5B-955EBDB8D398}"/>
              </a:ext>
            </a:extLst>
          </p:cNvPr>
          <p:cNvSpPr/>
          <p:nvPr/>
        </p:nvSpPr>
        <p:spPr>
          <a:xfrm>
            <a:off x="3516189" y="594911"/>
            <a:ext cx="3413421" cy="2423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0D15C45F-8EC5-4530-B77C-2984B32BB964}"/>
              </a:ext>
            </a:extLst>
          </p:cNvPr>
          <p:cNvSpPr/>
          <p:nvPr/>
        </p:nvSpPr>
        <p:spPr>
          <a:xfrm>
            <a:off x="3514382" y="841986"/>
            <a:ext cx="8108413" cy="4910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CC20CF28-8AD2-4C1D-B3B9-1A642E4FD2E4}"/>
              </a:ext>
            </a:extLst>
          </p:cNvPr>
          <p:cNvSpPr/>
          <p:nvPr/>
        </p:nvSpPr>
        <p:spPr>
          <a:xfrm>
            <a:off x="526857" y="1572963"/>
            <a:ext cx="6402753" cy="10738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18" name="Tableau 17">
            <a:extLst>
              <a:ext uri="{FF2B5EF4-FFF2-40B4-BE49-F238E27FC236}">
                <a16:creationId xmlns:a16="http://schemas.microsoft.com/office/drawing/2014/main" id="{2394C7B0-FC49-4EA1-98C5-85B4ADBCAB84}"/>
              </a:ext>
            </a:extLst>
          </p:cNvPr>
          <p:cNvGraphicFramePr>
            <a:graphicFrameLocks noGrp="1"/>
          </p:cNvGraphicFramePr>
          <p:nvPr>
            <p:extLst>
              <p:ext uri="{D42A27DB-BD31-4B8C-83A1-F6EECF244321}">
                <p14:modId xmlns:p14="http://schemas.microsoft.com/office/powerpoint/2010/main" val="2083897203"/>
              </p:ext>
            </p:extLst>
          </p:nvPr>
        </p:nvGraphicFramePr>
        <p:xfrm>
          <a:off x="3200806" y="2815584"/>
          <a:ext cx="5790386" cy="3776864"/>
        </p:xfrm>
        <a:graphic>
          <a:graphicData uri="http://schemas.openxmlformats.org/drawingml/2006/table">
            <a:tbl>
              <a:tblPr firstRow="1" bandRow="1">
                <a:tableStyleId>{793D81CF-94F2-401A-BA57-92F5A7B2D0C5}</a:tableStyleId>
              </a:tblPr>
              <a:tblGrid>
                <a:gridCol w="2895193">
                  <a:extLst>
                    <a:ext uri="{9D8B030D-6E8A-4147-A177-3AD203B41FA5}">
                      <a16:colId xmlns:a16="http://schemas.microsoft.com/office/drawing/2014/main" val="3262618202"/>
                    </a:ext>
                  </a:extLst>
                </a:gridCol>
                <a:gridCol w="2895193">
                  <a:extLst>
                    <a:ext uri="{9D8B030D-6E8A-4147-A177-3AD203B41FA5}">
                      <a16:colId xmlns:a16="http://schemas.microsoft.com/office/drawing/2014/main" val="189924069"/>
                    </a:ext>
                  </a:extLst>
                </a:gridCol>
              </a:tblGrid>
              <a:tr h="472108">
                <a:tc>
                  <a:txBody>
                    <a:bodyPr/>
                    <a:lstStyle/>
                    <a:p>
                      <a:r>
                        <a:rPr lang="fr-FR" u="sng" dirty="0"/>
                        <a:t>Variable </a:t>
                      </a:r>
                    </a:p>
                  </a:txBody>
                  <a:tcPr/>
                </a:tc>
                <a:tc>
                  <a:txBody>
                    <a:bodyPr/>
                    <a:lstStyle/>
                    <a:p>
                      <a:r>
                        <a:rPr lang="fr-FR" u="sng" dirty="0"/>
                        <a:t>Suit une loi normale</a:t>
                      </a:r>
                    </a:p>
                  </a:txBody>
                  <a:tcPr/>
                </a:tc>
                <a:extLst>
                  <a:ext uri="{0D108BD9-81ED-4DB2-BD59-A6C34878D82A}">
                    <a16:rowId xmlns:a16="http://schemas.microsoft.com/office/drawing/2014/main" val="2352717407"/>
                  </a:ext>
                </a:extLst>
              </a:tr>
              <a:tr h="472108">
                <a:tc>
                  <a:txBody>
                    <a:bodyPr/>
                    <a:lstStyle/>
                    <a:p>
                      <a:r>
                        <a:rPr lang="fr-FR" b="1" dirty="0" err="1"/>
                        <a:t>Ratio_pop</a:t>
                      </a:r>
                      <a:endParaRPr lang="fr-FR" b="1" dirty="0"/>
                    </a:p>
                  </a:txBody>
                  <a:tcPr/>
                </a:tc>
                <a:tc>
                  <a:txBody>
                    <a:bodyPr/>
                    <a:lstStyle/>
                    <a:p>
                      <a:r>
                        <a:rPr lang="fr-FR" b="1" dirty="0"/>
                        <a:t>Oui</a:t>
                      </a:r>
                    </a:p>
                  </a:txBody>
                  <a:tcPr/>
                </a:tc>
                <a:extLst>
                  <a:ext uri="{0D108BD9-81ED-4DB2-BD59-A6C34878D82A}">
                    <a16:rowId xmlns:a16="http://schemas.microsoft.com/office/drawing/2014/main" val="1299062537"/>
                  </a:ext>
                </a:extLst>
              </a:tr>
              <a:tr h="472108">
                <a:tc>
                  <a:txBody>
                    <a:bodyPr/>
                    <a:lstStyle/>
                    <a:p>
                      <a:r>
                        <a:rPr lang="fr-FR" b="1" dirty="0" err="1"/>
                        <a:t>Ratio_prot</a:t>
                      </a:r>
                      <a:endParaRPr lang="fr-FR" b="1" dirty="0"/>
                    </a:p>
                  </a:txBody>
                  <a:tcPr/>
                </a:tc>
                <a:tc>
                  <a:txBody>
                    <a:bodyPr/>
                    <a:lstStyle/>
                    <a:p>
                      <a:r>
                        <a:rPr lang="fr-FR" b="1" dirty="0"/>
                        <a:t>Oui</a:t>
                      </a:r>
                    </a:p>
                  </a:txBody>
                  <a:tcPr/>
                </a:tc>
                <a:extLst>
                  <a:ext uri="{0D108BD9-81ED-4DB2-BD59-A6C34878D82A}">
                    <a16:rowId xmlns:a16="http://schemas.microsoft.com/office/drawing/2014/main" val="3351131164"/>
                  </a:ext>
                </a:extLst>
              </a:tr>
              <a:tr h="472108">
                <a:tc>
                  <a:txBody>
                    <a:bodyPr/>
                    <a:lstStyle/>
                    <a:p>
                      <a:r>
                        <a:rPr lang="fr-FR" b="1" dirty="0" err="1"/>
                        <a:t>Dispo_prot</a:t>
                      </a:r>
                      <a:endParaRPr lang="fr-FR" b="1" dirty="0"/>
                    </a:p>
                  </a:txBody>
                  <a:tcPr/>
                </a:tc>
                <a:tc>
                  <a:txBody>
                    <a:bodyPr/>
                    <a:lstStyle/>
                    <a:p>
                      <a:r>
                        <a:rPr lang="fr-FR" b="1" dirty="0"/>
                        <a:t>Oui</a:t>
                      </a:r>
                    </a:p>
                  </a:txBody>
                  <a:tcPr/>
                </a:tc>
                <a:extLst>
                  <a:ext uri="{0D108BD9-81ED-4DB2-BD59-A6C34878D82A}">
                    <a16:rowId xmlns:a16="http://schemas.microsoft.com/office/drawing/2014/main" val="3222942787"/>
                  </a:ext>
                </a:extLst>
              </a:tr>
              <a:tr h="472108">
                <a:tc>
                  <a:txBody>
                    <a:bodyPr/>
                    <a:lstStyle/>
                    <a:p>
                      <a:r>
                        <a:rPr lang="fr-FR" b="1" dirty="0" err="1"/>
                        <a:t>Dispo_alim_tot</a:t>
                      </a:r>
                      <a:endParaRPr lang="fr-FR" b="1" dirty="0"/>
                    </a:p>
                  </a:txBody>
                  <a:tcPr/>
                </a:tc>
                <a:tc>
                  <a:txBody>
                    <a:bodyPr/>
                    <a:lstStyle/>
                    <a:p>
                      <a:r>
                        <a:rPr lang="fr-FR" b="1" dirty="0"/>
                        <a:t>Oui</a:t>
                      </a:r>
                    </a:p>
                  </a:txBody>
                  <a:tcPr/>
                </a:tc>
                <a:extLst>
                  <a:ext uri="{0D108BD9-81ED-4DB2-BD59-A6C34878D82A}">
                    <a16:rowId xmlns:a16="http://schemas.microsoft.com/office/drawing/2014/main" val="2710394125"/>
                  </a:ext>
                </a:extLst>
              </a:tr>
              <a:tr h="472108">
                <a:tc>
                  <a:txBody>
                    <a:bodyPr/>
                    <a:lstStyle/>
                    <a:p>
                      <a:r>
                        <a:rPr lang="fr-FR" b="1" dirty="0"/>
                        <a:t>PIB/h</a:t>
                      </a:r>
                    </a:p>
                  </a:txBody>
                  <a:tcPr/>
                </a:tc>
                <a:tc>
                  <a:txBody>
                    <a:bodyPr/>
                    <a:lstStyle/>
                    <a:p>
                      <a:r>
                        <a:rPr lang="fr-FR" b="1" dirty="0">
                          <a:solidFill>
                            <a:srgbClr val="FF0000"/>
                          </a:solidFill>
                        </a:rPr>
                        <a:t>Non</a:t>
                      </a:r>
                    </a:p>
                  </a:txBody>
                  <a:tcPr/>
                </a:tc>
                <a:extLst>
                  <a:ext uri="{0D108BD9-81ED-4DB2-BD59-A6C34878D82A}">
                    <a16:rowId xmlns:a16="http://schemas.microsoft.com/office/drawing/2014/main" val="2917215250"/>
                  </a:ext>
                </a:extLst>
              </a:tr>
              <a:tr h="472108">
                <a:tc>
                  <a:txBody>
                    <a:bodyPr/>
                    <a:lstStyle/>
                    <a:p>
                      <a:r>
                        <a:rPr lang="fr-FR" b="1" dirty="0" err="1"/>
                        <a:t>Ratio_PIB</a:t>
                      </a:r>
                      <a:endParaRPr lang="fr-FR" b="1" dirty="0"/>
                    </a:p>
                  </a:txBody>
                  <a:tcPr/>
                </a:tc>
                <a:tc>
                  <a:txBody>
                    <a:bodyPr/>
                    <a:lstStyle/>
                    <a:p>
                      <a:r>
                        <a:rPr lang="fr-FR" b="1" dirty="0"/>
                        <a:t>Oui</a:t>
                      </a:r>
                    </a:p>
                  </a:txBody>
                  <a:tcPr/>
                </a:tc>
                <a:extLst>
                  <a:ext uri="{0D108BD9-81ED-4DB2-BD59-A6C34878D82A}">
                    <a16:rowId xmlns:a16="http://schemas.microsoft.com/office/drawing/2014/main" val="876718467"/>
                  </a:ext>
                </a:extLst>
              </a:tr>
              <a:tr h="472108">
                <a:tc>
                  <a:txBody>
                    <a:bodyPr/>
                    <a:lstStyle/>
                    <a:p>
                      <a:r>
                        <a:rPr lang="fr-FR" b="1" dirty="0"/>
                        <a:t>Import (poulet)</a:t>
                      </a:r>
                    </a:p>
                  </a:txBody>
                  <a:tcPr/>
                </a:tc>
                <a:tc>
                  <a:txBody>
                    <a:bodyPr/>
                    <a:lstStyle/>
                    <a:p>
                      <a:r>
                        <a:rPr lang="fr-FR" b="1" dirty="0">
                          <a:solidFill>
                            <a:srgbClr val="FF0000"/>
                          </a:solidFill>
                        </a:rPr>
                        <a:t>Non</a:t>
                      </a:r>
                    </a:p>
                  </a:txBody>
                  <a:tcPr/>
                </a:tc>
                <a:extLst>
                  <a:ext uri="{0D108BD9-81ED-4DB2-BD59-A6C34878D82A}">
                    <a16:rowId xmlns:a16="http://schemas.microsoft.com/office/drawing/2014/main" val="2911430410"/>
                  </a:ext>
                </a:extLst>
              </a:tr>
            </a:tbl>
          </a:graphicData>
        </a:graphic>
      </p:graphicFrame>
    </p:spTree>
    <p:extLst>
      <p:ext uri="{BB962C8B-B14F-4D97-AF65-F5344CB8AC3E}">
        <p14:creationId xmlns:p14="http://schemas.microsoft.com/office/powerpoint/2010/main" val="84573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0" y="381317"/>
            <a:ext cx="12191999" cy="1041083"/>
          </a:xfrm>
        </p:spPr>
        <p:txBody>
          <a:bodyPr>
            <a:normAutofit/>
          </a:bodyPr>
          <a:lstStyle/>
          <a:p>
            <a:r>
              <a:rPr lang="fr-FR" dirty="0"/>
              <a:t>Test de comparaison sur les groupes</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sp>
        <p:nvSpPr>
          <p:cNvPr id="5" name="ZoneTexte 4">
            <a:extLst>
              <a:ext uri="{FF2B5EF4-FFF2-40B4-BE49-F238E27FC236}">
                <a16:creationId xmlns:a16="http://schemas.microsoft.com/office/drawing/2014/main" id="{12A2BE7E-2453-4960-9F9F-0ABCFB98C6CA}"/>
              </a:ext>
            </a:extLst>
          </p:cNvPr>
          <p:cNvSpPr txBox="1"/>
          <p:nvPr/>
        </p:nvSpPr>
        <p:spPr>
          <a:xfrm>
            <a:off x="2088292" y="2496065"/>
            <a:ext cx="7710616" cy="2308324"/>
          </a:xfrm>
          <a:prstGeom prst="rect">
            <a:avLst/>
          </a:prstGeom>
          <a:noFill/>
        </p:spPr>
        <p:txBody>
          <a:bodyPr wrap="square" rtlCol="0">
            <a:spAutoFit/>
          </a:bodyPr>
          <a:lstStyle/>
          <a:p>
            <a:r>
              <a:rPr lang="fr-FR" dirty="0"/>
              <a:t>Le but de ce test est de vérifier que les différents Clusters diffèrent bien entre eux ; </a:t>
            </a:r>
          </a:p>
          <a:p>
            <a:r>
              <a:rPr lang="fr-FR" dirty="0"/>
              <a:t>Pour cela nous allons faire un test de comparaison sur la Variance et la Moyenne entre deux Clusters.</a:t>
            </a:r>
          </a:p>
          <a:p>
            <a:endParaRPr lang="fr-FR" dirty="0"/>
          </a:p>
          <a:p>
            <a:r>
              <a:rPr lang="fr-FR" dirty="0"/>
              <a:t>Pour que deux Clusters soient effectivement différents, il faut que leur Variances soient égales (ils suivent la même loi normale), mais que leur moyennes diffèrent.</a:t>
            </a:r>
          </a:p>
        </p:txBody>
      </p:sp>
    </p:spTree>
    <p:extLst>
      <p:ext uri="{BB962C8B-B14F-4D97-AF65-F5344CB8AC3E}">
        <p14:creationId xmlns:p14="http://schemas.microsoft.com/office/powerpoint/2010/main" val="2002950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AE58E6-EA42-4089-81E5-54263D2C3A8C}"/>
              </a:ext>
            </a:extLst>
          </p:cNvPr>
          <p:cNvSpPr>
            <a:spLocks noGrp="1"/>
          </p:cNvSpPr>
          <p:nvPr>
            <p:ph type="title"/>
          </p:nvPr>
        </p:nvSpPr>
        <p:spPr>
          <a:xfrm>
            <a:off x="6653600" y="1396289"/>
            <a:ext cx="5006336" cy="1325563"/>
          </a:xfrm>
        </p:spPr>
        <p:txBody>
          <a:bodyPr vert="horz" lIns="91440" tIns="45720" rIns="91440" bIns="45720" rtlCol="0" anchor="ctr">
            <a:normAutofit/>
          </a:bodyPr>
          <a:lstStyle/>
          <a:p>
            <a:r>
              <a:rPr lang="en-US" kern="1200" dirty="0" err="1">
                <a:solidFill>
                  <a:schemeClr val="tx1"/>
                </a:solidFill>
                <a:latin typeface="+mj-lt"/>
                <a:ea typeface="+mj-ea"/>
                <a:cs typeface="+mj-cs"/>
              </a:rPr>
              <a:t>Sommaire</a:t>
            </a:r>
            <a:r>
              <a:rPr lang="en-US" kern="1200" dirty="0">
                <a:solidFill>
                  <a:schemeClr val="tx1"/>
                </a:solidFill>
                <a:latin typeface="+mj-lt"/>
                <a:ea typeface="+mj-ea"/>
                <a:cs typeface="+mj-cs"/>
              </a:rPr>
              <a:t> :</a:t>
            </a:r>
          </a:p>
        </p:txBody>
      </p:sp>
      <p:sp>
        <p:nvSpPr>
          <p:cNvPr id="15" name="Freeform: Shape 14">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 3">
            <a:extLst>
              <a:ext uri="{FF2B5EF4-FFF2-40B4-BE49-F238E27FC236}">
                <a16:creationId xmlns:a16="http://schemas.microsoft.com/office/drawing/2014/main" id="{CE193CA8-CB8E-4090-9B04-6D686A43E8F5}"/>
              </a:ext>
            </a:extLst>
          </p:cNvPr>
          <p:cNvPicPr>
            <a:picLocks noChangeAspect="1"/>
          </p:cNvPicPr>
          <p:nvPr/>
        </p:nvPicPr>
        <p:blipFill rotWithShape="1">
          <a:blip r:embed="rId2">
            <a:extLst>
              <a:ext uri="{28A0092B-C50C-407E-A947-70E740481C1C}">
                <a14:useLocalDpi xmlns:a14="http://schemas.microsoft.com/office/drawing/2010/main" val="0"/>
              </a:ext>
            </a:extLst>
          </a:blip>
          <a:srcRect l="3768" r="-2" b="-2"/>
          <a:stretch/>
        </p:blipFill>
        <p:spPr>
          <a:xfrm>
            <a:off x="364241" y="563096"/>
            <a:ext cx="4105275" cy="4266015"/>
          </a:xfrm>
          <a:prstGeom prst="rect">
            <a:avLst/>
          </a:prstGeom>
        </p:spPr>
      </p:pic>
      <p:sp>
        <p:nvSpPr>
          <p:cNvPr id="5" name="ZoneTexte 4">
            <a:extLst>
              <a:ext uri="{FF2B5EF4-FFF2-40B4-BE49-F238E27FC236}">
                <a16:creationId xmlns:a16="http://schemas.microsoft.com/office/drawing/2014/main" id="{2CB3A196-3B29-4019-9451-CC6912F38326}"/>
              </a:ext>
            </a:extLst>
          </p:cNvPr>
          <p:cNvSpPr txBox="1"/>
          <p:nvPr/>
        </p:nvSpPr>
        <p:spPr>
          <a:xfrm>
            <a:off x="6658044" y="2871982"/>
            <a:ext cx="5006336" cy="3181684"/>
          </a:xfrm>
          <a:prstGeom prst="rect">
            <a:avLst/>
          </a:prstGeom>
        </p:spPr>
        <p:txBody>
          <a:bodyPr vert="horz" lIns="91440" tIns="45720" rIns="91440" bIns="45720" rtlCol="0" anchor="t">
            <a:normAutofit/>
          </a:bodyPr>
          <a:lstStyle/>
          <a:p>
            <a:pPr marL="457200" indent="-228600">
              <a:lnSpc>
                <a:spcPct val="90000"/>
              </a:lnSpc>
              <a:spcAft>
                <a:spcPts val="600"/>
              </a:spcAft>
              <a:buFont typeface="Arial" panose="020B0604020202020204" pitchFamily="34" charset="0"/>
              <a:buChar char="•"/>
            </a:pPr>
            <a:r>
              <a:rPr lang="en-US" dirty="0"/>
              <a:t>Context et </a:t>
            </a:r>
            <a:r>
              <a:rPr lang="en-US" dirty="0" err="1"/>
              <a:t>Enjeux</a:t>
            </a:r>
            <a:endParaRPr lang="en-US" dirty="0"/>
          </a:p>
          <a:p>
            <a:pPr marL="228600">
              <a:lnSpc>
                <a:spcPct val="90000"/>
              </a:lnSpc>
              <a:spcAft>
                <a:spcPts val="600"/>
              </a:spcAft>
            </a:pPr>
            <a:endParaRPr lang="en-US" dirty="0"/>
          </a:p>
          <a:p>
            <a:pPr marL="457200" indent="-228600">
              <a:lnSpc>
                <a:spcPct val="90000"/>
              </a:lnSpc>
              <a:spcAft>
                <a:spcPts val="600"/>
              </a:spcAft>
              <a:buFont typeface="Arial" panose="020B0604020202020204" pitchFamily="34" charset="0"/>
              <a:buChar char="•"/>
            </a:pPr>
            <a:r>
              <a:rPr lang="en-US" dirty="0"/>
              <a:t>Démarche </a:t>
            </a:r>
          </a:p>
          <a:p>
            <a:pPr indent="-228600">
              <a:lnSpc>
                <a:spcPct val="90000"/>
              </a:lnSpc>
              <a:spcAft>
                <a:spcPts val="600"/>
              </a:spcAft>
              <a:buFont typeface="Arial" panose="020B0604020202020204" pitchFamily="34" charset="0"/>
              <a:buChar char="•"/>
            </a:pPr>
            <a:endParaRPr lang="en-US" dirty="0"/>
          </a:p>
          <a:p>
            <a:pPr marL="457200" indent="-228600">
              <a:lnSpc>
                <a:spcPct val="90000"/>
              </a:lnSpc>
              <a:spcAft>
                <a:spcPts val="600"/>
              </a:spcAft>
              <a:buFont typeface="Arial" panose="020B0604020202020204" pitchFamily="34" charset="0"/>
              <a:buChar char="•"/>
            </a:pPr>
            <a:r>
              <a:rPr lang="en-US" dirty="0" err="1"/>
              <a:t>Résultats</a:t>
            </a:r>
            <a:r>
              <a:rPr lang="en-US" dirty="0"/>
              <a:t> de </a:t>
            </a:r>
            <a:r>
              <a:rPr lang="en-US" dirty="0" err="1"/>
              <a:t>l’étude</a:t>
            </a:r>
            <a:endParaRPr lang="en-US" dirty="0"/>
          </a:p>
        </p:txBody>
      </p:sp>
    </p:spTree>
    <p:extLst>
      <p:ext uri="{BB962C8B-B14F-4D97-AF65-F5344CB8AC3E}">
        <p14:creationId xmlns:p14="http://schemas.microsoft.com/office/powerpoint/2010/main" val="63873664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0" y="381317"/>
            <a:ext cx="12191999" cy="1041083"/>
          </a:xfrm>
        </p:spPr>
        <p:txBody>
          <a:bodyPr>
            <a:normAutofit/>
          </a:bodyPr>
          <a:lstStyle/>
          <a:p>
            <a:r>
              <a:rPr lang="fr-FR" dirty="0"/>
              <a:t>Préparation des fichiers</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3" name="Image 2">
            <a:extLst>
              <a:ext uri="{FF2B5EF4-FFF2-40B4-BE49-F238E27FC236}">
                <a16:creationId xmlns:a16="http://schemas.microsoft.com/office/drawing/2014/main" id="{13308D89-6EF3-49FA-9DB9-8DAF356FC84F}"/>
              </a:ext>
            </a:extLst>
          </p:cNvPr>
          <p:cNvPicPr>
            <a:picLocks noChangeAspect="1"/>
          </p:cNvPicPr>
          <p:nvPr/>
        </p:nvPicPr>
        <p:blipFill>
          <a:blip r:embed="rId4"/>
          <a:stretch>
            <a:fillRect/>
          </a:stretch>
        </p:blipFill>
        <p:spPr>
          <a:xfrm>
            <a:off x="623435" y="2530852"/>
            <a:ext cx="10945127" cy="1796295"/>
          </a:xfrm>
          <a:prstGeom prst="rect">
            <a:avLst/>
          </a:prstGeom>
        </p:spPr>
      </p:pic>
    </p:spTree>
    <p:extLst>
      <p:ext uri="{BB962C8B-B14F-4D97-AF65-F5344CB8AC3E}">
        <p14:creationId xmlns:p14="http://schemas.microsoft.com/office/powerpoint/2010/main" val="3687592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0" y="381317"/>
            <a:ext cx="12191999" cy="1041083"/>
          </a:xfrm>
        </p:spPr>
        <p:txBody>
          <a:bodyPr>
            <a:normAutofit/>
          </a:bodyPr>
          <a:lstStyle/>
          <a:p>
            <a:r>
              <a:rPr lang="fr-FR" dirty="0"/>
              <a:t>Test sur les variances :</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7" name="Image 6">
            <a:extLst>
              <a:ext uri="{FF2B5EF4-FFF2-40B4-BE49-F238E27FC236}">
                <a16:creationId xmlns:a16="http://schemas.microsoft.com/office/drawing/2014/main" id="{E6FAB4E2-E70B-4E20-8380-943659DD8CAB}"/>
              </a:ext>
            </a:extLst>
          </p:cNvPr>
          <p:cNvPicPr>
            <a:picLocks noChangeAspect="1"/>
          </p:cNvPicPr>
          <p:nvPr/>
        </p:nvPicPr>
        <p:blipFill>
          <a:blip r:embed="rId4"/>
          <a:stretch>
            <a:fillRect/>
          </a:stretch>
        </p:blipFill>
        <p:spPr>
          <a:xfrm>
            <a:off x="581024" y="1589258"/>
            <a:ext cx="11029950" cy="1381125"/>
          </a:xfrm>
          <a:prstGeom prst="rect">
            <a:avLst/>
          </a:prstGeom>
        </p:spPr>
      </p:pic>
      <p:pic>
        <p:nvPicPr>
          <p:cNvPr id="8" name="Image 7">
            <a:extLst>
              <a:ext uri="{FF2B5EF4-FFF2-40B4-BE49-F238E27FC236}">
                <a16:creationId xmlns:a16="http://schemas.microsoft.com/office/drawing/2014/main" id="{EF6F59F5-EEF5-4D3E-B597-5979FDE4D704}"/>
              </a:ext>
            </a:extLst>
          </p:cNvPr>
          <p:cNvPicPr>
            <a:picLocks noChangeAspect="1"/>
          </p:cNvPicPr>
          <p:nvPr/>
        </p:nvPicPr>
        <p:blipFill>
          <a:blip r:embed="rId5"/>
          <a:stretch>
            <a:fillRect/>
          </a:stretch>
        </p:blipFill>
        <p:spPr>
          <a:xfrm>
            <a:off x="581024" y="3137241"/>
            <a:ext cx="11049000" cy="1390650"/>
          </a:xfrm>
          <a:prstGeom prst="rect">
            <a:avLst/>
          </a:prstGeom>
        </p:spPr>
      </p:pic>
      <p:pic>
        <p:nvPicPr>
          <p:cNvPr id="9" name="Image 8">
            <a:extLst>
              <a:ext uri="{FF2B5EF4-FFF2-40B4-BE49-F238E27FC236}">
                <a16:creationId xmlns:a16="http://schemas.microsoft.com/office/drawing/2014/main" id="{61AC62B8-A77A-4042-AD1D-18EC8D6DA641}"/>
              </a:ext>
            </a:extLst>
          </p:cNvPr>
          <p:cNvPicPr>
            <a:picLocks noChangeAspect="1"/>
          </p:cNvPicPr>
          <p:nvPr/>
        </p:nvPicPr>
        <p:blipFill>
          <a:blip r:embed="rId6"/>
          <a:stretch>
            <a:fillRect/>
          </a:stretch>
        </p:blipFill>
        <p:spPr>
          <a:xfrm>
            <a:off x="581024" y="4948239"/>
            <a:ext cx="8391525" cy="314325"/>
          </a:xfrm>
          <a:prstGeom prst="rect">
            <a:avLst/>
          </a:prstGeom>
        </p:spPr>
      </p:pic>
    </p:spTree>
    <p:extLst>
      <p:ext uri="{BB962C8B-B14F-4D97-AF65-F5344CB8AC3E}">
        <p14:creationId xmlns:p14="http://schemas.microsoft.com/office/powerpoint/2010/main" val="183686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0" y="381317"/>
            <a:ext cx="12191999" cy="1041083"/>
          </a:xfrm>
        </p:spPr>
        <p:txBody>
          <a:bodyPr>
            <a:normAutofit/>
          </a:bodyPr>
          <a:lstStyle/>
          <a:p>
            <a:r>
              <a:rPr lang="fr-FR" dirty="0"/>
              <a:t>Test sur les moyennes :</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3" name="Image 2">
            <a:extLst>
              <a:ext uri="{FF2B5EF4-FFF2-40B4-BE49-F238E27FC236}">
                <a16:creationId xmlns:a16="http://schemas.microsoft.com/office/drawing/2014/main" id="{66BC3EB4-E42E-431F-8384-903505664D65}"/>
              </a:ext>
            </a:extLst>
          </p:cNvPr>
          <p:cNvPicPr>
            <a:picLocks noChangeAspect="1"/>
          </p:cNvPicPr>
          <p:nvPr/>
        </p:nvPicPr>
        <p:blipFill>
          <a:blip r:embed="rId4"/>
          <a:stretch>
            <a:fillRect/>
          </a:stretch>
        </p:blipFill>
        <p:spPr>
          <a:xfrm>
            <a:off x="1685924" y="1422400"/>
            <a:ext cx="8820150" cy="1590675"/>
          </a:xfrm>
          <a:prstGeom prst="rect">
            <a:avLst/>
          </a:prstGeom>
        </p:spPr>
      </p:pic>
      <p:pic>
        <p:nvPicPr>
          <p:cNvPr id="5" name="Image 4">
            <a:extLst>
              <a:ext uri="{FF2B5EF4-FFF2-40B4-BE49-F238E27FC236}">
                <a16:creationId xmlns:a16="http://schemas.microsoft.com/office/drawing/2014/main" id="{83B2A1EB-E0CE-48FD-A0D5-54202D6A8707}"/>
              </a:ext>
            </a:extLst>
          </p:cNvPr>
          <p:cNvPicPr>
            <a:picLocks noChangeAspect="1"/>
          </p:cNvPicPr>
          <p:nvPr/>
        </p:nvPicPr>
        <p:blipFill>
          <a:blip r:embed="rId5"/>
          <a:stretch>
            <a:fillRect/>
          </a:stretch>
        </p:blipFill>
        <p:spPr>
          <a:xfrm>
            <a:off x="1652586" y="3145052"/>
            <a:ext cx="8886825" cy="1581150"/>
          </a:xfrm>
          <a:prstGeom prst="rect">
            <a:avLst/>
          </a:prstGeom>
        </p:spPr>
      </p:pic>
      <p:pic>
        <p:nvPicPr>
          <p:cNvPr id="6" name="Image 5">
            <a:extLst>
              <a:ext uri="{FF2B5EF4-FFF2-40B4-BE49-F238E27FC236}">
                <a16:creationId xmlns:a16="http://schemas.microsoft.com/office/drawing/2014/main" id="{5CAEDE1C-57E3-49F5-A848-16B504F627C0}"/>
              </a:ext>
            </a:extLst>
          </p:cNvPr>
          <p:cNvPicPr>
            <a:picLocks noChangeAspect="1"/>
          </p:cNvPicPr>
          <p:nvPr/>
        </p:nvPicPr>
        <p:blipFill>
          <a:blip r:embed="rId6"/>
          <a:stretch>
            <a:fillRect/>
          </a:stretch>
        </p:blipFill>
        <p:spPr>
          <a:xfrm>
            <a:off x="1685924" y="5264150"/>
            <a:ext cx="7353300" cy="342900"/>
          </a:xfrm>
          <a:prstGeom prst="rect">
            <a:avLst/>
          </a:prstGeom>
        </p:spPr>
      </p:pic>
    </p:spTree>
    <p:extLst>
      <p:ext uri="{BB962C8B-B14F-4D97-AF65-F5344CB8AC3E}">
        <p14:creationId xmlns:p14="http://schemas.microsoft.com/office/powerpoint/2010/main" val="1802536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0" y="381317"/>
            <a:ext cx="12191999" cy="1041083"/>
          </a:xfrm>
        </p:spPr>
        <p:txBody>
          <a:bodyPr>
            <a:normAutofit/>
          </a:bodyPr>
          <a:lstStyle/>
          <a:p>
            <a:r>
              <a:rPr lang="fr-FR" dirty="0"/>
              <a:t>Test de comparaison (Résultats) :</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sp>
        <p:nvSpPr>
          <p:cNvPr id="7" name="ZoneTexte 6">
            <a:extLst>
              <a:ext uri="{FF2B5EF4-FFF2-40B4-BE49-F238E27FC236}">
                <a16:creationId xmlns:a16="http://schemas.microsoft.com/office/drawing/2014/main" id="{6D79E63F-2571-4C9F-8B38-BD1086F04365}"/>
              </a:ext>
            </a:extLst>
          </p:cNvPr>
          <p:cNvSpPr txBox="1"/>
          <p:nvPr/>
        </p:nvSpPr>
        <p:spPr>
          <a:xfrm>
            <a:off x="1717589" y="2038865"/>
            <a:ext cx="6724661" cy="461665"/>
          </a:xfrm>
          <a:prstGeom prst="rect">
            <a:avLst/>
          </a:prstGeom>
          <a:noFill/>
        </p:spPr>
        <p:txBody>
          <a:bodyPr wrap="none" rtlCol="0">
            <a:spAutoFit/>
          </a:bodyPr>
          <a:lstStyle/>
          <a:p>
            <a:r>
              <a:rPr lang="fr-FR" sz="2400" b="1" dirty="0"/>
              <a:t>Les Variances sont les mêmes d’un Cluster à l’autre </a:t>
            </a:r>
          </a:p>
        </p:txBody>
      </p:sp>
      <p:sp>
        <p:nvSpPr>
          <p:cNvPr id="8" name="ZoneTexte 7">
            <a:extLst>
              <a:ext uri="{FF2B5EF4-FFF2-40B4-BE49-F238E27FC236}">
                <a16:creationId xmlns:a16="http://schemas.microsoft.com/office/drawing/2014/main" id="{4046969A-29D8-4207-AF41-C7EE6CC4F381}"/>
              </a:ext>
            </a:extLst>
          </p:cNvPr>
          <p:cNvSpPr txBox="1"/>
          <p:nvPr/>
        </p:nvSpPr>
        <p:spPr>
          <a:xfrm>
            <a:off x="3111336" y="3275567"/>
            <a:ext cx="5969326" cy="461665"/>
          </a:xfrm>
          <a:prstGeom prst="rect">
            <a:avLst/>
          </a:prstGeom>
          <a:noFill/>
        </p:spPr>
        <p:txBody>
          <a:bodyPr wrap="none" rtlCol="0">
            <a:spAutoFit/>
          </a:bodyPr>
          <a:lstStyle/>
          <a:p>
            <a:r>
              <a:rPr lang="fr-FR" sz="2400" b="1" dirty="0"/>
              <a:t>Les Moyennes diffèrent d’un Cluster à l’autre </a:t>
            </a:r>
          </a:p>
        </p:txBody>
      </p:sp>
      <p:sp>
        <p:nvSpPr>
          <p:cNvPr id="9" name="ZoneTexte 8">
            <a:extLst>
              <a:ext uri="{FF2B5EF4-FFF2-40B4-BE49-F238E27FC236}">
                <a16:creationId xmlns:a16="http://schemas.microsoft.com/office/drawing/2014/main" id="{5ED0658F-776B-4AEC-9D43-B1884E507F39}"/>
              </a:ext>
            </a:extLst>
          </p:cNvPr>
          <p:cNvSpPr txBox="1"/>
          <p:nvPr/>
        </p:nvSpPr>
        <p:spPr>
          <a:xfrm>
            <a:off x="4444313" y="4512269"/>
            <a:ext cx="7269682" cy="461665"/>
          </a:xfrm>
          <a:prstGeom prst="rect">
            <a:avLst/>
          </a:prstGeom>
          <a:noFill/>
        </p:spPr>
        <p:txBody>
          <a:bodyPr wrap="none" rtlCol="0">
            <a:spAutoFit/>
          </a:bodyPr>
          <a:lstStyle/>
          <a:p>
            <a:r>
              <a:rPr lang="fr-FR" sz="2400" b="1" dirty="0"/>
              <a:t>Les Clusters sont donc bien différents les uns des autres</a:t>
            </a:r>
          </a:p>
        </p:txBody>
      </p:sp>
    </p:spTree>
    <p:extLst>
      <p:ext uri="{BB962C8B-B14F-4D97-AF65-F5344CB8AC3E}">
        <p14:creationId xmlns:p14="http://schemas.microsoft.com/office/powerpoint/2010/main" val="122399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12FA98D-5214-442A-97A7-973984024AE3}"/>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b="1" u="sng" kern="1200" dirty="0" err="1">
                <a:solidFill>
                  <a:schemeClr val="bg1"/>
                </a:solidFill>
                <a:latin typeface="+mj-lt"/>
                <a:ea typeface="+mj-ea"/>
                <a:cs typeface="+mj-cs"/>
              </a:rPr>
              <a:t>Résultats</a:t>
            </a:r>
            <a:r>
              <a:rPr lang="en-US" sz="6000" b="1" u="sng" kern="1200" dirty="0">
                <a:solidFill>
                  <a:schemeClr val="bg1"/>
                </a:solidFill>
                <a:latin typeface="+mj-lt"/>
                <a:ea typeface="+mj-ea"/>
                <a:cs typeface="+mj-cs"/>
              </a:rPr>
              <a:t> de </a:t>
            </a:r>
            <a:r>
              <a:rPr lang="en-US" sz="6000" b="1" u="sng" kern="1200" dirty="0" err="1">
                <a:solidFill>
                  <a:schemeClr val="bg1"/>
                </a:solidFill>
                <a:latin typeface="+mj-lt"/>
                <a:ea typeface="+mj-ea"/>
                <a:cs typeface="+mj-cs"/>
              </a:rPr>
              <a:t>l’étude</a:t>
            </a:r>
            <a:r>
              <a:rPr lang="en-US" sz="6000" b="1" u="sng" kern="1200" dirty="0">
                <a:solidFill>
                  <a:schemeClr val="bg1"/>
                </a:solidFill>
                <a:latin typeface="+mj-lt"/>
                <a:ea typeface="+mj-ea"/>
                <a:cs typeface="+mj-cs"/>
              </a:rPr>
              <a:t> :</a:t>
            </a:r>
            <a:endParaRPr lang="en-US" sz="6000" kern="1200" dirty="0">
              <a:solidFill>
                <a:schemeClr val="bg1"/>
              </a:solidFill>
              <a:latin typeface="+mj-lt"/>
              <a:ea typeface="+mj-ea"/>
              <a:cs typeface="+mj-cs"/>
            </a:endParaRPr>
          </a:p>
        </p:txBody>
      </p:sp>
      <p:sp>
        <p:nvSpPr>
          <p:cNvPr id="14"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 6">
            <a:extLst>
              <a:ext uri="{FF2B5EF4-FFF2-40B4-BE49-F238E27FC236}">
                <a16:creationId xmlns:a16="http://schemas.microsoft.com/office/drawing/2014/main" id="{D021A57B-D205-40D5-8AF4-029DC39718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1730779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1524000" y="335279"/>
            <a:ext cx="9144000" cy="1041083"/>
          </a:xfrm>
        </p:spPr>
        <p:txBody>
          <a:bodyPr/>
          <a:lstStyle/>
          <a:p>
            <a:r>
              <a:rPr lang="fr-FR" dirty="0"/>
              <a:t>Les pays à cibler : </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824F6203-BA09-410E-8D33-8BB403704249}"/>
              </a:ext>
            </a:extLst>
          </p:cNvPr>
          <p:cNvPicPr>
            <a:picLocks noChangeAspect="1"/>
          </p:cNvPicPr>
          <p:nvPr/>
        </p:nvPicPr>
        <p:blipFill>
          <a:blip r:embed="rId4"/>
          <a:stretch>
            <a:fillRect/>
          </a:stretch>
        </p:blipFill>
        <p:spPr>
          <a:xfrm>
            <a:off x="249776" y="2275070"/>
            <a:ext cx="11688638" cy="3134026"/>
          </a:xfrm>
          <a:prstGeom prst="rect">
            <a:avLst/>
          </a:prstGeom>
        </p:spPr>
      </p:pic>
    </p:spTree>
    <p:extLst>
      <p:ext uri="{BB962C8B-B14F-4D97-AF65-F5344CB8AC3E}">
        <p14:creationId xmlns:p14="http://schemas.microsoft.com/office/powerpoint/2010/main" val="650731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1524000" y="335279"/>
            <a:ext cx="9144000" cy="1041083"/>
          </a:xfrm>
        </p:spPr>
        <p:txBody>
          <a:bodyPr/>
          <a:lstStyle/>
          <a:p>
            <a:endParaRPr lang="fr-FR" dirty="0"/>
          </a:p>
        </p:txBody>
      </p:sp>
      <p:sp>
        <p:nvSpPr>
          <p:cNvPr id="3" name="Sous-titre 2">
            <a:extLst>
              <a:ext uri="{FF2B5EF4-FFF2-40B4-BE49-F238E27FC236}">
                <a16:creationId xmlns:a16="http://schemas.microsoft.com/office/drawing/2014/main" id="{218B9057-36A2-4CEF-8698-A320933B4FB0}"/>
              </a:ext>
            </a:extLst>
          </p:cNvPr>
          <p:cNvSpPr>
            <a:spLocks noGrp="1"/>
          </p:cNvSpPr>
          <p:nvPr>
            <p:ph type="subTitle" idx="1"/>
          </p:nvPr>
        </p:nvSpPr>
        <p:spPr>
          <a:xfrm>
            <a:off x="1524000" y="1897539"/>
            <a:ext cx="9245600" cy="3062922"/>
          </a:xfrm>
        </p:spPr>
        <p:txBody>
          <a:bodyPr>
            <a:normAutofit/>
          </a:bodyPr>
          <a:lstStyle/>
          <a:p>
            <a:endParaRPr lang="fr-FR" dirty="0"/>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spTree>
    <p:extLst>
      <p:ext uri="{BB962C8B-B14F-4D97-AF65-F5344CB8AC3E}">
        <p14:creationId xmlns:p14="http://schemas.microsoft.com/office/powerpoint/2010/main" val="2791180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12FA98D-5214-442A-97A7-973984024AE3}"/>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b="1" u="sng" dirty="0">
                <a:solidFill>
                  <a:schemeClr val="bg1"/>
                </a:solidFill>
              </a:rPr>
              <a:t>Context et </a:t>
            </a:r>
            <a:r>
              <a:rPr lang="en-US" sz="6000" b="1" u="sng" dirty="0" err="1">
                <a:solidFill>
                  <a:schemeClr val="bg1"/>
                </a:solidFill>
              </a:rPr>
              <a:t>Enjeux</a:t>
            </a:r>
            <a:r>
              <a:rPr lang="en-US" sz="6000" b="1" u="sng" kern="1200" dirty="0">
                <a:solidFill>
                  <a:schemeClr val="bg1"/>
                </a:solidFill>
                <a:latin typeface="+mj-lt"/>
                <a:ea typeface="+mj-ea"/>
                <a:cs typeface="+mj-cs"/>
              </a:rPr>
              <a:t>:</a:t>
            </a:r>
            <a:endParaRPr lang="en-US" sz="6000" kern="1200" dirty="0">
              <a:solidFill>
                <a:schemeClr val="bg1"/>
              </a:solidFill>
              <a:latin typeface="+mj-lt"/>
              <a:ea typeface="+mj-ea"/>
              <a:cs typeface="+mj-cs"/>
            </a:endParaRP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 3">
            <a:extLst>
              <a:ext uri="{FF2B5EF4-FFF2-40B4-BE49-F238E27FC236}">
                <a16:creationId xmlns:a16="http://schemas.microsoft.com/office/drawing/2014/main" id="{4C7E9986-8738-4375-8247-2F05C29660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102614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FE901E-361D-4133-B8E4-58AD9E0A3394}"/>
              </a:ext>
            </a:extLst>
          </p:cNvPr>
          <p:cNvSpPr>
            <a:spLocks noGrp="1"/>
          </p:cNvSpPr>
          <p:nvPr>
            <p:ph type="ctrTitle"/>
          </p:nvPr>
        </p:nvSpPr>
        <p:spPr>
          <a:xfrm>
            <a:off x="1524000" y="329883"/>
            <a:ext cx="9144000" cy="1082357"/>
          </a:xfrm>
        </p:spPr>
        <p:txBody>
          <a:bodyPr>
            <a:normAutofit/>
          </a:bodyPr>
          <a:lstStyle/>
          <a:p>
            <a:r>
              <a:rPr lang="fr-FR" dirty="0" err="1"/>
              <a:t>Context</a:t>
            </a:r>
            <a:endParaRPr lang="fr-FR" dirty="0"/>
          </a:p>
        </p:txBody>
      </p:sp>
      <p:sp>
        <p:nvSpPr>
          <p:cNvPr id="3" name="Sous-titre 2">
            <a:extLst>
              <a:ext uri="{FF2B5EF4-FFF2-40B4-BE49-F238E27FC236}">
                <a16:creationId xmlns:a16="http://schemas.microsoft.com/office/drawing/2014/main" id="{8005F86F-E615-467E-BFD3-2221E96317A6}"/>
              </a:ext>
            </a:extLst>
          </p:cNvPr>
          <p:cNvSpPr>
            <a:spLocks noGrp="1"/>
          </p:cNvSpPr>
          <p:nvPr>
            <p:ph type="subTitle" idx="1"/>
          </p:nvPr>
        </p:nvSpPr>
        <p:spPr>
          <a:xfrm>
            <a:off x="1524000" y="2468880"/>
            <a:ext cx="9144000" cy="1920240"/>
          </a:xfrm>
        </p:spPr>
        <p:txBody>
          <a:bodyPr>
            <a:normAutofit/>
          </a:bodyPr>
          <a:lstStyle/>
          <a:p>
            <a:pPr algn="just"/>
            <a:r>
              <a:rPr lang="fr-FR" dirty="0"/>
              <a:t>L’entreprise souhaite</a:t>
            </a:r>
            <a:r>
              <a:rPr lang="fr-FR" baseline="0" dirty="0"/>
              <a:t> se développer à l’international, en exportant de la viande de volaille. Aucun pays n’est visé en particulier. Mon travail consiste donc à « dégrossir » le champ des possibles en ciblant les pays les plus intéressants ; Ensuite, l’équipe Marketing pourra rentrer plus en détails dans les recherches pour ces pays là. </a:t>
            </a:r>
            <a:endParaRPr lang="fr-FR" dirty="0"/>
          </a:p>
        </p:txBody>
      </p:sp>
    </p:spTree>
    <p:extLst>
      <p:ext uri="{BB962C8B-B14F-4D97-AF65-F5344CB8AC3E}">
        <p14:creationId xmlns:p14="http://schemas.microsoft.com/office/powerpoint/2010/main" val="4184662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FE901E-361D-4133-B8E4-58AD9E0A3394}"/>
              </a:ext>
            </a:extLst>
          </p:cNvPr>
          <p:cNvSpPr>
            <a:spLocks noGrp="1"/>
          </p:cNvSpPr>
          <p:nvPr>
            <p:ph type="ctrTitle"/>
          </p:nvPr>
        </p:nvSpPr>
        <p:spPr>
          <a:xfrm>
            <a:off x="1524000" y="329883"/>
            <a:ext cx="9144000" cy="1082357"/>
          </a:xfrm>
        </p:spPr>
        <p:txBody>
          <a:bodyPr>
            <a:normAutofit/>
          </a:bodyPr>
          <a:lstStyle/>
          <a:p>
            <a:r>
              <a:rPr lang="fr-FR" dirty="0"/>
              <a:t>Enjeux</a:t>
            </a:r>
          </a:p>
        </p:txBody>
      </p:sp>
      <p:sp>
        <p:nvSpPr>
          <p:cNvPr id="3" name="Sous-titre 2">
            <a:extLst>
              <a:ext uri="{FF2B5EF4-FFF2-40B4-BE49-F238E27FC236}">
                <a16:creationId xmlns:a16="http://schemas.microsoft.com/office/drawing/2014/main" id="{8005F86F-E615-467E-BFD3-2221E96317A6}"/>
              </a:ext>
            </a:extLst>
          </p:cNvPr>
          <p:cNvSpPr>
            <a:spLocks noGrp="1"/>
          </p:cNvSpPr>
          <p:nvPr>
            <p:ph type="subTitle" idx="1"/>
          </p:nvPr>
        </p:nvSpPr>
        <p:spPr>
          <a:xfrm>
            <a:off x="1524000" y="2468880"/>
            <a:ext cx="9144000" cy="1991360"/>
          </a:xfrm>
        </p:spPr>
        <p:txBody>
          <a:bodyPr>
            <a:normAutofit fontScale="77500" lnSpcReduction="20000"/>
          </a:bodyPr>
          <a:lstStyle/>
          <a:p>
            <a:pPr algn="just"/>
            <a:r>
              <a:rPr lang="fr-FR" dirty="0"/>
              <a:t>L’enjeux ici est d’accélérer l’étude de marché, en évitant à l’équipe Marketing de faire une étude précise sur un pays qui se révélera inintéressant par la suite (manque de richesse, consommation de viande trop faible, etc…).</a:t>
            </a:r>
          </a:p>
          <a:p>
            <a:pPr algn="just"/>
            <a:r>
              <a:rPr lang="fr-FR" dirty="0"/>
              <a:t>Mon étude intervient donc pour faire un premier tri.</a:t>
            </a:r>
          </a:p>
          <a:p>
            <a:pPr algn="just"/>
            <a:r>
              <a:rPr lang="fr-FR" dirty="0"/>
              <a:t>Afin de commencer à s’implanter</a:t>
            </a:r>
            <a:r>
              <a:rPr lang="fr-FR" baseline="0" dirty="0"/>
              <a:t> à l’international, l’entreprise doit trouver des pays qui soient déjà développés, qui importent déjà de la viande de volaille. Il serait trop compliqué de créer un nouveau marché, et cela prendrait énormément de ressource ; Cela sera dans un deuxième temps quand l’entreprise aura grandi.</a:t>
            </a:r>
            <a:endParaRPr lang="fr-FR" dirty="0"/>
          </a:p>
        </p:txBody>
      </p:sp>
    </p:spTree>
    <p:extLst>
      <p:ext uri="{BB962C8B-B14F-4D97-AF65-F5344CB8AC3E}">
        <p14:creationId xmlns:p14="http://schemas.microsoft.com/office/powerpoint/2010/main" val="3981753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12FA98D-5214-442A-97A7-973984024AE3}"/>
              </a:ext>
            </a:extLst>
          </p:cNvPr>
          <p:cNvSpPr>
            <a:spLocks noGrp="1"/>
          </p:cNvSpPr>
          <p:nvPr>
            <p:ph type="title"/>
          </p:nvPr>
        </p:nvSpPr>
        <p:spPr>
          <a:xfrm>
            <a:off x="6859766" y="2235463"/>
            <a:ext cx="4645250" cy="2387073"/>
          </a:xfrm>
        </p:spPr>
        <p:txBody>
          <a:bodyPr vert="horz" lIns="91440" tIns="45720" rIns="91440" bIns="45720" rtlCol="0" anchor="b">
            <a:normAutofit/>
          </a:bodyPr>
          <a:lstStyle/>
          <a:p>
            <a:r>
              <a:rPr lang="en-US" sz="6000" b="1" u="sng" kern="1200" dirty="0">
                <a:solidFill>
                  <a:schemeClr val="bg1"/>
                </a:solidFill>
                <a:latin typeface="+mj-lt"/>
                <a:ea typeface="+mj-ea"/>
                <a:cs typeface="+mj-cs"/>
              </a:rPr>
              <a:t>Démarche :</a:t>
            </a:r>
            <a:endParaRPr lang="en-US" sz="6000" kern="1200" dirty="0">
              <a:solidFill>
                <a:schemeClr val="bg1"/>
              </a:solidFill>
              <a:latin typeface="+mj-lt"/>
              <a:ea typeface="+mj-ea"/>
              <a:cs typeface="+mj-cs"/>
            </a:endParaRPr>
          </a:p>
        </p:txBody>
      </p:sp>
      <p:sp>
        <p:nvSpPr>
          <p:cNvPr id="14"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 6">
            <a:extLst>
              <a:ext uri="{FF2B5EF4-FFF2-40B4-BE49-F238E27FC236}">
                <a16:creationId xmlns:a16="http://schemas.microsoft.com/office/drawing/2014/main" id="{F818A171-1B07-4ABB-A4F7-9858C103F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2685388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396240"/>
            <a:ext cx="9408160" cy="1046481"/>
          </a:xfrm>
        </p:spPr>
        <p:txBody>
          <a:bodyPr>
            <a:normAutofit fontScale="90000"/>
          </a:bodyPr>
          <a:lstStyle/>
          <a:p>
            <a:r>
              <a:rPr lang="fr-FR" dirty="0"/>
              <a:t>Données utilisées pour l’analyse</a:t>
            </a:r>
          </a:p>
        </p:txBody>
      </p:sp>
      <p:sp>
        <p:nvSpPr>
          <p:cNvPr id="3" name="Sous-titre 2">
            <a:extLst>
              <a:ext uri="{FF2B5EF4-FFF2-40B4-BE49-F238E27FC236}">
                <a16:creationId xmlns:a16="http://schemas.microsoft.com/office/drawing/2014/main" id="{17FAF219-AB1C-4BDD-A381-F70BE8FC4BD3}"/>
              </a:ext>
            </a:extLst>
          </p:cNvPr>
          <p:cNvSpPr>
            <a:spLocks noGrp="1"/>
          </p:cNvSpPr>
          <p:nvPr>
            <p:ph type="subTitle" idx="1"/>
          </p:nvPr>
        </p:nvSpPr>
        <p:spPr>
          <a:xfrm>
            <a:off x="1391920" y="1999139"/>
            <a:ext cx="9144000" cy="2859722"/>
          </a:xfrm>
        </p:spPr>
        <p:txBody>
          <a:bodyPr>
            <a:normAutofit fontScale="85000" lnSpcReduction="20000"/>
          </a:bodyPr>
          <a:lstStyle/>
          <a:p>
            <a:pPr algn="l"/>
            <a:r>
              <a:rPr lang="fr-FR" dirty="0"/>
              <a:t>Les données sont toutes extraites de la FAO </a:t>
            </a:r>
            <a:endParaRPr lang="fr-FR" baseline="0" dirty="0"/>
          </a:p>
          <a:p>
            <a:pPr marL="342900" indent="-342900" algn="l">
              <a:buFont typeface="Arial" panose="020B0604020202020204" pitchFamily="34" charset="0"/>
              <a:buChar char="•"/>
            </a:pPr>
            <a:endParaRPr lang="fr-FR" baseline="0" dirty="0"/>
          </a:p>
          <a:p>
            <a:pPr marL="342900" indent="-342900" algn="l">
              <a:buFont typeface="Arial" panose="020B0604020202020204" pitchFamily="34" charset="0"/>
              <a:buChar char="•"/>
            </a:pPr>
            <a:r>
              <a:rPr lang="fr-FR" baseline="0" dirty="0"/>
              <a:t>Le ratio de population (n/n-1)</a:t>
            </a:r>
          </a:p>
          <a:p>
            <a:pPr marL="342900" indent="-342900" algn="l">
              <a:buFont typeface="Arial" panose="020B0604020202020204" pitchFamily="34" charset="0"/>
              <a:buChar char="•"/>
            </a:pPr>
            <a:r>
              <a:rPr lang="fr-FR" dirty="0"/>
              <a:t>Le ratio de protéines d’origine animale par rapport aux protéines totales</a:t>
            </a:r>
          </a:p>
          <a:p>
            <a:pPr marL="342900" indent="-342900" algn="l">
              <a:buFont typeface="Arial" panose="020B0604020202020204" pitchFamily="34" charset="0"/>
              <a:buChar char="•"/>
            </a:pPr>
            <a:r>
              <a:rPr lang="fr-FR" dirty="0"/>
              <a:t>La disponibilité en protéines (en kg/personne)</a:t>
            </a:r>
            <a:endParaRPr lang="fr-FR" baseline="0" dirty="0"/>
          </a:p>
          <a:p>
            <a:pPr marL="342900" indent="-342900" algn="l">
              <a:buFont typeface="Arial" panose="020B0604020202020204" pitchFamily="34" charset="0"/>
              <a:buChar char="•"/>
            </a:pPr>
            <a:r>
              <a:rPr lang="fr-FR" baseline="0" dirty="0"/>
              <a:t>La disponibilité alimentaire du pays (en kcal/personne)</a:t>
            </a:r>
          </a:p>
          <a:p>
            <a:pPr marL="342900" indent="-342900" algn="l">
              <a:buFont typeface="Arial" panose="020B0604020202020204" pitchFamily="34" charset="0"/>
              <a:buChar char="•"/>
            </a:pPr>
            <a:r>
              <a:rPr lang="fr-FR" dirty="0"/>
              <a:t>Le PIB par habitant (en $ US)</a:t>
            </a:r>
          </a:p>
          <a:p>
            <a:pPr marL="342900" indent="-342900" algn="l">
              <a:buFont typeface="Arial" panose="020B0604020202020204" pitchFamily="34" charset="0"/>
              <a:buChar char="•"/>
            </a:pPr>
            <a:r>
              <a:rPr lang="fr-FR" dirty="0"/>
              <a:t>La ratio du PIB (n/n-1)</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spTree>
    <p:extLst>
      <p:ext uri="{BB962C8B-B14F-4D97-AF65-F5344CB8AC3E}">
        <p14:creationId xmlns:p14="http://schemas.microsoft.com/office/powerpoint/2010/main" val="1870895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1524000" y="2908458"/>
            <a:ext cx="9144000" cy="1041083"/>
          </a:xfrm>
        </p:spPr>
        <p:txBody>
          <a:bodyPr/>
          <a:lstStyle/>
          <a:p>
            <a:r>
              <a:rPr lang="fr-FR" u="sng" dirty="0"/>
              <a:t>Les étapes de l’étude :</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spTree>
    <p:extLst>
      <p:ext uri="{BB962C8B-B14F-4D97-AF65-F5344CB8AC3E}">
        <p14:creationId xmlns:p14="http://schemas.microsoft.com/office/powerpoint/2010/main" val="1334224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1524000" y="335279"/>
            <a:ext cx="9144000" cy="1041083"/>
          </a:xfrm>
        </p:spPr>
        <p:txBody>
          <a:bodyPr>
            <a:normAutofit/>
          </a:bodyPr>
          <a:lstStyle/>
          <a:p>
            <a:r>
              <a:rPr lang="fr-FR" dirty="0"/>
              <a:t>Construction de l’échantillon</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21BC7AAA-05D9-44BD-A848-87AE1E048C03}"/>
              </a:ext>
            </a:extLst>
          </p:cNvPr>
          <p:cNvPicPr>
            <a:picLocks noChangeAspect="1"/>
          </p:cNvPicPr>
          <p:nvPr/>
        </p:nvPicPr>
        <p:blipFill>
          <a:blip r:embed="rId3"/>
          <a:stretch>
            <a:fillRect/>
          </a:stretch>
        </p:blipFill>
        <p:spPr>
          <a:xfrm>
            <a:off x="362465" y="2285696"/>
            <a:ext cx="11467070" cy="2467300"/>
          </a:xfrm>
          <a:prstGeom prst="rect">
            <a:avLst/>
          </a:prstGeom>
        </p:spPr>
      </p:pic>
      <p:sp>
        <p:nvSpPr>
          <p:cNvPr id="6" name="Rectangle 5">
            <a:extLst>
              <a:ext uri="{FF2B5EF4-FFF2-40B4-BE49-F238E27FC236}">
                <a16:creationId xmlns:a16="http://schemas.microsoft.com/office/drawing/2014/main" id="{8A864841-A1C0-45E5-9ACA-58C9EF51A0B6}"/>
              </a:ext>
            </a:extLst>
          </p:cNvPr>
          <p:cNvSpPr/>
          <p:nvPr/>
        </p:nvSpPr>
        <p:spPr>
          <a:xfrm>
            <a:off x="1524000" y="2285696"/>
            <a:ext cx="1095632" cy="2467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D7CFE113-F65C-48C1-B0DC-F5250495798C}"/>
              </a:ext>
            </a:extLst>
          </p:cNvPr>
          <p:cNvSpPr/>
          <p:nvPr/>
        </p:nvSpPr>
        <p:spPr>
          <a:xfrm>
            <a:off x="3085070" y="2285696"/>
            <a:ext cx="1095632" cy="2467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FB50680A-55AC-46AB-8FC6-4227906B3163}"/>
              </a:ext>
            </a:extLst>
          </p:cNvPr>
          <p:cNvSpPr/>
          <p:nvPr/>
        </p:nvSpPr>
        <p:spPr>
          <a:xfrm>
            <a:off x="4800600" y="2285696"/>
            <a:ext cx="1095632" cy="2467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5AE4D5AC-F8E4-42FA-A32F-DD22A87923FA}"/>
              </a:ext>
            </a:extLst>
          </p:cNvPr>
          <p:cNvSpPr/>
          <p:nvPr/>
        </p:nvSpPr>
        <p:spPr>
          <a:xfrm>
            <a:off x="6599536" y="2285696"/>
            <a:ext cx="1234647" cy="2467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6619B824-B48F-4F7A-9894-BC0E77DA0A65}"/>
              </a:ext>
            </a:extLst>
          </p:cNvPr>
          <p:cNvSpPr/>
          <p:nvPr/>
        </p:nvSpPr>
        <p:spPr>
          <a:xfrm>
            <a:off x="8188411" y="2285696"/>
            <a:ext cx="1005016" cy="2467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2E280805-33A7-4FEF-8EC8-E3BD4811F47B}"/>
              </a:ext>
            </a:extLst>
          </p:cNvPr>
          <p:cNvSpPr/>
          <p:nvPr/>
        </p:nvSpPr>
        <p:spPr>
          <a:xfrm>
            <a:off x="9284043" y="2285696"/>
            <a:ext cx="1383958" cy="2467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397378F9-9BCC-4C5C-8FB0-97E5AA0F291E}"/>
              </a:ext>
            </a:extLst>
          </p:cNvPr>
          <p:cNvSpPr/>
          <p:nvPr/>
        </p:nvSpPr>
        <p:spPr>
          <a:xfrm>
            <a:off x="10786074" y="2285696"/>
            <a:ext cx="1095632" cy="2467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53137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6"/>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7"/>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8"/>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9"/>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2"/>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TotalTime>
  <Words>866</Words>
  <Application>Microsoft Office PowerPoint</Application>
  <PresentationFormat>Grand écran</PresentationFormat>
  <Paragraphs>140</Paragraphs>
  <Slides>26</Slides>
  <Notes>15</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26</vt:i4>
      </vt:variant>
    </vt:vector>
  </HeadingPairs>
  <TitlesOfParts>
    <vt:vector size="30" baseType="lpstr">
      <vt:lpstr>Arial</vt:lpstr>
      <vt:lpstr>Calibri</vt:lpstr>
      <vt:lpstr>Calibri Light</vt:lpstr>
      <vt:lpstr>Thème Office</vt:lpstr>
      <vt:lpstr>Projet 5 : Produisez une étude de marché</vt:lpstr>
      <vt:lpstr>Sommaire :</vt:lpstr>
      <vt:lpstr>Context et Enjeux:</vt:lpstr>
      <vt:lpstr>Context</vt:lpstr>
      <vt:lpstr>Enjeux</vt:lpstr>
      <vt:lpstr>Démarche :</vt:lpstr>
      <vt:lpstr>Données utilisées pour l’analyse</vt:lpstr>
      <vt:lpstr>Les étapes de l’étude :</vt:lpstr>
      <vt:lpstr>Construction de l’échantillon</vt:lpstr>
      <vt:lpstr>Création d’un dendrogramme</vt:lpstr>
      <vt:lpstr>Analyse des centroïdes</vt:lpstr>
      <vt:lpstr>ACP sur les partitions</vt:lpstr>
      <vt:lpstr>ACP sur les partitions</vt:lpstr>
      <vt:lpstr>Présentation PowerPoint</vt:lpstr>
      <vt:lpstr>Visualisation des clusters sur F1</vt:lpstr>
      <vt:lpstr>Choix de la liste des pays</vt:lpstr>
      <vt:lpstr>Test d’adéquation sur les variables</vt:lpstr>
      <vt:lpstr>Présentation PowerPoint</vt:lpstr>
      <vt:lpstr>Test de comparaison sur les groupes</vt:lpstr>
      <vt:lpstr>Préparation des fichiers</vt:lpstr>
      <vt:lpstr>Test sur les variances :</vt:lpstr>
      <vt:lpstr>Test sur les moyennes :</vt:lpstr>
      <vt:lpstr>Test de comparaison (Résultats) :</vt:lpstr>
      <vt:lpstr>Résultats de l’étude :</vt:lpstr>
      <vt:lpstr>Les pays à cibler :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5 : Produisez une étude de marché</dc:title>
  <dc:creator>julien Paulet</dc:creator>
  <cp:lastModifiedBy>julien Paulet</cp:lastModifiedBy>
  <cp:revision>23</cp:revision>
  <dcterms:created xsi:type="dcterms:W3CDTF">2019-04-23T11:28:55Z</dcterms:created>
  <dcterms:modified xsi:type="dcterms:W3CDTF">2019-04-24T09:08:44Z</dcterms:modified>
</cp:coreProperties>
</file>