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7" r:id="rId2"/>
    <p:sldId id="258" r:id="rId3"/>
    <p:sldId id="259" r:id="rId4"/>
    <p:sldId id="297" r:id="rId5"/>
    <p:sldId id="307" r:id="rId6"/>
    <p:sldId id="299" r:id="rId7"/>
    <p:sldId id="309" r:id="rId8"/>
    <p:sldId id="308" r:id="rId9"/>
    <p:sldId id="310" r:id="rId10"/>
    <p:sldId id="319" r:id="rId11"/>
    <p:sldId id="300" r:id="rId12"/>
    <p:sldId id="303" r:id="rId13"/>
    <p:sldId id="311" r:id="rId14"/>
    <p:sldId id="312" r:id="rId15"/>
    <p:sldId id="320" r:id="rId16"/>
    <p:sldId id="301" r:id="rId17"/>
    <p:sldId id="304" r:id="rId18"/>
    <p:sldId id="313" r:id="rId19"/>
    <p:sldId id="314" r:id="rId20"/>
    <p:sldId id="302" r:id="rId21"/>
    <p:sldId id="305" r:id="rId22"/>
    <p:sldId id="315" r:id="rId23"/>
    <p:sldId id="316" r:id="rId24"/>
    <p:sldId id="317" r:id="rId25"/>
    <p:sldId id="321" r:id="rId26"/>
    <p:sldId id="306" r:id="rId2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0718" autoAdjust="0"/>
  </p:normalViewPr>
  <p:slideViewPr>
    <p:cSldViewPr snapToGrid="0">
      <p:cViewPr varScale="1">
        <p:scale>
          <a:sx n="92" d="100"/>
          <a:sy n="92" d="100"/>
        </p:scale>
        <p:origin x="76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BB0F32-E959-4E83-B45E-3BDF6B82496F}" type="datetimeFigureOut">
              <a:rPr lang="fr-FR" smtClean="0"/>
              <a:t>27/05/2019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68AEA7-4DA3-4D8F-B17B-89D4A8C69F51}" type="slidenum">
              <a:rPr lang="fr-FR" smtClean="0"/>
              <a:t>‹N°›</a:t>
            </a:fld>
            <a:endParaRPr lang="fr-FR"/>
          </a:p>
        </p:txBody>
      </p:sp>
    </p:spTree>
    <p:extLst>
      <p:ext uri="{BB962C8B-B14F-4D97-AF65-F5344CB8AC3E}">
        <p14:creationId xmlns:p14="http://schemas.microsoft.com/office/powerpoint/2010/main" val="13170708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Présentation du jeu de données et analyses : 5min</a:t>
            </a:r>
          </a:p>
          <a:p>
            <a:r>
              <a:rPr lang="fr-FR" dirty="0"/>
              <a:t>ACP : 10min</a:t>
            </a:r>
          </a:p>
          <a:p>
            <a:r>
              <a:rPr lang="fr-FR" dirty="0"/>
              <a:t>K-</a:t>
            </a:r>
            <a:r>
              <a:rPr lang="fr-FR" dirty="0" err="1"/>
              <a:t>means</a:t>
            </a:r>
            <a:r>
              <a:rPr lang="fr-FR" dirty="0"/>
              <a:t> : 5min</a:t>
            </a:r>
          </a:p>
          <a:p>
            <a:r>
              <a:rPr lang="fr-FR" dirty="0"/>
              <a:t>Modélisation : 5min</a:t>
            </a:r>
            <a:br>
              <a:rPr lang="fr-FR" dirty="0"/>
            </a:br>
            <a:br>
              <a:rPr lang="fr-FR" dirty="0"/>
            </a:br>
            <a:r>
              <a:rPr lang="fr-FR" dirty="0"/>
              <a:t>Total : 25min</a:t>
            </a:r>
          </a:p>
        </p:txBody>
      </p:sp>
      <p:sp>
        <p:nvSpPr>
          <p:cNvPr id="4" name="Espace réservé du numéro de diapositive 3"/>
          <p:cNvSpPr>
            <a:spLocks noGrp="1"/>
          </p:cNvSpPr>
          <p:nvPr>
            <p:ph type="sldNum" sz="quarter" idx="5"/>
          </p:nvPr>
        </p:nvSpPr>
        <p:spPr/>
        <p:txBody>
          <a:bodyPr/>
          <a:lstStyle/>
          <a:p>
            <a:fld id="{B368AEA7-4DA3-4D8F-B17B-89D4A8C69F51}" type="slidenum">
              <a:rPr lang="fr-FR" smtClean="0"/>
              <a:t>2</a:t>
            </a:fld>
            <a:endParaRPr lang="fr-FR"/>
          </a:p>
        </p:txBody>
      </p:sp>
    </p:spTree>
    <p:extLst>
      <p:ext uri="{BB962C8B-B14F-4D97-AF65-F5344CB8AC3E}">
        <p14:creationId xmlns:p14="http://schemas.microsoft.com/office/powerpoint/2010/main" val="29518472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REVOIR SI POSSIBILITE D’AMELIORER LES NOTES</a:t>
            </a:r>
          </a:p>
        </p:txBody>
      </p:sp>
      <p:sp>
        <p:nvSpPr>
          <p:cNvPr id="4" name="Espace réservé du numéro de diapositive 3"/>
          <p:cNvSpPr>
            <a:spLocks noGrp="1"/>
          </p:cNvSpPr>
          <p:nvPr>
            <p:ph type="sldNum" sz="quarter" idx="5"/>
          </p:nvPr>
        </p:nvSpPr>
        <p:spPr/>
        <p:txBody>
          <a:bodyPr/>
          <a:lstStyle/>
          <a:p>
            <a:fld id="{5F05756B-5F5C-4EED-907C-E25857D58D0B}" type="slidenum">
              <a:rPr lang="fr-FR" smtClean="0"/>
              <a:t>11</a:t>
            </a:fld>
            <a:endParaRPr lang="fr-FR"/>
          </a:p>
        </p:txBody>
      </p:sp>
    </p:spTree>
    <p:extLst>
      <p:ext uri="{BB962C8B-B14F-4D97-AF65-F5344CB8AC3E}">
        <p14:creationId xmlns:p14="http://schemas.microsoft.com/office/powerpoint/2010/main" val="820757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t>
            </a:r>
            <a:r>
              <a:rPr lang="fr-FR" dirty="0" err="1"/>
              <a:t>éboulie</a:t>
            </a:r>
            <a:r>
              <a:rPr lang="fr-FR" dirty="0"/>
              <a:t> des valeurs propres nous indique que 5 composantes principales sont nécessaires pour expliquer presque 100% des données. </a:t>
            </a:r>
          </a:p>
          <a:p>
            <a:endParaRPr lang="fr-FR" dirty="0"/>
          </a:p>
          <a:p>
            <a:r>
              <a:rPr lang="fr-FR" dirty="0"/>
              <a:t>Nous apprenons aussi que la composante principale 1 (PC1) explique 47,4 % des informations.</a:t>
            </a:r>
          </a:p>
          <a:p>
            <a:endParaRPr lang="fr-FR" dirty="0"/>
          </a:p>
          <a:p>
            <a:r>
              <a:rPr lang="fr-FR" dirty="0"/>
              <a:t>Notons aussi qu'un plan factoriel (F) correspond à la projection d'une composante principale (PC) sur un axe. </a:t>
            </a:r>
            <a:br>
              <a:rPr lang="fr-FR" dirty="0"/>
            </a:br>
            <a:r>
              <a:rPr lang="fr-FR" dirty="0"/>
              <a:t>F1 correspond donc à la projection de PC1, F2 à la projection de PC2, </a:t>
            </a:r>
            <a:r>
              <a:rPr lang="fr-FR" dirty="0" err="1"/>
              <a:t>ect</a:t>
            </a:r>
            <a:r>
              <a:rPr lang="fr-FR" dirty="0"/>
              <a:t>...</a:t>
            </a:r>
          </a:p>
          <a:p>
            <a:endParaRPr lang="fr-FR" dirty="0"/>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12</a:t>
            </a:fld>
            <a:endParaRPr lang="fr-FR"/>
          </a:p>
        </p:txBody>
      </p:sp>
    </p:spTree>
    <p:extLst>
      <p:ext uri="{BB962C8B-B14F-4D97-AF65-F5344CB8AC3E}">
        <p14:creationId xmlns:p14="http://schemas.microsoft.com/office/powerpoint/2010/main" val="28045119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cercle des corrélations indique que </a:t>
            </a:r>
            <a:r>
              <a:rPr lang="fr-FR" dirty="0" err="1"/>
              <a:t>height_left</a:t>
            </a:r>
            <a:r>
              <a:rPr lang="fr-FR" dirty="0"/>
              <a:t>, </a:t>
            </a:r>
            <a:r>
              <a:rPr lang="fr-FR" dirty="0" err="1"/>
              <a:t>height_right</a:t>
            </a:r>
            <a:r>
              <a:rPr lang="fr-FR" dirty="0"/>
              <a:t>, </a:t>
            </a:r>
            <a:r>
              <a:rPr lang="fr-FR" dirty="0" err="1"/>
              <a:t>margin_up</a:t>
            </a:r>
            <a:r>
              <a:rPr lang="fr-FR" dirty="0"/>
              <a:t>, </a:t>
            </a:r>
            <a:r>
              <a:rPr lang="fr-FR" dirty="0" err="1"/>
              <a:t>margin_low</a:t>
            </a:r>
            <a:r>
              <a:rPr lang="fr-FR" dirty="0"/>
              <a:t>, et </a:t>
            </a:r>
            <a:r>
              <a:rPr lang="fr-FR" dirty="0" err="1"/>
              <a:t>length</a:t>
            </a:r>
            <a:r>
              <a:rPr lang="fr-FR" dirty="0"/>
              <a:t> sont corrélées pour F1. </a:t>
            </a:r>
          </a:p>
          <a:p>
            <a:endParaRPr lang="fr-FR" dirty="0"/>
          </a:p>
          <a:p>
            <a:r>
              <a:rPr lang="fr-FR" dirty="0"/>
              <a:t>Afin de vérifier cela par les chiffres, regardons le poids de chaque variable sur l'inertie de l'axe CLICK</a:t>
            </a:r>
          </a:p>
          <a:p>
            <a:endParaRPr lang="fr-FR" dirty="0"/>
          </a:p>
          <a:p>
            <a:r>
              <a:rPr lang="fr-FR" dirty="0"/>
              <a:t>On retrouve bien ici nos colonnes vues précédemment pour F1. </a:t>
            </a:r>
          </a:p>
          <a:p>
            <a:endParaRPr lang="fr-FR" dirty="0"/>
          </a:p>
          <a:p>
            <a:r>
              <a:rPr lang="fr-FR" dirty="0"/>
              <a:t>A COMPLETER</a:t>
            </a:r>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13</a:t>
            </a:fld>
            <a:endParaRPr lang="fr-FR"/>
          </a:p>
        </p:txBody>
      </p:sp>
    </p:spTree>
    <p:extLst>
      <p:ext uri="{BB962C8B-B14F-4D97-AF65-F5344CB8AC3E}">
        <p14:creationId xmlns:p14="http://schemas.microsoft.com/office/powerpoint/2010/main" val="10332199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Avec qualité de représentation des individus</a:t>
            </a:r>
          </a:p>
          <a:p>
            <a:endParaRPr lang="fr-FR" dirty="0"/>
          </a:p>
          <a:p>
            <a:r>
              <a:rPr lang="fr-FR" dirty="0"/>
              <a:t>La projection des individus sur F1 et F2 nous indique deux clusters, les vrais billets, ainsi que les faux. Il semble donc que nous allons pouvoir nous servir de F1 et F2 pour notre programme. (Attention toutefois certains points du Cluster 'Faux' se démarque peu ou pas du cluster 'Vrai', et inversement - Il faudra donc retravailler ce point pour une plus grande précision du programme).</a:t>
            </a:r>
          </a:p>
          <a:p>
            <a:endParaRPr lang="fr-FR" dirty="0"/>
          </a:p>
          <a:p>
            <a:r>
              <a:rPr lang="fr-FR" dirty="0"/>
              <a:t>Pour la grande majorité des points, un billet faux correspond donc à une grande valeur pour F1, et une faible valeur pour un billet vrai</a:t>
            </a:r>
          </a:p>
          <a:p>
            <a:r>
              <a:rPr lang="fr-FR" dirty="0"/>
              <a:t> </a:t>
            </a:r>
          </a:p>
          <a:p>
            <a:r>
              <a:rPr lang="fr-FR" dirty="0"/>
              <a:t>Les autres plans factoriels n'apportent pas d'informations supplémentaires utiles pour notre programme </a:t>
            </a:r>
          </a:p>
          <a:p>
            <a:endParaRPr lang="fr-FR" dirty="0"/>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14</a:t>
            </a:fld>
            <a:endParaRPr lang="fr-FR"/>
          </a:p>
        </p:txBody>
      </p:sp>
    </p:spTree>
    <p:extLst>
      <p:ext uri="{BB962C8B-B14F-4D97-AF65-F5344CB8AC3E}">
        <p14:creationId xmlns:p14="http://schemas.microsoft.com/office/powerpoint/2010/main" val="21773426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La moyenne de l'inertie de chaque point sur l'axe F1 est d'environ 47%. </a:t>
            </a:r>
            <a:br>
              <a:rPr lang="fr-FR" dirty="0"/>
            </a:br>
            <a:r>
              <a:rPr lang="fr-FR" dirty="0"/>
              <a:t>Cela veut dire qu'en moyenne les individus sont bien représentés. </a:t>
            </a:r>
          </a:p>
          <a:p>
            <a:endParaRPr lang="fr-FR" dirty="0"/>
          </a:p>
          <a:p>
            <a:endParaRPr lang="fr-FR" dirty="0"/>
          </a:p>
          <a:p>
            <a:r>
              <a:rPr lang="fr-FR" dirty="0"/>
              <a:t>A creuser</a:t>
            </a:r>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15</a:t>
            </a:fld>
            <a:endParaRPr lang="fr-FR"/>
          </a:p>
        </p:txBody>
      </p:sp>
    </p:spTree>
    <p:extLst>
      <p:ext uri="{BB962C8B-B14F-4D97-AF65-F5344CB8AC3E}">
        <p14:creationId xmlns:p14="http://schemas.microsoft.com/office/powerpoint/2010/main" val="31403113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REVOIR LES NOTES</a:t>
            </a:r>
          </a:p>
        </p:txBody>
      </p:sp>
      <p:sp>
        <p:nvSpPr>
          <p:cNvPr id="4" name="Espace réservé du numéro de diapositive 3"/>
          <p:cNvSpPr>
            <a:spLocks noGrp="1"/>
          </p:cNvSpPr>
          <p:nvPr>
            <p:ph type="sldNum" sz="quarter" idx="5"/>
          </p:nvPr>
        </p:nvSpPr>
        <p:spPr/>
        <p:txBody>
          <a:bodyPr/>
          <a:lstStyle/>
          <a:p>
            <a:fld id="{5F05756B-5F5C-4EED-907C-E25857D58D0B}" type="slidenum">
              <a:rPr lang="fr-FR" smtClean="0"/>
              <a:t>16</a:t>
            </a:fld>
            <a:endParaRPr lang="fr-FR"/>
          </a:p>
        </p:txBody>
      </p:sp>
    </p:spTree>
    <p:extLst>
      <p:ext uri="{BB962C8B-B14F-4D97-AF65-F5344CB8AC3E}">
        <p14:creationId xmlns:p14="http://schemas.microsoft.com/office/powerpoint/2010/main" val="4643582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maintenant appliquer un algorithme de classification sur nos données ; On utilise ici </a:t>
            </a:r>
            <a:r>
              <a:rPr lang="fr-FR" dirty="0" err="1"/>
              <a:t>Kmeans</a:t>
            </a:r>
            <a:r>
              <a:rPr lang="fr-FR" dirty="0"/>
              <a:t>, dont voici le code </a:t>
            </a:r>
            <a:br>
              <a:rPr lang="fr-FR" dirty="0"/>
            </a:br>
            <a:br>
              <a:rPr lang="fr-FR" dirty="0"/>
            </a:br>
            <a:r>
              <a:rPr lang="fr-FR" dirty="0"/>
              <a:t>Ce qui nous donne le </a:t>
            </a:r>
            <a:r>
              <a:rPr lang="fr-FR" dirty="0" err="1"/>
              <a:t>DataFrame</a:t>
            </a:r>
            <a:r>
              <a:rPr lang="fr-FR" dirty="0"/>
              <a:t> suivant : </a:t>
            </a:r>
          </a:p>
          <a:p>
            <a:r>
              <a:rPr lang="fr-FR" dirty="0"/>
              <a:t>CLICK</a:t>
            </a:r>
          </a:p>
          <a:p>
            <a:endParaRPr lang="fr-FR" dirty="0"/>
          </a:p>
          <a:p>
            <a:r>
              <a:rPr lang="fr-FR" dirty="0"/>
              <a:t>On a ici un </a:t>
            </a:r>
            <a:r>
              <a:rPr lang="fr-FR" dirty="0" err="1"/>
              <a:t>df</a:t>
            </a:r>
            <a:r>
              <a:rPr lang="fr-FR" dirty="0"/>
              <a:t> avec nos valeurs d’ACP, ainsi que le Cluster auquel appartient l’individu.</a:t>
            </a:r>
          </a:p>
          <a:p>
            <a:endParaRPr lang="fr-FR" dirty="0"/>
          </a:p>
          <a:p>
            <a:r>
              <a:rPr lang="fr-FR" dirty="0"/>
              <a:t>Ici le choix est de 2. Visualisons les données pour voir si les 2 clusters correspondent bien à Vrai/faux.</a:t>
            </a:r>
          </a:p>
          <a:p>
            <a:r>
              <a:rPr lang="fr-FR" dirty="0"/>
              <a:t>CLICK</a:t>
            </a:r>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17</a:t>
            </a:fld>
            <a:endParaRPr lang="fr-FR"/>
          </a:p>
        </p:txBody>
      </p:sp>
    </p:spTree>
    <p:extLst>
      <p:ext uri="{BB962C8B-B14F-4D97-AF65-F5344CB8AC3E}">
        <p14:creationId xmlns:p14="http://schemas.microsoft.com/office/powerpoint/2010/main" val="3800479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Nos deux Clusters semblent suivre ce que l’on a vu précédemment dans l’ACP</a:t>
            </a:r>
          </a:p>
          <a:p>
            <a:endParaRPr lang="fr-FR" dirty="0"/>
          </a:p>
          <a:p>
            <a:r>
              <a:rPr lang="fr-FR" dirty="0"/>
              <a:t>Vérifions avec le graphiques de l’ACP pour nous rendre compte</a:t>
            </a:r>
          </a:p>
          <a:p>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Nos deux clusters rejoignent presque intégralement les valeurs vrai/faux que nous avions vu avant</a:t>
            </a:r>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18</a:t>
            </a:fld>
            <a:endParaRPr lang="fr-FR"/>
          </a:p>
        </p:txBody>
      </p:sp>
    </p:spTree>
    <p:extLst>
      <p:ext uri="{BB962C8B-B14F-4D97-AF65-F5344CB8AC3E}">
        <p14:creationId xmlns:p14="http://schemas.microsoft.com/office/powerpoint/2010/main" val="2853569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19</a:t>
            </a:fld>
            <a:endParaRPr lang="fr-FR"/>
          </a:p>
        </p:txBody>
      </p:sp>
    </p:spTree>
    <p:extLst>
      <p:ext uri="{BB962C8B-B14F-4D97-AF65-F5344CB8AC3E}">
        <p14:creationId xmlns:p14="http://schemas.microsoft.com/office/powerpoint/2010/main" val="30546813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FAIT</a:t>
            </a:r>
          </a:p>
        </p:txBody>
      </p:sp>
      <p:sp>
        <p:nvSpPr>
          <p:cNvPr id="4" name="Espace réservé du numéro de diapositive 3"/>
          <p:cNvSpPr>
            <a:spLocks noGrp="1"/>
          </p:cNvSpPr>
          <p:nvPr>
            <p:ph type="sldNum" sz="quarter" idx="5"/>
          </p:nvPr>
        </p:nvSpPr>
        <p:spPr/>
        <p:txBody>
          <a:bodyPr/>
          <a:lstStyle/>
          <a:p>
            <a:fld id="{5F05756B-5F5C-4EED-907C-E25857D58D0B}" type="slidenum">
              <a:rPr lang="fr-FR" smtClean="0"/>
              <a:t>20</a:t>
            </a:fld>
            <a:endParaRPr lang="fr-FR"/>
          </a:p>
        </p:txBody>
      </p:sp>
    </p:spTree>
    <p:extLst>
      <p:ext uri="{BB962C8B-B14F-4D97-AF65-F5344CB8AC3E}">
        <p14:creationId xmlns:p14="http://schemas.microsoft.com/office/powerpoint/2010/main" val="359202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FAIT</a:t>
            </a:r>
          </a:p>
        </p:txBody>
      </p:sp>
      <p:sp>
        <p:nvSpPr>
          <p:cNvPr id="4" name="Espace réservé du numéro de diapositive 3"/>
          <p:cNvSpPr>
            <a:spLocks noGrp="1"/>
          </p:cNvSpPr>
          <p:nvPr>
            <p:ph type="sldNum" sz="quarter" idx="5"/>
          </p:nvPr>
        </p:nvSpPr>
        <p:spPr/>
        <p:txBody>
          <a:bodyPr/>
          <a:lstStyle/>
          <a:p>
            <a:fld id="{5F05756B-5F5C-4EED-907C-E25857D58D0B}" type="slidenum">
              <a:rPr lang="fr-FR" smtClean="0"/>
              <a:t>3</a:t>
            </a:fld>
            <a:endParaRPr lang="fr-FR"/>
          </a:p>
        </p:txBody>
      </p:sp>
    </p:spTree>
    <p:extLst>
      <p:ext uri="{BB962C8B-B14F-4D97-AF65-F5344CB8AC3E}">
        <p14:creationId xmlns:p14="http://schemas.microsoft.com/office/powerpoint/2010/main" val="11613285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Ici, seules les colonnes </a:t>
            </a:r>
            <a:r>
              <a:rPr lang="fr-FR" dirty="0" err="1"/>
              <a:t>margin_low</a:t>
            </a:r>
            <a:r>
              <a:rPr lang="fr-FR" dirty="0"/>
              <a:t> et up sont des paramètres significatifs pour notre régression. En effet ce sont les deux seules variables ayant une </a:t>
            </a:r>
            <a:r>
              <a:rPr lang="fr-FR" dirty="0" err="1"/>
              <a:t>p_valeur</a:t>
            </a:r>
            <a:r>
              <a:rPr lang="fr-FR" dirty="0"/>
              <a:t> inférieur à 5%.</a:t>
            </a:r>
          </a:p>
          <a:p>
            <a:endParaRPr lang="fr-FR" dirty="0"/>
          </a:p>
          <a:p>
            <a:r>
              <a:rPr lang="fr-FR" dirty="0"/>
              <a:t>La régression logistique pour notre programme se basera donc sur les variables </a:t>
            </a:r>
            <a:r>
              <a:rPr lang="fr-FR" dirty="0" err="1"/>
              <a:t>margin_low</a:t>
            </a:r>
            <a:r>
              <a:rPr lang="fr-FR" dirty="0"/>
              <a:t> et up. </a:t>
            </a:r>
          </a:p>
          <a:p>
            <a:endParaRPr lang="fr-FR" dirty="0"/>
          </a:p>
          <a:p>
            <a:r>
              <a:rPr lang="fr-FR" dirty="0"/>
              <a:t>POINT SUR CE QUI EST DIT PENDANT L’ACP :</a:t>
            </a:r>
          </a:p>
          <a:p>
            <a:r>
              <a:rPr lang="fr-FR" dirty="0"/>
              <a:t>Dans la version écrite du code, vous pourrez trouver un test effectué en utilisant PC1 et PC2 au lieu de </a:t>
            </a:r>
            <a:r>
              <a:rPr lang="fr-FR" dirty="0" err="1"/>
              <a:t>margin_low</a:t>
            </a:r>
            <a:r>
              <a:rPr lang="fr-FR" dirty="0"/>
              <a:t> et up, cependant l’</a:t>
            </a:r>
            <a:r>
              <a:rPr lang="fr-FR" dirty="0" err="1"/>
              <a:t>accuracy</a:t>
            </a:r>
            <a:r>
              <a:rPr lang="fr-FR" dirty="0"/>
              <a:t> étant inférieur (96% contre 98% pour la régression que je vous présente aujourd’hui), cette méthode n’a pas été retenue.</a:t>
            </a:r>
          </a:p>
          <a:p>
            <a:endParaRPr lang="fr-FR" dirty="0"/>
          </a:p>
          <a:p>
            <a:endParaRPr lang="fr-FR" dirty="0"/>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21</a:t>
            </a:fld>
            <a:endParaRPr lang="fr-FR"/>
          </a:p>
        </p:txBody>
      </p:sp>
    </p:spTree>
    <p:extLst>
      <p:ext uri="{BB962C8B-B14F-4D97-AF65-F5344CB8AC3E}">
        <p14:creationId xmlns:p14="http://schemas.microsoft.com/office/powerpoint/2010/main" val="27856544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programme se compose de 3 parties : </a:t>
            </a:r>
          </a:p>
          <a:p>
            <a:endParaRPr lang="fr-FR" dirty="0"/>
          </a:p>
          <a:p>
            <a:r>
              <a:rPr lang="fr-FR" dirty="0"/>
              <a:t>D’abord la phase de nettoyage et de vérification </a:t>
            </a:r>
          </a:p>
          <a:p>
            <a:r>
              <a:rPr lang="fr-FR" dirty="0"/>
              <a:t>CLICK</a:t>
            </a:r>
          </a:p>
          <a:p>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CLICK</a:t>
            </a:r>
          </a:p>
          <a:p>
            <a:r>
              <a:rPr lang="fr-FR" dirty="0"/>
              <a:t>On commence par voir si le fichier comprend une colonne ‘ID’, qui nous sera utile par la suite </a:t>
            </a:r>
          </a:p>
          <a:p>
            <a:endParaRPr lang="fr-FR" dirty="0"/>
          </a:p>
          <a:p>
            <a:r>
              <a:rPr lang="fr-FR" dirty="0"/>
              <a:t>CLICK</a:t>
            </a:r>
          </a:p>
          <a:p>
            <a:r>
              <a:rPr lang="fr-FR" dirty="0"/>
              <a:t>Ensuite, on cherche à savoir si le fichier communiqué contient bien toutes les variables indispensables à la prédiction, si ce n’est pas le cas alors un message d’erreur s’affiche. Le fichier peut contenir </a:t>
            </a:r>
            <a:r>
              <a:rPr lang="fr-FR" dirty="0" err="1"/>
              <a:t>pluss</a:t>
            </a:r>
            <a:r>
              <a:rPr lang="fr-FR" dirty="0"/>
              <a:t> de variables que prévues, tant que l’on a bien les variables indispensables.</a:t>
            </a:r>
          </a:p>
          <a:p>
            <a:endParaRPr lang="fr-FR" dirty="0"/>
          </a:p>
          <a:p>
            <a:r>
              <a:rPr lang="fr-FR" dirty="0"/>
              <a:t>CLICK</a:t>
            </a:r>
          </a:p>
          <a:p>
            <a:r>
              <a:rPr lang="fr-FR" dirty="0"/>
              <a:t>Enfin, on remplace les éventuelles valeurs manquantes.</a:t>
            </a:r>
          </a:p>
          <a:p>
            <a:endParaRPr lang="fr-FR" dirty="0"/>
          </a:p>
          <a:p>
            <a:endParaRPr lang="fr-FR" dirty="0"/>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22</a:t>
            </a:fld>
            <a:endParaRPr lang="fr-FR"/>
          </a:p>
        </p:txBody>
      </p:sp>
    </p:spTree>
    <p:extLst>
      <p:ext uri="{BB962C8B-B14F-4D97-AF65-F5344CB8AC3E}">
        <p14:creationId xmlns:p14="http://schemas.microsoft.com/office/powerpoint/2010/main" val="16825059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2</a:t>
            </a:r>
            <a:r>
              <a:rPr lang="fr-FR" baseline="30000" dirty="0"/>
              <a:t>ème</a:t>
            </a:r>
            <a:r>
              <a:rPr lang="fr-FR" dirty="0"/>
              <a:t> partie : La prédiction</a:t>
            </a:r>
          </a:p>
          <a:p>
            <a:endParaRPr lang="fr-FR" dirty="0"/>
          </a:p>
          <a:p>
            <a:r>
              <a:rPr lang="fr-FR" dirty="0"/>
              <a:t>CLICK</a:t>
            </a:r>
          </a:p>
          <a:p>
            <a:r>
              <a:rPr lang="fr-FR" dirty="0"/>
              <a:t>On commence par appliquer la fonction .</a:t>
            </a:r>
            <a:r>
              <a:rPr lang="fr-FR" dirty="0" err="1"/>
              <a:t>predict</a:t>
            </a:r>
            <a:r>
              <a:rPr lang="fr-FR" dirty="0"/>
              <a:t> à notre </a:t>
            </a:r>
            <a:r>
              <a:rPr lang="fr-FR" dirty="0" err="1"/>
              <a:t>df</a:t>
            </a:r>
            <a:r>
              <a:rPr lang="fr-FR" dirty="0"/>
              <a:t>, selon la régression logistique que l’on a vu </a:t>
            </a:r>
            <a:r>
              <a:rPr lang="fr-FR" dirty="0" err="1"/>
              <a:t>précédement</a:t>
            </a:r>
            <a:r>
              <a:rPr lang="fr-FR" dirty="0"/>
              <a:t>.</a:t>
            </a:r>
          </a:p>
          <a:p>
            <a:endParaRPr lang="fr-FR" dirty="0"/>
          </a:p>
          <a:p>
            <a:r>
              <a:rPr lang="fr-FR" dirty="0"/>
              <a:t>CLICK</a:t>
            </a:r>
          </a:p>
          <a:p>
            <a:r>
              <a:rPr lang="fr-FR" dirty="0"/>
              <a:t>On récupère ensuite les données et on manipule le </a:t>
            </a:r>
            <a:r>
              <a:rPr lang="fr-FR" dirty="0" err="1"/>
              <a:t>df</a:t>
            </a:r>
            <a:r>
              <a:rPr lang="fr-FR" dirty="0"/>
              <a:t> afin d’avoir un rendu comprenant : Une colonne ‘ID’, une colonne ‘PROBA’, une colonne ‘</a:t>
            </a:r>
            <a:r>
              <a:rPr lang="fr-FR" dirty="0" err="1"/>
              <a:t>is_genuine</a:t>
            </a:r>
            <a:r>
              <a:rPr lang="fr-FR" dirty="0"/>
              <a:t>’ </a:t>
            </a:r>
          </a:p>
          <a:p>
            <a:endParaRPr lang="fr-FR" dirty="0"/>
          </a:p>
          <a:p>
            <a:r>
              <a:rPr lang="fr-FR" dirty="0"/>
              <a:t>CLICK</a:t>
            </a:r>
          </a:p>
          <a:p>
            <a:r>
              <a:rPr lang="fr-FR" dirty="0"/>
              <a:t>On enregistre ensuite le fichier en .csv</a:t>
            </a:r>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23</a:t>
            </a:fld>
            <a:endParaRPr lang="fr-FR"/>
          </a:p>
        </p:txBody>
      </p:sp>
    </p:spTree>
    <p:extLst>
      <p:ext uri="{BB962C8B-B14F-4D97-AF65-F5344CB8AC3E}">
        <p14:creationId xmlns:p14="http://schemas.microsoft.com/office/powerpoint/2010/main" val="6407408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3</a:t>
            </a:r>
            <a:r>
              <a:rPr lang="fr-FR" baseline="30000" dirty="0"/>
              <a:t>ème</a:t>
            </a:r>
            <a:r>
              <a:rPr lang="fr-FR" dirty="0"/>
              <a:t> partie : Calcul du nombre de Vrais/Faux</a:t>
            </a:r>
          </a:p>
          <a:p>
            <a:endParaRPr lang="fr-FR" dirty="0"/>
          </a:p>
          <a:p>
            <a:r>
              <a:rPr lang="fr-FR" dirty="0"/>
              <a:t>CLICK</a:t>
            </a:r>
          </a:p>
          <a:p>
            <a:r>
              <a:rPr lang="fr-FR" dirty="0"/>
              <a:t>On commence par calculer le nombre de vrais et de faux </a:t>
            </a:r>
          </a:p>
          <a:p>
            <a:endParaRPr lang="fr-FR" dirty="0"/>
          </a:p>
          <a:p>
            <a:r>
              <a:rPr lang="fr-FR" dirty="0"/>
              <a:t>CLICK</a:t>
            </a:r>
          </a:p>
          <a:p>
            <a:r>
              <a:rPr lang="fr-FR" dirty="0"/>
              <a:t>On </a:t>
            </a:r>
            <a:r>
              <a:rPr lang="fr-FR" dirty="0" err="1"/>
              <a:t>print</a:t>
            </a:r>
            <a:r>
              <a:rPr lang="fr-FR" dirty="0"/>
              <a:t> le tout pour que l’utilisateur puisse le voir</a:t>
            </a:r>
          </a:p>
          <a:p>
            <a:endParaRPr lang="fr-FR" dirty="0"/>
          </a:p>
          <a:p>
            <a:r>
              <a:rPr lang="fr-FR" dirty="0"/>
              <a:t>CLICK</a:t>
            </a:r>
          </a:p>
          <a:p>
            <a:r>
              <a:rPr lang="fr-FR" dirty="0"/>
              <a:t>On sauvegarde les fichiers</a:t>
            </a:r>
          </a:p>
          <a:p>
            <a:endParaRPr lang="fr-FR" dirty="0"/>
          </a:p>
          <a:p>
            <a:r>
              <a:rPr lang="fr-FR" dirty="0"/>
              <a:t>CLICK</a:t>
            </a:r>
          </a:p>
          <a:p>
            <a:r>
              <a:rPr lang="fr-FR" dirty="0"/>
              <a:t>Enfin on utilise return pour que le </a:t>
            </a:r>
            <a:r>
              <a:rPr lang="fr-FR" dirty="0" err="1"/>
              <a:t>Df_predict</a:t>
            </a:r>
            <a:r>
              <a:rPr lang="fr-FR" dirty="0"/>
              <a:t> s’affiche lorsque le programme est lancé.</a:t>
            </a:r>
          </a:p>
          <a:p>
            <a:endParaRPr lang="fr-FR" dirty="0"/>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24</a:t>
            </a:fld>
            <a:endParaRPr lang="fr-FR"/>
          </a:p>
        </p:txBody>
      </p:sp>
    </p:spTree>
    <p:extLst>
      <p:ext uri="{BB962C8B-B14F-4D97-AF65-F5344CB8AC3E}">
        <p14:creationId xmlns:p14="http://schemas.microsoft.com/office/powerpoint/2010/main" val="28612489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t>
            </a:r>
            <a:r>
              <a:rPr lang="fr-FR" dirty="0" err="1"/>
              <a:t>accuracy</a:t>
            </a:r>
            <a:r>
              <a:rPr lang="fr-FR" dirty="0"/>
              <a:t> est de 98%</a:t>
            </a:r>
          </a:p>
        </p:txBody>
      </p:sp>
      <p:sp>
        <p:nvSpPr>
          <p:cNvPr id="4" name="Espace réservé du numéro de diapositive 3"/>
          <p:cNvSpPr>
            <a:spLocks noGrp="1"/>
          </p:cNvSpPr>
          <p:nvPr>
            <p:ph type="sldNum" sz="quarter" idx="5"/>
          </p:nvPr>
        </p:nvSpPr>
        <p:spPr/>
        <p:txBody>
          <a:bodyPr/>
          <a:lstStyle/>
          <a:p>
            <a:fld id="{B368AEA7-4DA3-4D8F-B17B-89D4A8C69F51}" type="slidenum">
              <a:rPr lang="fr-FR" smtClean="0"/>
              <a:t>25</a:t>
            </a:fld>
            <a:endParaRPr lang="fr-FR"/>
          </a:p>
        </p:txBody>
      </p:sp>
    </p:spTree>
    <p:extLst>
      <p:ext uri="{BB962C8B-B14F-4D97-AF65-F5344CB8AC3E}">
        <p14:creationId xmlns:p14="http://schemas.microsoft.com/office/powerpoint/2010/main" val="1756727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4</a:t>
            </a:fld>
            <a:endParaRPr lang="fr-FR"/>
          </a:p>
        </p:txBody>
      </p:sp>
    </p:spTree>
    <p:extLst>
      <p:ext uri="{BB962C8B-B14F-4D97-AF65-F5344CB8AC3E}">
        <p14:creationId xmlns:p14="http://schemas.microsoft.com/office/powerpoint/2010/main" val="51407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5</a:t>
            </a:fld>
            <a:endParaRPr lang="fr-FR"/>
          </a:p>
        </p:txBody>
      </p:sp>
    </p:spTree>
    <p:extLst>
      <p:ext uri="{BB962C8B-B14F-4D97-AF65-F5344CB8AC3E}">
        <p14:creationId xmlns:p14="http://schemas.microsoft.com/office/powerpoint/2010/main" val="3768442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Pas terminé</a:t>
            </a:r>
          </a:p>
        </p:txBody>
      </p:sp>
      <p:sp>
        <p:nvSpPr>
          <p:cNvPr id="4" name="Espace réservé du numéro de diapositive 3"/>
          <p:cNvSpPr>
            <a:spLocks noGrp="1"/>
          </p:cNvSpPr>
          <p:nvPr>
            <p:ph type="sldNum" sz="quarter" idx="5"/>
          </p:nvPr>
        </p:nvSpPr>
        <p:spPr/>
        <p:txBody>
          <a:bodyPr/>
          <a:lstStyle/>
          <a:p>
            <a:fld id="{5F05756B-5F5C-4EED-907C-E25857D58D0B}" type="slidenum">
              <a:rPr lang="fr-FR" smtClean="0"/>
              <a:t>6</a:t>
            </a:fld>
            <a:endParaRPr lang="fr-FR"/>
          </a:p>
        </p:txBody>
      </p:sp>
    </p:spTree>
    <p:extLst>
      <p:ext uri="{BB962C8B-B14F-4D97-AF65-F5344CB8AC3E}">
        <p14:creationId xmlns:p14="http://schemas.microsoft.com/office/powerpoint/2010/main" val="3093007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NOTE A REECRIRE !!!</a:t>
            </a:r>
          </a:p>
          <a:p>
            <a:endParaRPr lang="fr-FR" dirty="0"/>
          </a:p>
          <a:p>
            <a:r>
              <a:rPr lang="fr-FR" dirty="0"/>
              <a:t>les valeurs "</a:t>
            </a:r>
            <a:r>
              <a:rPr lang="fr-FR" dirty="0" err="1"/>
              <a:t>margin_low</a:t>
            </a:r>
            <a:r>
              <a:rPr lang="fr-FR" dirty="0"/>
              <a:t>" et "</a:t>
            </a:r>
            <a:r>
              <a:rPr lang="fr-FR" dirty="0" err="1"/>
              <a:t>length</a:t>
            </a:r>
            <a:r>
              <a:rPr lang="fr-FR" dirty="0"/>
              <a:t>" se démarquent dans leur écart type et leur moyenne</a:t>
            </a:r>
          </a:p>
          <a:p>
            <a:endParaRPr lang="fr-FR" dirty="0"/>
          </a:p>
          <a:p>
            <a:r>
              <a:rPr lang="fr-FR" dirty="0"/>
              <a:t>Les minimums et maximums des valeurs </a:t>
            </a:r>
            <a:r>
              <a:rPr lang="fr-FR" dirty="0" err="1"/>
              <a:t>True</a:t>
            </a:r>
            <a:r>
              <a:rPr lang="fr-FR" dirty="0"/>
              <a:t> et False correspondent bien, nous ne pouvons rien déduire directement </a:t>
            </a:r>
            <a:br>
              <a:rPr lang="fr-FR" dirty="0"/>
            </a:br>
            <a:br>
              <a:rPr lang="fr-FR" dirty="0"/>
            </a:br>
            <a:r>
              <a:rPr lang="fr-FR" dirty="0"/>
              <a:t>Cependant on remarque que cette fois, les écarts types des variables "</a:t>
            </a:r>
            <a:r>
              <a:rPr lang="fr-FR" dirty="0" err="1"/>
              <a:t>margin_low</a:t>
            </a:r>
            <a:r>
              <a:rPr lang="fr-FR" dirty="0"/>
              <a:t>" et "</a:t>
            </a:r>
            <a:r>
              <a:rPr lang="fr-FR" dirty="0" err="1"/>
              <a:t>length</a:t>
            </a:r>
            <a:r>
              <a:rPr lang="fr-FR" dirty="0"/>
              <a:t>" ne sont pas très éloignés des autres variables. </a:t>
            </a:r>
          </a:p>
          <a:p>
            <a:r>
              <a:rPr lang="fr-FR" dirty="0"/>
              <a:t>Il semblerait donc que les faux billets se démarquent par une forte variances en </a:t>
            </a:r>
            <a:r>
              <a:rPr lang="fr-FR" dirty="0" err="1"/>
              <a:t>margin_low</a:t>
            </a:r>
            <a:r>
              <a:rPr lang="fr-FR" dirty="0"/>
              <a:t> et </a:t>
            </a:r>
            <a:r>
              <a:rPr lang="fr-FR" dirty="0" err="1"/>
              <a:t>length</a:t>
            </a:r>
            <a:r>
              <a:rPr lang="fr-FR" dirty="0"/>
              <a:t> </a:t>
            </a:r>
          </a:p>
          <a:p>
            <a:endParaRPr lang="fr-FR" dirty="0"/>
          </a:p>
          <a:p>
            <a:endParaRPr lang="fr-FR" dirty="0"/>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7</a:t>
            </a:fld>
            <a:endParaRPr lang="fr-FR"/>
          </a:p>
        </p:txBody>
      </p:sp>
    </p:spTree>
    <p:extLst>
      <p:ext uri="{BB962C8B-B14F-4D97-AF65-F5344CB8AC3E}">
        <p14:creationId xmlns:p14="http://schemas.microsoft.com/office/powerpoint/2010/main" val="3072229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Voici le </a:t>
            </a:r>
            <a:r>
              <a:rPr lang="fr-FR" dirty="0" err="1"/>
              <a:t>pairplot</a:t>
            </a:r>
            <a:r>
              <a:rPr lang="fr-FR" dirty="0"/>
              <a:t> du </a:t>
            </a:r>
            <a:r>
              <a:rPr lang="fr-FR" dirty="0" err="1"/>
              <a:t>dataset</a:t>
            </a:r>
            <a:r>
              <a:rPr lang="fr-FR" dirty="0"/>
              <a:t>.</a:t>
            </a:r>
          </a:p>
          <a:p>
            <a:r>
              <a:rPr lang="fr-FR" dirty="0"/>
              <a:t>Ce dernier n’étant pas très lisible sous cette forme, nous allons nous intéresser qu’aux valeurs intéressantes. </a:t>
            </a:r>
            <a:br>
              <a:rPr lang="fr-FR" dirty="0"/>
            </a:br>
            <a:r>
              <a:rPr lang="fr-FR" dirty="0"/>
              <a:t>Voyons cela tout de suite.</a:t>
            </a:r>
            <a:br>
              <a:rPr lang="fr-FR" dirty="0"/>
            </a:br>
            <a:r>
              <a:rPr lang="fr-FR" dirty="0"/>
              <a:t>CLICK</a:t>
            </a:r>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8</a:t>
            </a:fld>
            <a:endParaRPr lang="fr-FR"/>
          </a:p>
        </p:txBody>
      </p:sp>
    </p:spTree>
    <p:extLst>
      <p:ext uri="{BB962C8B-B14F-4D97-AF65-F5344CB8AC3E}">
        <p14:creationId xmlns:p14="http://schemas.microsoft.com/office/powerpoint/2010/main" val="9696868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Les colonnes </a:t>
            </a:r>
            <a:r>
              <a:rPr lang="fr-FR" dirty="0" err="1"/>
              <a:t>Margin_low</a:t>
            </a:r>
            <a:r>
              <a:rPr lang="fr-FR" dirty="0"/>
              <a:t>/up et </a:t>
            </a:r>
            <a:r>
              <a:rPr lang="fr-FR" dirty="0" err="1"/>
              <a:t>Length</a:t>
            </a:r>
            <a:r>
              <a:rPr lang="fr-FR" dirty="0"/>
              <a:t> se démarquent par leurs grandes différences entre les vrais et faux billets. </a:t>
            </a:r>
          </a:p>
          <a:p>
            <a:endParaRPr lang="fr-FR" dirty="0"/>
          </a:p>
          <a:p>
            <a:r>
              <a:rPr lang="fr-FR" dirty="0"/>
              <a:t>Regardons d’abord la variable </a:t>
            </a:r>
            <a:r>
              <a:rPr lang="fr-FR" dirty="0" err="1"/>
              <a:t>margin_low</a:t>
            </a:r>
            <a:r>
              <a:rPr lang="fr-FR" dirty="0"/>
              <a:t> pour nous rendre compte.</a:t>
            </a:r>
          </a:p>
          <a:p>
            <a:endParaRPr lang="fr-FR" dirty="0"/>
          </a:p>
          <a:p>
            <a:endParaRPr lang="fr-FR" dirty="0"/>
          </a:p>
          <a:p>
            <a:r>
              <a:rPr lang="fr-FR" dirty="0"/>
              <a:t>Puis la variable </a:t>
            </a:r>
            <a:r>
              <a:rPr lang="fr-FR" dirty="0" err="1"/>
              <a:t>Margin_up</a:t>
            </a:r>
            <a:r>
              <a:rPr lang="fr-FR" dirty="0"/>
              <a:t> </a:t>
            </a:r>
          </a:p>
          <a:p>
            <a:r>
              <a:rPr lang="fr-FR" dirty="0"/>
              <a:t>CLICK</a:t>
            </a:r>
          </a:p>
          <a:p>
            <a:endParaRPr lang="fr-FR" dirty="0"/>
          </a:p>
          <a:p>
            <a:r>
              <a:rPr lang="fr-FR" dirty="0"/>
              <a:t>Enfin la variable </a:t>
            </a:r>
            <a:r>
              <a:rPr lang="fr-FR" dirty="0" err="1"/>
              <a:t>Length</a:t>
            </a:r>
            <a:r>
              <a:rPr lang="fr-FR" dirty="0"/>
              <a:t> </a:t>
            </a:r>
          </a:p>
          <a:p>
            <a:r>
              <a:rPr lang="fr-FR" dirty="0"/>
              <a:t>CLICK</a:t>
            </a:r>
          </a:p>
          <a:p>
            <a:endParaRPr lang="fr-FR" dirty="0"/>
          </a:p>
          <a:p>
            <a:r>
              <a:rPr lang="fr-FR" dirty="0"/>
              <a:t>On voit sur ces 3 graphiques que les valeurs diffèrent entre vrai et faux.</a:t>
            </a:r>
          </a:p>
          <a:p>
            <a:r>
              <a:rPr lang="fr-FR" dirty="0"/>
              <a:t>Pour </a:t>
            </a:r>
            <a:r>
              <a:rPr lang="fr-FR" dirty="0" err="1"/>
              <a:t>Margin_up</a:t>
            </a:r>
            <a:r>
              <a:rPr lang="fr-FR" dirty="0"/>
              <a:t> et </a:t>
            </a:r>
            <a:r>
              <a:rPr lang="fr-FR" dirty="0" err="1"/>
              <a:t>Length</a:t>
            </a:r>
            <a:r>
              <a:rPr lang="fr-FR" dirty="0"/>
              <a:t> les valeurs des faux billets se démarquent des valeurs des vraies. Un billet ayant plus de 5.5 en </a:t>
            </a:r>
            <a:r>
              <a:rPr lang="fr-FR" dirty="0" err="1"/>
              <a:t>margin_low</a:t>
            </a:r>
            <a:r>
              <a:rPr lang="fr-FR" dirty="0"/>
              <a:t> sera donc nécessairement faux.</a:t>
            </a:r>
          </a:p>
          <a:p>
            <a:r>
              <a:rPr lang="fr-FR" dirty="0"/>
              <a:t>Pour </a:t>
            </a:r>
            <a:r>
              <a:rPr lang="fr-FR" dirty="0" err="1"/>
              <a:t>margin_low</a:t>
            </a:r>
            <a:r>
              <a:rPr lang="fr-FR" dirty="0"/>
              <a:t>, c’est les valeurs des vraies billets qui se démarquent. Un billet avec une valeur de 2 à 2.70 sera donc nécessairement vrai.</a:t>
            </a:r>
          </a:p>
          <a:p>
            <a:endParaRPr lang="fr-FR" dirty="0"/>
          </a:p>
          <a:p>
            <a:r>
              <a:rPr lang="fr-FR" dirty="0"/>
              <a:t>Dans le </a:t>
            </a:r>
            <a:r>
              <a:rPr lang="fr-FR" dirty="0" err="1"/>
              <a:t>pairplot</a:t>
            </a:r>
            <a:r>
              <a:rPr lang="fr-FR" dirty="0"/>
              <a:t> que nous avons vu juste avant, nous pouvions remarquer des relations linéaires entre les variables </a:t>
            </a:r>
            <a:r>
              <a:rPr lang="fr-FR" dirty="0" err="1"/>
              <a:t>Margin_low</a:t>
            </a:r>
            <a:r>
              <a:rPr lang="fr-FR" dirty="0"/>
              <a:t> et </a:t>
            </a:r>
            <a:r>
              <a:rPr lang="fr-FR" dirty="0" err="1"/>
              <a:t>margin_up</a:t>
            </a:r>
            <a:r>
              <a:rPr lang="fr-FR" dirty="0"/>
              <a:t>, voyons cela de plus près</a:t>
            </a:r>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9</a:t>
            </a:fld>
            <a:endParaRPr lang="fr-FR"/>
          </a:p>
        </p:txBody>
      </p:sp>
    </p:spTree>
    <p:extLst>
      <p:ext uri="{BB962C8B-B14F-4D97-AF65-F5344CB8AC3E}">
        <p14:creationId xmlns:p14="http://schemas.microsoft.com/office/powerpoint/2010/main" val="38155769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On a bien ici deux relations linéaires, pour les vrais et faux billets </a:t>
            </a:r>
          </a:p>
          <a:p>
            <a:endParaRPr lang="fr-FR" dirty="0"/>
          </a:p>
          <a:p>
            <a:endParaRPr lang="fr-FR" dirty="0"/>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10</a:t>
            </a:fld>
            <a:endParaRPr lang="fr-FR"/>
          </a:p>
        </p:txBody>
      </p:sp>
    </p:spTree>
    <p:extLst>
      <p:ext uri="{BB962C8B-B14F-4D97-AF65-F5344CB8AC3E}">
        <p14:creationId xmlns:p14="http://schemas.microsoft.com/office/powerpoint/2010/main" val="370377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604D9E-AFDB-4AA1-96F6-E4D8903E44D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0F2B86F8-615B-46A3-B1D7-6A4D01518C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37F0D88B-8597-4931-8E31-1D6AABECC79E}"/>
              </a:ext>
            </a:extLst>
          </p:cNvPr>
          <p:cNvSpPr>
            <a:spLocks noGrp="1"/>
          </p:cNvSpPr>
          <p:nvPr>
            <p:ph type="dt" sz="half" idx="10"/>
          </p:nvPr>
        </p:nvSpPr>
        <p:spPr/>
        <p:txBody>
          <a:bodyPr/>
          <a:lstStyle/>
          <a:p>
            <a:fld id="{4E31B266-ED0C-4F2D-AC80-74DD3C5AADA0}" type="datetimeFigureOut">
              <a:rPr lang="fr-FR" smtClean="0"/>
              <a:t>27/05/2019</a:t>
            </a:fld>
            <a:endParaRPr lang="fr-FR"/>
          </a:p>
        </p:txBody>
      </p:sp>
      <p:sp>
        <p:nvSpPr>
          <p:cNvPr id="5" name="Espace réservé du pied de page 4">
            <a:extLst>
              <a:ext uri="{FF2B5EF4-FFF2-40B4-BE49-F238E27FC236}">
                <a16:creationId xmlns:a16="http://schemas.microsoft.com/office/drawing/2014/main" id="{A1EF6430-C03A-48C5-A70C-08883D670FF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08651F5-D170-4A4A-BBEC-C076DBA8D3B3}"/>
              </a:ext>
            </a:extLst>
          </p:cNvPr>
          <p:cNvSpPr>
            <a:spLocks noGrp="1"/>
          </p:cNvSpPr>
          <p:nvPr>
            <p:ph type="sldNum" sz="quarter" idx="12"/>
          </p:nvPr>
        </p:nvSpPr>
        <p:spPr/>
        <p:txBody>
          <a:bodyPr/>
          <a:lstStyle/>
          <a:p>
            <a:fld id="{3B3BAA99-FF1A-4523-8169-2D940FDCC201}" type="slidenum">
              <a:rPr lang="fr-FR" smtClean="0"/>
              <a:t>‹N°›</a:t>
            </a:fld>
            <a:endParaRPr lang="fr-FR"/>
          </a:p>
        </p:txBody>
      </p:sp>
    </p:spTree>
    <p:extLst>
      <p:ext uri="{BB962C8B-B14F-4D97-AF65-F5344CB8AC3E}">
        <p14:creationId xmlns:p14="http://schemas.microsoft.com/office/powerpoint/2010/main" val="2042102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3FBD7A-AF74-4DAF-AD52-B8AADBE0D3AE}"/>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DFAB97DF-2B3B-4F74-BCBB-626AD95ADE61}"/>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AF0334F-F1B2-45E1-8B49-2523F9ADECC5}"/>
              </a:ext>
            </a:extLst>
          </p:cNvPr>
          <p:cNvSpPr>
            <a:spLocks noGrp="1"/>
          </p:cNvSpPr>
          <p:nvPr>
            <p:ph type="dt" sz="half" idx="10"/>
          </p:nvPr>
        </p:nvSpPr>
        <p:spPr/>
        <p:txBody>
          <a:bodyPr/>
          <a:lstStyle/>
          <a:p>
            <a:fld id="{4E31B266-ED0C-4F2D-AC80-74DD3C5AADA0}" type="datetimeFigureOut">
              <a:rPr lang="fr-FR" smtClean="0"/>
              <a:t>27/05/2019</a:t>
            </a:fld>
            <a:endParaRPr lang="fr-FR"/>
          </a:p>
        </p:txBody>
      </p:sp>
      <p:sp>
        <p:nvSpPr>
          <p:cNvPr id="5" name="Espace réservé du pied de page 4">
            <a:extLst>
              <a:ext uri="{FF2B5EF4-FFF2-40B4-BE49-F238E27FC236}">
                <a16:creationId xmlns:a16="http://schemas.microsoft.com/office/drawing/2014/main" id="{956F7EAA-971D-44C0-9B90-E3FF1D48F89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146BDC5-7FA4-417B-BB81-65F387FB51E2}"/>
              </a:ext>
            </a:extLst>
          </p:cNvPr>
          <p:cNvSpPr>
            <a:spLocks noGrp="1"/>
          </p:cNvSpPr>
          <p:nvPr>
            <p:ph type="sldNum" sz="quarter" idx="12"/>
          </p:nvPr>
        </p:nvSpPr>
        <p:spPr/>
        <p:txBody>
          <a:bodyPr/>
          <a:lstStyle/>
          <a:p>
            <a:fld id="{3B3BAA99-FF1A-4523-8169-2D940FDCC201}" type="slidenum">
              <a:rPr lang="fr-FR" smtClean="0"/>
              <a:t>‹N°›</a:t>
            </a:fld>
            <a:endParaRPr lang="fr-FR"/>
          </a:p>
        </p:txBody>
      </p:sp>
    </p:spTree>
    <p:extLst>
      <p:ext uri="{BB962C8B-B14F-4D97-AF65-F5344CB8AC3E}">
        <p14:creationId xmlns:p14="http://schemas.microsoft.com/office/powerpoint/2010/main" val="235726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5B004D5-33B2-41E3-8735-BDA9E8A90165}"/>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201F0E69-EFC3-4C47-A59A-7C1F374A4F84}"/>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0247C1F-D74F-438B-A962-930816355FAB}"/>
              </a:ext>
            </a:extLst>
          </p:cNvPr>
          <p:cNvSpPr>
            <a:spLocks noGrp="1"/>
          </p:cNvSpPr>
          <p:nvPr>
            <p:ph type="dt" sz="half" idx="10"/>
          </p:nvPr>
        </p:nvSpPr>
        <p:spPr/>
        <p:txBody>
          <a:bodyPr/>
          <a:lstStyle/>
          <a:p>
            <a:fld id="{4E31B266-ED0C-4F2D-AC80-74DD3C5AADA0}" type="datetimeFigureOut">
              <a:rPr lang="fr-FR" smtClean="0"/>
              <a:t>27/05/2019</a:t>
            </a:fld>
            <a:endParaRPr lang="fr-FR"/>
          </a:p>
        </p:txBody>
      </p:sp>
      <p:sp>
        <p:nvSpPr>
          <p:cNvPr id="5" name="Espace réservé du pied de page 4">
            <a:extLst>
              <a:ext uri="{FF2B5EF4-FFF2-40B4-BE49-F238E27FC236}">
                <a16:creationId xmlns:a16="http://schemas.microsoft.com/office/drawing/2014/main" id="{9704D6FB-1241-47FC-8623-3218E271F7B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B982E68-63B6-454B-96D1-B5955855FF73}"/>
              </a:ext>
            </a:extLst>
          </p:cNvPr>
          <p:cNvSpPr>
            <a:spLocks noGrp="1"/>
          </p:cNvSpPr>
          <p:nvPr>
            <p:ph type="sldNum" sz="quarter" idx="12"/>
          </p:nvPr>
        </p:nvSpPr>
        <p:spPr/>
        <p:txBody>
          <a:bodyPr/>
          <a:lstStyle/>
          <a:p>
            <a:fld id="{3B3BAA99-FF1A-4523-8169-2D940FDCC201}" type="slidenum">
              <a:rPr lang="fr-FR" smtClean="0"/>
              <a:t>‹N°›</a:t>
            </a:fld>
            <a:endParaRPr lang="fr-FR"/>
          </a:p>
        </p:txBody>
      </p:sp>
    </p:spTree>
    <p:extLst>
      <p:ext uri="{BB962C8B-B14F-4D97-AF65-F5344CB8AC3E}">
        <p14:creationId xmlns:p14="http://schemas.microsoft.com/office/powerpoint/2010/main" val="2689530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10B1D3-33F0-4E44-B204-CDF0D9C564C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D62BEA7-7E97-475B-BA39-59B7961DC435}"/>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254CAF8-015F-4797-AE65-6742BDC72917}"/>
              </a:ext>
            </a:extLst>
          </p:cNvPr>
          <p:cNvSpPr>
            <a:spLocks noGrp="1"/>
          </p:cNvSpPr>
          <p:nvPr>
            <p:ph type="dt" sz="half" idx="10"/>
          </p:nvPr>
        </p:nvSpPr>
        <p:spPr/>
        <p:txBody>
          <a:bodyPr/>
          <a:lstStyle/>
          <a:p>
            <a:fld id="{4E31B266-ED0C-4F2D-AC80-74DD3C5AADA0}" type="datetimeFigureOut">
              <a:rPr lang="fr-FR" smtClean="0"/>
              <a:t>27/05/2019</a:t>
            </a:fld>
            <a:endParaRPr lang="fr-FR"/>
          </a:p>
        </p:txBody>
      </p:sp>
      <p:sp>
        <p:nvSpPr>
          <p:cNvPr id="5" name="Espace réservé du pied de page 4">
            <a:extLst>
              <a:ext uri="{FF2B5EF4-FFF2-40B4-BE49-F238E27FC236}">
                <a16:creationId xmlns:a16="http://schemas.microsoft.com/office/drawing/2014/main" id="{FD50A8F8-8FDB-4DDA-B61E-D2735A222D1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4CFAB92-40D8-4054-B371-20DBB4627703}"/>
              </a:ext>
            </a:extLst>
          </p:cNvPr>
          <p:cNvSpPr>
            <a:spLocks noGrp="1"/>
          </p:cNvSpPr>
          <p:nvPr>
            <p:ph type="sldNum" sz="quarter" idx="12"/>
          </p:nvPr>
        </p:nvSpPr>
        <p:spPr/>
        <p:txBody>
          <a:bodyPr/>
          <a:lstStyle/>
          <a:p>
            <a:fld id="{3B3BAA99-FF1A-4523-8169-2D940FDCC201}" type="slidenum">
              <a:rPr lang="fr-FR" smtClean="0"/>
              <a:t>‹N°›</a:t>
            </a:fld>
            <a:endParaRPr lang="fr-FR"/>
          </a:p>
        </p:txBody>
      </p:sp>
    </p:spTree>
    <p:extLst>
      <p:ext uri="{BB962C8B-B14F-4D97-AF65-F5344CB8AC3E}">
        <p14:creationId xmlns:p14="http://schemas.microsoft.com/office/powerpoint/2010/main" val="3456887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F79FE9-8A73-478D-8A92-FDDFEC26F450}"/>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CF0F840B-5DBF-487D-972A-4151637280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F20B5AB7-15FD-42BE-8219-2A932B707BB0}"/>
              </a:ext>
            </a:extLst>
          </p:cNvPr>
          <p:cNvSpPr>
            <a:spLocks noGrp="1"/>
          </p:cNvSpPr>
          <p:nvPr>
            <p:ph type="dt" sz="half" idx="10"/>
          </p:nvPr>
        </p:nvSpPr>
        <p:spPr/>
        <p:txBody>
          <a:bodyPr/>
          <a:lstStyle/>
          <a:p>
            <a:fld id="{4E31B266-ED0C-4F2D-AC80-74DD3C5AADA0}" type="datetimeFigureOut">
              <a:rPr lang="fr-FR" smtClean="0"/>
              <a:t>27/05/2019</a:t>
            </a:fld>
            <a:endParaRPr lang="fr-FR"/>
          </a:p>
        </p:txBody>
      </p:sp>
      <p:sp>
        <p:nvSpPr>
          <p:cNvPr id="5" name="Espace réservé du pied de page 4">
            <a:extLst>
              <a:ext uri="{FF2B5EF4-FFF2-40B4-BE49-F238E27FC236}">
                <a16:creationId xmlns:a16="http://schemas.microsoft.com/office/drawing/2014/main" id="{8C9DE096-C596-4D87-A7F9-BDF9821DC32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52788B8-F48A-4A18-94E6-87C67F79F8CC}"/>
              </a:ext>
            </a:extLst>
          </p:cNvPr>
          <p:cNvSpPr>
            <a:spLocks noGrp="1"/>
          </p:cNvSpPr>
          <p:nvPr>
            <p:ph type="sldNum" sz="quarter" idx="12"/>
          </p:nvPr>
        </p:nvSpPr>
        <p:spPr/>
        <p:txBody>
          <a:bodyPr/>
          <a:lstStyle/>
          <a:p>
            <a:fld id="{3B3BAA99-FF1A-4523-8169-2D940FDCC201}" type="slidenum">
              <a:rPr lang="fr-FR" smtClean="0"/>
              <a:t>‹N°›</a:t>
            </a:fld>
            <a:endParaRPr lang="fr-FR"/>
          </a:p>
        </p:txBody>
      </p:sp>
    </p:spTree>
    <p:extLst>
      <p:ext uri="{BB962C8B-B14F-4D97-AF65-F5344CB8AC3E}">
        <p14:creationId xmlns:p14="http://schemas.microsoft.com/office/powerpoint/2010/main" val="2035863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A3928E-D820-464E-9365-03674195345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A982EBDC-FC00-41E3-A41B-ACB580600447}"/>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514EE042-D072-44E6-8797-5D54A46D1C75}"/>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4CF53F0E-6AB1-450D-B218-BDFC02D3C277}"/>
              </a:ext>
            </a:extLst>
          </p:cNvPr>
          <p:cNvSpPr>
            <a:spLocks noGrp="1"/>
          </p:cNvSpPr>
          <p:nvPr>
            <p:ph type="dt" sz="half" idx="10"/>
          </p:nvPr>
        </p:nvSpPr>
        <p:spPr/>
        <p:txBody>
          <a:bodyPr/>
          <a:lstStyle/>
          <a:p>
            <a:fld id="{4E31B266-ED0C-4F2D-AC80-74DD3C5AADA0}" type="datetimeFigureOut">
              <a:rPr lang="fr-FR" smtClean="0"/>
              <a:t>27/05/2019</a:t>
            </a:fld>
            <a:endParaRPr lang="fr-FR"/>
          </a:p>
        </p:txBody>
      </p:sp>
      <p:sp>
        <p:nvSpPr>
          <p:cNvPr id="6" name="Espace réservé du pied de page 5">
            <a:extLst>
              <a:ext uri="{FF2B5EF4-FFF2-40B4-BE49-F238E27FC236}">
                <a16:creationId xmlns:a16="http://schemas.microsoft.com/office/drawing/2014/main" id="{3097738E-3C23-4395-8E0A-798E65270E4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86BA334-C438-4CD3-AD09-872D345709F0}"/>
              </a:ext>
            </a:extLst>
          </p:cNvPr>
          <p:cNvSpPr>
            <a:spLocks noGrp="1"/>
          </p:cNvSpPr>
          <p:nvPr>
            <p:ph type="sldNum" sz="quarter" idx="12"/>
          </p:nvPr>
        </p:nvSpPr>
        <p:spPr/>
        <p:txBody>
          <a:bodyPr/>
          <a:lstStyle/>
          <a:p>
            <a:fld id="{3B3BAA99-FF1A-4523-8169-2D940FDCC201}" type="slidenum">
              <a:rPr lang="fr-FR" smtClean="0"/>
              <a:t>‹N°›</a:t>
            </a:fld>
            <a:endParaRPr lang="fr-FR"/>
          </a:p>
        </p:txBody>
      </p:sp>
    </p:spTree>
    <p:extLst>
      <p:ext uri="{BB962C8B-B14F-4D97-AF65-F5344CB8AC3E}">
        <p14:creationId xmlns:p14="http://schemas.microsoft.com/office/powerpoint/2010/main" val="3847626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062536-FAA4-4DA1-B2A0-7305BFB6DD11}"/>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66A2DC18-F808-4538-BA5E-948AA0AE05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5A674C02-B87D-4EA4-AA91-45CDF974DEA9}"/>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EBDC8B69-970A-45FB-9C77-7DFB1AA024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4D4793B4-A07A-422D-94ED-1BD3A17DA460}"/>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94541C20-46E3-428A-922F-8867E46F7C0B}"/>
              </a:ext>
            </a:extLst>
          </p:cNvPr>
          <p:cNvSpPr>
            <a:spLocks noGrp="1"/>
          </p:cNvSpPr>
          <p:nvPr>
            <p:ph type="dt" sz="half" idx="10"/>
          </p:nvPr>
        </p:nvSpPr>
        <p:spPr/>
        <p:txBody>
          <a:bodyPr/>
          <a:lstStyle/>
          <a:p>
            <a:fld id="{4E31B266-ED0C-4F2D-AC80-74DD3C5AADA0}" type="datetimeFigureOut">
              <a:rPr lang="fr-FR" smtClean="0"/>
              <a:t>27/05/2019</a:t>
            </a:fld>
            <a:endParaRPr lang="fr-FR"/>
          </a:p>
        </p:txBody>
      </p:sp>
      <p:sp>
        <p:nvSpPr>
          <p:cNvPr id="8" name="Espace réservé du pied de page 7">
            <a:extLst>
              <a:ext uri="{FF2B5EF4-FFF2-40B4-BE49-F238E27FC236}">
                <a16:creationId xmlns:a16="http://schemas.microsoft.com/office/drawing/2014/main" id="{53B588D0-93D5-4025-AE8A-276EC91730B7}"/>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9A89E110-241B-4A52-874F-9E86A602198F}"/>
              </a:ext>
            </a:extLst>
          </p:cNvPr>
          <p:cNvSpPr>
            <a:spLocks noGrp="1"/>
          </p:cNvSpPr>
          <p:nvPr>
            <p:ph type="sldNum" sz="quarter" idx="12"/>
          </p:nvPr>
        </p:nvSpPr>
        <p:spPr/>
        <p:txBody>
          <a:bodyPr/>
          <a:lstStyle/>
          <a:p>
            <a:fld id="{3B3BAA99-FF1A-4523-8169-2D940FDCC201}" type="slidenum">
              <a:rPr lang="fr-FR" smtClean="0"/>
              <a:t>‹N°›</a:t>
            </a:fld>
            <a:endParaRPr lang="fr-FR"/>
          </a:p>
        </p:txBody>
      </p:sp>
    </p:spTree>
    <p:extLst>
      <p:ext uri="{BB962C8B-B14F-4D97-AF65-F5344CB8AC3E}">
        <p14:creationId xmlns:p14="http://schemas.microsoft.com/office/powerpoint/2010/main" val="1254954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75A769-C065-47FD-B5AD-AA8E8C1D0055}"/>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0C19A8DE-58C1-402C-A58E-F76585D0714F}"/>
              </a:ext>
            </a:extLst>
          </p:cNvPr>
          <p:cNvSpPr>
            <a:spLocks noGrp="1"/>
          </p:cNvSpPr>
          <p:nvPr>
            <p:ph type="dt" sz="half" idx="10"/>
          </p:nvPr>
        </p:nvSpPr>
        <p:spPr/>
        <p:txBody>
          <a:bodyPr/>
          <a:lstStyle/>
          <a:p>
            <a:fld id="{4E31B266-ED0C-4F2D-AC80-74DD3C5AADA0}" type="datetimeFigureOut">
              <a:rPr lang="fr-FR" smtClean="0"/>
              <a:t>27/05/2019</a:t>
            </a:fld>
            <a:endParaRPr lang="fr-FR"/>
          </a:p>
        </p:txBody>
      </p:sp>
      <p:sp>
        <p:nvSpPr>
          <p:cNvPr id="4" name="Espace réservé du pied de page 3">
            <a:extLst>
              <a:ext uri="{FF2B5EF4-FFF2-40B4-BE49-F238E27FC236}">
                <a16:creationId xmlns:a16="http://schemas.microsoft.com/office/drawing/2014/main" id="{58F70BAF-FA46-4229-82C5-867E1EF48D0B}"/>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C5C6B346-3B36-4516-BE63-7F964498360E}"/>
              </a:ext>
            </a:extLst>
          </p:cNvPr>
          <p:cNvSpPr>
            <a:spLocks noGrp="1"/>
          </p:cNvSpPr>
          <p:nvPr>
            <p:ph type="sldNum" sz="quarter" idx="12"/>
          </p:nvPr>
        </p:nvSpPr>
        <p:spPr/>
        <p:txBody>
          <a:bodyPr/>
          <a:lstStyle/>
          <a:p>
            <a:fld id="{3B3BAA99-FF1A-4523-8169-2D940FDCC201}" type="slidenum">
              <a:rPr lang="fr-FR" smtClean="0"/>
              <a:t>‹N°›</a:t>
            </a:fld>
            <a:endParaRPr lang="fr-FR"/>
          </a:p>
        </p:txBody>
      </p:sp>
    </p:spTree>
    <p:extLst>
      <p:ext uri="{BB962C8B-B14F-4D97-AF65-F5344CB8AC3E}">
        <p14:creationId xmlns:p14="http://schemas.microsoft.com/office/powerpoint/2010/main" val="2324225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384D9CB2-015B-4F4D-946C-9574DC97E843}"/>
              </a:ext>
            </a:extLst>
          </p:cNvPr>
          <p:cNvSpPr>
            <a:spLocks noGrp="1"/>
          </p:cNvSpPr>
          <p:nvPr>
            <p:ph type="dt" sz="half" idx="10"/>
          </p:nvPr>
        </p:nvSpPr>
        <p:spPr/>
        <p:txBody>
          <a:bodyPr/>
          <a:lstStyle/>
          <a:p>
            <a:fld id="{4E31B266-ED0C-4F2D-AC80-74DD3C5AADA0}" type="datetimeFigureOut">
              <a:rPr lang="fr-FR" smtClean="0"/>
              <a:t>27/05/2019</a:t>
            </a:fld>
            <a:endParaRPr lang="fr-FR"/>
          </a:p>
        </p:txBody>
      </p:sp>
      <p:sp>
        <p:nvSpPr>
          <p:cNvPr id="3" name="Espace réservé du pied de page 2">
            <a:extLst>
              <a:ext uri="{FF2B5EF4-FFF2-40B4-BE49-F238E27FC236}">
                <a16:creationId xmlns:a16="http://schemas.microsoft.com/office/drawing/2014/main" id="{2DA0D695-E2D3-48D7-BDFA-411F6C1615C6}"/>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FDFF49D3-61A7-4D21-838A-81DA04E826DC}"/>
              </a:ext>
            </a:extLst>
          </p:cNvPr>
          <p:cNvSpPr>
            <a:spLocks noGrp="1"/>
          </p:cNvSpPr>
          <p:nvPr>
            <p:ph type="sldNum" sz="quarter" idx="12"/>
          </p:nvPr>
        </p:nvSpPr>
        <p:spPr/>
        <p:txBody>
          <a:bodyPr/>
          <a:lstStyle/>
          <a:p>
            <a:fld id="{3B3BAA99-FF1A-4523-8169-2D940FDCC201}" type="slidenum">
              <a:rPr lang="fr-FR" smtClean="0"/>
              <a:t>‹N°›</a:t>
            </a:fld>
            <a:endParaRPr lang="fr-FR"/>
          </a:p>
        </p:txBody>
      </p:sp>
    </p:spTree>
    <p:extLst>
      <p:ext uri="{BB962C8B-B14F-4D97-AF65-F5344CB8AC3E}">
        <p14:creationId xmlns:p14="http://schemas.microsoft.com/office/powerpoint/2010/main" val="1351623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2B8345-392A-4919-8140-5245F948F9E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740C181B-C587-4083-A3AB-69064138F8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53088EB1-45A8-441E-B924-BFAA4ACBCC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C7A8B99E-3595-4584-B429-A4F64B8C9F48}"/>
              </a:ext>
            </a:extLst>
          </p:cNvPr>
          <p:cNvSpPr>
            <a:spLocks noGrp="1"/>
          </p:cNvSpPr>
          <p:nvPr>
            <p:ph type="dt" sz="half" idx="10"/>
          </p:nvPr>
        </p:nvSpPr>
        <p:spPr/>
        <p:txBody>
          <a:bodyPr/>
          <a:lstStyle/>
          <a:p>
            <a:fld id="{4E31B266-ED0C-4F2D-AC80-74DD3C5AADA0}" type="datetimeFigureOut">
              <a:rPr lang="fr-FR" smtClean="0"/>
              <a:t>27/05/2019</a:t>
            </a:fld>
            <a:endParaRPr lang="fr-FR"/>
          </a:p>
        </p:txBody>
      </p:sp>
      <p:sp>
        <p:nvSpPr>
          <p:cNvPr id="6" name="Espace réservé du pied de page 5">
            <a:extLst>
              <a:ext uri="{FF2B5EF4-FFF2-40B4-BE49-F238E27FC236}">
                <a16:creationId xmlns:a16="http://schemas.microsoft.com/office/drawing/2014/main" id="{C2B95935-E6D6-4A9B-B477-597805728C8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CE675A5-BF3F-4255-BB41-C891232690EC}"/>
              </a:ext>
            </a:extLst>
          </p:cNvPr>
          <p:cNvSpPr>
            <a:spLocks noGrp="1"/>
          </p:cNvSpPr>
          <p:nvPr>
            <p:ph type="sldNum" sz="quarter" idx="12"/>
          </p:nvPr>
        </p:nvSpPr>
        <p:spPr/>
        <p:txBody>
          <a:bodyPr/>
          <a:lstStyle/>
          <a:p>
            <a:fld id="{3B3BAA99-FF1A-4523-8169-2D940FDCC201}" type="slidenum">
              <a:rPr lang="fr-FR" smtClean="0"/>
              <a:t>‹N°›</a:t>
            </a:fld>
            <a:endParaRPr lang="fr-FR"/>
          </a:p>
        </p:txBody>
      </p:sp>
    </p:spTree>
    <p:extLst>
      <p:ext uri="{BB962C8B-B14F-4D97-AF65-F5344CB8AC3E}">
        <p14:creationId xmlns:p14="http://schemas.microsoft.com/office/powerpoint/2010/main" val="3730007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BC40EC-3AA7-4FF2-8AC6-D273B7D9A9F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24E77A35-C93B-4D2E-A97C-7AFAEFE263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CF52B30F-F79F-41BC-87F4-86A28885EA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A58D1F2A-30EF-4F27-9EB1-9F1CF9D83AAB}"/>
              </a:ext>
            </a:extLst>
          </p:cNvPr>
          <p:cNvSpPr>
            <a:spLocks noGrp="1"/>
          </p:cNvSpPr>
          <p:nvPr>
            <p:ph type="dt" sz="half" idx="10"/>
          </p:nvPr>
        </p:nvSpPr>
        <p:spPr/>
        <p:txBody>
          <a:bodyPr/>
          <a:lstStyle/>
          <a:p>
            <a:fld id="{4E31B266-ED0C-4F2D-AC80-74DD3C5AADA0}" type="datetimeFigureOut">
              <a:rPr lang="fr-FR" smtClean="0"/>
              <a:t>27/05/2019</a:t>
            </a:fld>
            <a:endParaRPr lang="fr-FR"/>
          </a:p>
        </p:txBody>
      </p:sp>
      <p:sp>
        <p:nvSpPr>
          <p:cNvPr id="6" name="Espace réservé du pied de page 5">
            <a:extLst>
              <a:ext uri="{FF2B5EF4-FFF2-40B4-BE49-F238E27FC236}">
                <a16:creationId xmlns:a16="http://schemas.microsoft.com/office/drawing/2014/main" id="{0A2985FF-A5BB-4933-BB60-4E41E176720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1998EBF-6272-417E-807C-92B8300C5829}"/>
              </a:ext>
            </a:extLst>
          </p:cNvPr>
          <p:cNvSpPr>
            <a:spLocks noGrp="1"/>
          </p:cNvSpPr>
          <p:nvPr>
            <p:ph type="sldNum" sz="quarter" idx="12"/>
          </p:nvPr>
        </p:nvSpPr>
        <p:spPr/>
        <p:txBody>
          <a:bodyPr/>
          <a:lstStyle/>
          <a:p>
            <a:fld id="{3B3BAA99-FF1A-4523-8169-2D940FDCC201}" type="slidenum">
              <a:rPr lang="fr-FR" smtClean="0"/>
              <a:t>‹N°›</a:t>
            </a:fld>
            <a:endParaRPr lang="fr-FR"/>
          </a:p>
        </p:txBody>
      </p:sp>
    </p:spTree>
    <p:extLst>
      <p:ext uri="{BB962C8B-B14F-4D97-AF65-F5344CB8AC3E}">
        <p14:creationId xmlns:p14="http://schemas.microsoft.com/office/powerpoint/2010/main" val="3611643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2430E82A-82D3-40D0-BEF3-63D980D98F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ED243ED5-DD97-4B8B-B15A-E3E18EAB9E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5144EDC-09A9-4BBB-A554-5F82563C2F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31B266-ED0C-4F2D-AC80-74DD3C5AADA0}" type="datetimeFigureOut">
              <a:rPr lang="fr-FR" smtClean="0"/>
              <a:t>27/05/2019</a:t>
            </a:fld>
            <a:endParaRPr lang="fr-FR"/>
          </a:p>
        </p:txBody>
      </p:sp>
      <p:sp>
        <p:nvSpPr>
          <p:cNvPr id="5" name="Espace réservé du pied de page 4">
            <a:extLst>
              <a:ext uri="{FF2B5EF4-FFF2-40B4-BE49-F238E27FC236}">
                <a16:creationId xmlns:a16="http://schemas.microsoft.com/office/drawing/2014/main" id="{843CA530-4A90-4081-B1BA-0C7F5AF7EC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BF7CA92F-D98E-4E80-B5D3-DD10FCB2CE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3BAA99-FF1A-4523-8169-2D940FDCC201}" type="slidenum">
              <a:rPr lang="fr-FR" smtClean="0"/>
              <a:t>‹N°›</a:t>
            </a:fld>
            <a:endParaRPr lang="fr-FR"/>
          </a:p>
        </p:txBody>
      </p:sp>
    </p:spTree>
    <p:extLst>
      <p:ext uri="{BB962C8B-B14F-4D97-AF65-F5344CB8AC3E}">
        <p14:creationId xmlns:p14="http://schemas.microsoft.com/office/powerpoint/2010/main" val="27132034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F2B4AB-E26F-40B4-ABDA-F40B8F031371}"/>
              </a:ext>
            </a:extLst>
          </p:cNvPr>
          <p:cNvSpPr>
            <a:spLocks noGrp="1"/>
          </p:cNvSpPr>
          <p:nvPr>
            <p:ph type="ctrTitle"/>
          </p:nvPr>
        </p:nvSpPr>
        <p:spPr>
          <a:xfrm>
            <a:off x="6746628" y="1783959"/>
            <a:ext cx="4645250" cy="2889114"/>
          </a:xfrm>
        </p:spPr>
        <p:txBody>
          <a:bodyPr anchor="b">
            <a:normAutofit/>
          </a:bodyPr>
          <a:lstStyle/>
          <a:p>
            <a:pPr algn="l"/>
            <a:r>
              <a:rPr lang="fr-FR" sz="5100" dirty="0"/>
              <a:t>Projet 6 : Détectez des Faux Billets</a:t>
            </a:r>
          </a:p>
        </p:txBody>
      </p:sp>
      <p:sp>
        <p:nvSpPr>
          <p:cNvPr id="3" name="Sous-titre 2">
            <a:extLst>
              <a:ext uri="{FF2B5EF4-FFF2-40B4-BE49-F238E27FC236}">
                <a16:creationId xmlns:a16="http://schemas.microsoft.com/office/drawing/2014/main" id="{4325DE27-E9E9-4E3D-B1D5-81B9A0C5E02B}"/>
              </a:ext>
            </a:extLst>
          </p:cNvPr>
          <p:cNvSpPr>
            <a:spLocks noGrp="1"/>
          </p:cNvSpPr>
          <p:nvPr>
            <p:ph type="subTitle" idx="1"/>
          </p:nvPr>
        </p:nvSpPr>
        <p:spPr>
          <a:xfrm>
            <a:off x="6746627" y="4750893"/>
            <a:ext cx="4645250" cy="1147863"/>
          </a:xfrm>
        </p:spPr>
        <p:txBody>
          <a:bodyPr anchor="t">
            <a:normAutofit/>
          </a:bodyPr>
          <a:lstStyle/>
          <a:p>
            <a:pPr algn="l"/>
            <a:r>
              <a:rPr lang="fr-FR" sz="2000" dirty="0"/>
              <a:t>Par Julien PAULET</a:t>
            </a:r>
          </a:p>
        </p:txBody>
      </p:sp>
      <p:sp>
        <p:nvSpPr>
          <p:cNvPr id="12" name="Freeform: Shape 11">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Image 6">
            <a:extLst>
              <a:ext uri="{FF2B5EF4-FFF2-40B4-BE49-F238E27FC236}">
                <a16:creationId xmlns:a16="http://schemas.microsoft.com/office/drawing/2014/main" id="{3FD0A088-0495-4994-A924-608ED0C2D259}"/>
              </a:ext>
            </a:extLst>
          </p:cNvPr>
          <p:cNvPicPr>
            <a:picLocks noChangeAspect="1"/>
          </p:cNvPicPr>
          <p:nvPr/>
        </p:nvPicPr>
        <p:blipFill rotWithShape="1">
          <a:blip r:embed="rId2"/>
          <a:srcRect l="10851" r="1308"/>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185167569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6D19BF79-1D71-48C5-80A2-A1D39A8C27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3" name="Image 2">
            <a:extLst>
              <a:ext uri="{FF2B5EF4-FFF2-40B4-BE49-F238E27FC236}">
                <a16:creationId xmlns:a16="http://schemas.microsoft.com/office/drawing/2014/main" id="{780F04F1-2BD4-43BE-ABCA-A696D2FFCFDE}"/>
              </a:ext>
            </a:extLst>
          </p:cNvPr>
          <p:cNvPicPr>
            <a:picLocks noChangeAspect="1"/>
          </p:cNvPicPr>
          <p:nvPr/>
        </p:nvPicPr>
        <p:blipFill rotWithShape="1">
          <a:blip r:embed="rId4">
            <a:extLst>
              <a:ext uri="{28A0092B-C50C-407E-A947-70E740481C1C}">
                <a14:useLocalDpi xmlns:a14="http://schemas.microsoft.com/office/drawing/2010/main" val="0"/>
              </a:ext>
            </a:extLst>
          </a:blip>
          <a:srcRect l="2725" t="5408" r="8280"/>
          <a:stretch/>
        </p:blipFill>
        <p:spPr>
          <a:xfrm>
            <a:off x="3654136" y="1698705"/>
            <a:ext cx="4883728" cy="3460589"/>
          </a:xfrm>
          <a:prstGeom prst="rect">
            <a:avLst/>
          </a:prstGeom>
        </p:spPr>
      </p:pic>
      <p:sp>
        <p:nvSpPr>
          <p:cNvPr id="5" name="Titre 1">
            <a:extLst>
              <a:ext uri="{FF2B5EF4-FFF2-40B4-BE49-F238E27FC236}">
                <a16:creationId xmlns:a16="http://schemas.microsoft.com/office/drawing/2014/main" id="{745EC380-8AD4-4F89-B1EE-DD2F41B1864D}"/>
              </a:ext>
            </a:extLst>
          </p:cNvPr>
          <p:cNvSpPr>
            <a:spLocks noGrp="1"/>
          </p:cNvSpPr>
          <p:nvPr>
            <p:ph type="ctrTitle"/>
          </p:nvPr>
        </p:nvSpPr>
        <p:spPr>
          <a:xfrm>
            <a:off x="1391920" y="396240"/>
            <a:ext cx="9408160" cy="1046481"/>
          </a:xfrm>
        </p:spPr>
        <p:txBody>
          <a:bodyPr>
            <a:normAutofit/>
          </a:bodyPr>
          <a:lstStyle/>
          <a:p>
            <a:r>
              <a:rPr lang="fr-FR" dirty="0"/>
              <a:t>Relations linéaires</a:t>
            </a:r>
          </a:p>
        </p:txBody>
      </p:sp>
    </p:spTree>
    <p:extLst>
      <p:ext uri="{BB962C8B-B14F-4D97-AF65-F5344CB8AC3E}">
        <p14:creationId xmlns:p14="http://schemas.microsoft.com/office/powerpoint/2010/main" val="2899064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12FA98D-5214-442A-97A7-973984024AE3}"/>
              </a:ext>
            </a:extLst>
          </p:cNvPr>
          <p:cNvSpPr>
            <a:spLocks noGrp="1"/>
          </p:cNvSpPr>
          <p:nvPr>
            <p:ph type="title"/>
          </p:nvPr>
        </p:nvSpPr>
        <p:spPr>
          <a:xfrm>
            <a:off x="6746628" y="1783959"/>
            <a:ext cx="4645250" cy="2889114"/>
          </a:xfrm>
        </p:spPr>
        <p:txBody>
          <a:bodyPr vert="horz" lIns="91440" tIns="45720" rIns="91440" bIns="45720" rtlCol="0" anchor="b">
            <a:normAutofit/>
          </a:bodyPr>
          <a:lstStyle/>
          <a:p>
            <a:r>
              <a:rPr lang="en-US" sz="6000" kern="1200" dirty="0">
                <a:solidFill>
                  <a:schemeClr val="bg1"/>
                </a:solidFill>
                <a:latin typeface="+mj-lt"/>
                <a:ea typeface="+mj-ea"/>
                <a:cs typeface="+mj-cs"/>
              </a:rPr>
              <a:t>ACP</a:t>
            </a:r>
          </a:p>
        </p:txBody>
      </p:sp>
      <p:sp>
        <p:nvSpPr>
          <p:cNvPr id="14" name="Freeform: Shape 13">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Image 6">
            <a:extLst>
              <a:ext uri="{FF2B5EF4-FFF2-40B4-BE49-F238E27FC236}">
                <a16:creationId xmlns:a16="http://schemas.microsoft.com/office/drawing/2014/main" id="{9ACAB2AE-191C-443A-BD0C-2D85111F66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382" y="720993"/>
            <a:ext cx="4047843" cy="4047843"/>
          </a:xfrm>
          <a:prstGeom prst="rect">
            <a:avLst/>
          </a:prstGeom>
        </p:spPr>
      </p:pic>
    </p:spTree>
    <p:extLst>
      <p:ext uri="{BB962C8B-B14F-4D97-AF65-F5344CB8AC3E}">
        <p14:creationId xmlns:p14="http://schemas.microsoft.com/office/powerpoint/2010/main" val="3263186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5F4E1D-C2D1-48A3-87E1-EAA86D29F741}"/>
              </a:ext>
            </a:extLst>
          </p:cNvPr>
          <p:cNvSpPr>
            <a:spLocks noGrp="1"/>
          </p:cNvSpPr>
          <p:nvPr>
            <p:ph type="ctrTitle"/>
          </p:nvPr>
        </p:nvSpPr>
        <p:spPr>
          <a:xfrm>
            <a:off x="1391920" y="396240"/>
            <a:ext cx="9408160" cy="1046481"/>
          </a:xfrm>
        </p:spPr>
        <p:txBody>
          <a:bodyPr>
            <a:normAutofit/>
          </a:bodyPr>
          <a:lstStyle/>
          <a:p>
            <a:r>
              <a:rPr lang="fr-FR" dirty="0"/>
              <a:t>Eboulis des valeurs propres</a:t>
            </a:r>
          </a:p>
        </p:txBody>
      </p:sp>
      <p:pic>
        <p:nvPicPr>
          <p:cNvPr id="4" name="Image 3">
            <a:extLst>
              <a:ext uri="{FF2B5EF4-FFF2-40B4-BE49-F238E27FC236}">
                <a16:creationId xmlns:a16="http://schemas.microsoft.com/office/drawing/2014/main" id="{6D19BF79-1D71-48C5-80A2-A1D39A8C27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6" name="Image 5">
            <a:extLst>
              <a:ext uri="{FF2B5EF4-FFF2-40B4-BE49-F238E27FC236}">
                <a16:creationId xmlns:a16="http://schemas.microsoft.com/office/drawing/2014/main" id="{3C971FC9-D527-49DB-B70B-CE178E4BB106}"/>
              </a:ext>
            </a:extLst>
          </p:cNvPr>
          <p:cNvPicPr>
            <a:picLocks noChangeAspect="1"/>
          </p:cNvPicPr>
          <p:nvPr/>
        </p:nvPicPr>
        <p:blipFill rotWithShape="1">
          <a:blip r:embed="rId4">
            <a:extLst>
              <a:ext uri="{28A0092B-C50C-407E-A947-70E740481C1C}">
                <a14:useLocalDpi xmlns:a14="http://schemas.microsoft.com/office/drawing/2010/main" val="0"/>
              </a:ext>
            </a:extLst>
          </a:blip>
          <a:srcRect t="11480"/>
          <a:stretch/>
        </p:blipFill>
        <p:spPr>
          <a:xfrm>
            <a:off x="2565087" y="1828799"/>
            <a:ext cx="7061825" cy="4167425"/>
          </a:xfrm>
          <a:prstGeom prst="rect">
            <a:avLst/>
          </a:prstGeom>
        </p:spPr>
      </p:pic>
    </p:spTree>
    <p:extLst>
      <p:ext uri="{BB962C8B-B14F-4D97-AF65-F5344CB8AC3E}">
        <p14:creationId xmlns:p14="http://schemas.microsoft.com/office/powerpoint/2010/main" val="1898206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5F4E1D-C2D1-48A3-87E1-EAA86D29F741}"/>
              </a:ext>
            </a:extLst>
          </p:cNvPr>
          <p:cNvSpPr>
            <a:spLocks noGrp="1"/>
          </p:cNvSpPr>
          <p:nvPr>
            <p:ph type="ctrTitle"/>
          </p:nvPr>
        </p:nvSpPr>
        <p:spPr>
          <a:xfrm>
            <a:off x="1391920" y="396240"/>
            <a:ext cx="9408160" cy="1046481"/>
          </a:xfrm>
        </p:spPr>
        <p:txBody>
          <a:bodyPr>
            <a:normAutofit/>
          </a:bodyPr>
          <a:lstStyle/>
          <a:p>
            <a:r>
              <a:rPr lang="fr-FR" dirty="0"/>
              <a:t>Cercle des corrélations</a:t>
            </a:r>
          </a:p>
        </p:txBody>
      </p:sp>
      <p:pic>
        <p:nvPicPr>
          <p:cNvPr id="4" name="Image 3">
            <a:extLst>
              <a:ext uri="{FF2B5EF4-FFF2-40B4-BE49-F238E27FC236}">
                <a16:creationId xmlns:a16="http://schemas.microsoft.com/office/drawing/2014/main" id="{6D19BF79-1D71-48C5-80A2-A1D39A8C27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6" name="Image 5">
            <a:extLst>
              <a:ext uri="{FF2B5EF4-FFF2-40B4-BE49-F238E27FC236}">
                <a16:creationId xmlns:a16="http://schemas.microsoft.com/office/drawing/2014/main" id="{96744780-4623-4419-BE4F-FC46437B4F7B}"/>
              </a:ext>
            </a:extLst>
          </p:cNvPr>
          <p:cNvPicPr>
            <a:picLocks noChangeAspect="1"/>
          </p:cNvPicPr>
          <p:nvPr/>
        </p:nvPicPr>
        <p:blipFill rotWithShape="1">
          <a:blip r:embed="rId4">
            <a:extLst>
              <a:ext uri="{28A0092B-C50C-407E-A947-70E740481C1C}">
                <a14:useLocalDpi xmlns:a14="http://schemas.microsoft.com/office/drawing/2010/main" val="0"/>
              </a:ext>
            </a:extLst>
          </a:blip>
          <a:srcRect t="7856" r="7400" b="4069"/>
          <a:stretch/>
        </p:blipFill>
        <p:spPr>
          <a:xfrm>
            <a:off x="3131752" y="1442721"/>
            <a:ext cx="5928496" cy="4833257"/>
          </a:xfrm>
          <a:prstGeom prst="rect">
            <a:avLst/>
          </a:prstGeom>
        </p:spPr>
      </p:pic>
      <p:pic>
        <p:nvPicPr>
          <p:cNvPr id="7" name="Image 6">
            <a:extLst>
              <a:ext uri="{FF2B5EF4-FFF2-40B4-BE49-F238E27FC236}">
                <a16:creationId xmlns:a16="http://schemas.microsoft.com/office/drawing/2014/main" id="{630A2AD0-B134-4AC0-A44A-E0D22F2BD027}"/>
              </a:ext>
            </a:extLst>
          </p:cNvPr>
          <p:cNvPicPr>
            <a:picLocks noChangeAspect="1"/>
          </p:cNvPicPr>
          <p:nvPr/>
        </p:nvPicPr>
        <p:blipFill>
          <a:blip r:embed="rId5"/>
          <a:stretch>
            <a:fillRect/>
          </a:stretch>
        </p:blipFill>
        <p:spPr>
          <a:xfrm>
            <a:off x="7683885" y="2706824"/>
            <a:ext cx="2752725" cy="2305050"/>
          </a:xfrm>
          <a:prstGeom prst="rect">
            <a:avLst/>
          </a:prstGeom>
        </p:spPr>
      </p:pic>
    </p:spTree>
    <p:extLst>
      <p:ext uri="{BB962C8B-B14F-4D97-AF65-F5344CB8AC3E}">
        <p14:creationId xmlns:p14="http://schemas.microsoft.com/office/powerpoint/2010/main" val="1281214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 -1.48148E-6 L -0.22552 0.00093 " pathEditMode="relative" rAng="0" ptsTypes="AA">
                                      <p:cBhvr>
                                        <p:cTn id="6" dur="2000" fill="hold"/>
                                        <p:tgtEl>
                                          <p:spTgt spid="6"/>
                                        </p:tgtEl>
                                        <p:attrNameLst>
                                          <p:attrName>ppt_x</p:attrName>
                                          <p:attrName>ppt_y</p:attrName>
                                        </p:attrNameLst>
                                      </p:cBhvr>
                                      <p:rCtr x="-11276" y="46"/>
                                    </p:animMotion>
                                  </p:childTnLst>
                                </p:cTn>
                              </p:par>
                            </p:childTnLst>
                          </p:cTn>
                        </p:par>
                        <p:par>
                          <p:cTn id="7" fill="hold">
                            <p:stCondLst>
                              <p:cond delay="2000"/>
                            </p:stCondLst>
                            <p:childTnLst>
                              <p:par>
                                <p:cTn id="8" presetID="1" presetClass="entr" presetSubtype="0" fill="hold"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5F4E1D-C2D1-48A3-87E1-EAA86D29F741}"/>
              </a:ext>
            </a:extLst>
          </p:cNvPr>
          <p:cNvSpPr>
            <a:spLocks noGrp="1"/>
          </p:cNvSpPr>
          <p:nvPr>
            <p:ph type="ctrTitle"/>
          </p:nvPr>
        </p:nvSpPr>
        <p:spPr>
          <a:xfrm>
            <a:off x="1391920" y="396240"/>
            <a:ext cx="9408160" cy="1046481"/>
          </a:xfrm>
        </p:spPr>
        <p:txBody>
          <a:bodyPr>
            <a:normAutofit/>
          </a:bodyPr>
          <a:lstStyle/>
          <a:p>
            <a:r>
              <a:rPr lang="fr-FR" dirty="0"/>
              <a:t>Projection des individus</a:t>
            </a:r>
          </a:p>
        </p:txBody>
      </p:sp>
      <p:pic>
        <p:nvPicPr>
          <p:cNvPr id="4" name="Image 3">
            <a:extLst>
              <a:ext uri="{FF2B5EF4-FFF2-40B4-BE49-F238E27FC236}">
                <a16:creationId xmlns:a16="http://schemas.microsoft.com/office/drawing/2014/main" id="{6D19BF79-1D71-48C5-80A2-A1D39A8C27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6" name="Image 5">
            <a:extLst>
              <a:ext uri="{FF2B5EF4-FFF2-40B4-BE49-F238E27FC236}">
                <a16:creationId xmlns:a16="http://schemas.microsoft.com/office/drawing/2014/main" id="{C2E1704A-0D84-4645-AE09-E75CA90DA7CD}"/>
              </a:ext>
            </a:extLst>
          </p:cNvPr>
          <p:cNvPicPr>
            <a:picLocks noChangeAspect="1"/>
          </p:cNvPicPr>
          <p:nvPr/>
        </p:nvPicPr>
        <p:blipFill rotWithShape="1">
          <a:blip r:embed="rId4">
            <a:extLst>
              <a:ext uri="{28A0092B-C50C-407E-A947-70E740481C1C}">
                <a14:useLocalDpi xmlns:a14="http://schemas.microsoft.com/office/drawing/2010/main" val="0"/>
              </a:ext>
            </a:extLst>
          </a:blip>
          <a:srcRect l="3938" t="7423" r="8512" b="3852"/>
          <a:stretch/>
        </p:blipFill>
        <p:spPr>
          <a:xfrm>
            <a:off x="3293423" y="1442721"/>
            <a:ext cx="5605154" cy="4868884"/>
          </a:xfrm>
          <a:prstGeom prst="rect">
            <a:avLst/>
          </a:prstGeom>
        </p:spPr>
      </p:pic>
    </p:spTree>
    <p:extLst>
      <p:ext uri="{BB962C8B-B14F-4D97-AF65-F5344CB8AC3E}">
        <p14:creationId xmlns:p14="http://schemas.microsoft.com/office/powerpoint/2010/main" val="2408371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5F4E1D-C2D1-48A3-87E1-EAA86D29F741}"/>
              </a:ext>
            </a:extLst>
          </p:cNvPr>
          <p:cNvSpPr>
            <a:spLocks noGrp="1"/>
          </p:cNvSpPr>
          <p:nvPr>
            <p:ph type="ctrTitle"/>
          </p:nvPr>
        </p:nvSpPr>
        <p:spPr>
          <a:xfrm>
            <a:off x="1391920" y="604059"/>
            <a:ext cx="9408160" cy="1681941"/>
          </a:xfrm>
        </p:spPr>
        <p:txBody>
          <a:bodyPr>
            <a:noAutofit/>
          </a:bodyPr>
          <a:lstStyle/>
          <a:p>
            <a:r>
              <a:rPr lang="fr-FR" dirty="0"/>
              <a:t>Qualité de représentation des individus</a:t>
            </a:r>
          </a:p>
        </p:txBody>
      </p:sp>
      <p:pic>
        <p:nvPicPr>
          <p:cNvPr id="4" name="Image 3">
            <a:extLst>
              <a:ext uri="{FF2B5EF4-FFF2-40B4-BE49-F238E27FC236}">
                <a16:creationId xmlns:a16="http://schemas.microsoft.com/office/drawing/2014/main" id="{6D19BF79-1D71-48C5-80A2-A1D39A8C27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5" name="Image 4">
            <a:extLst>
              <a:ext uri="{FF2B5EF4-FFF2-40B4-BE49-F238E27FC236}">
                <a16:creationId xmlns:a16="http://schemas.microsoft.com/office/drawing/2014/main" id="{20A25F2F-3B06-4259-9FE9-4780C0FE6F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3555" y="2286000"/>
            <a:ext cx="6404889" cy="4269926"/>
          </a:xfrm>
          <a:prstGeom prst="rect">
            <a:avLst/>
          </a:prstGeom>
        </p:spPr>
      </p:pic>
    </p:spTree>
    <p:extLst>
      <p:ext uri="{BB962C8B-B14F-4D97-AF65-F5344CB8AC3E}">
        <p14:creationId xmlns:p14="http://schemas.microsoft.com/office/powerpoint/2010/main" val="4149765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12FA98D-5214-442A-97A7-973984024AE3}"/>
              </a:ext>
            </a:extLst>
          </p:cNvPr>
          <p:cNvSpPr>
            <a:spLocks noGrp="1"/>
          </p:cNvSpPr>
          <p:nvPr>
            <p:ph type="title"/>
          </p:nvPr>
        </p:nvSpPr>
        <p:spPr>
          <a:xfrm>
            <a:off x="6746628" y="1783959"/>
            <a:ext cx="4645250" cy="2889114"/>
          </a:xfrm>
        </p:spPr>
        <p:txBody>
          <a:bodyPr vert="horz" lIns="91440" tIns="45720" rIns="91440" bIns="45720" rtlCol="0" anchor="b">
            <a:normAutofit/>
          </a:bodyPr>
          <a:lstStyle/>
          <a:p>
            <a:r>
              <a:rPr lang="en-US" sz="6000" kern="1200" dirty="0">
                <a:solidFill>
                  <a:schemeClr val="bg1"/>
                </a:solidFill>
                <a:latin typeface="+mj-lt"/>
                <a:ea typeface="+mj-ea"/>
                <a:cs typeface="+mj-cs"/>
              </a:rPr>
              <a:t>K-means</a:t>
            </a:r>
          </a:p>
        </p:txBody>
      </p:sp>
      <p:sp>
        <p:nvSpPr>
          <p:cNvPr id="14" name="Freeform: Shape 13">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Image 6">
            <a:extLst>
              <a:ext uri="{FF2B5EF4-FFF2-40B4-BE49-F238E27FC236}">
                <a16:creationId xmlns:a16="http://schemas.microsoft.com/office/drawing/2014/main" id="{9ACAB2AE-191C-443A-BD0C-2D85111F66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382" y="720993"/>
            <a:ext cx="4047843" cy="4047843"/>
          </a:xfrm>
          <a:prstGeom prst="rect">
            <a:avLst/>
          </a:prstGeom>
        </p:spPr>
      </p:pic>
    </p:spTree>
    <p:extLst>
      <p:ext uri="{BB962C8B-B14F-4D97-AF65-F5344CB8AC3E}">
        <p14:creationId xmlns:p14="http://schemas.microsoft.com/office/powerpoint/2010/main" val="2162079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5F4E1D-C2D1-48A3-87E1-EAA86D29F741}"/>
              </a:ext>
            </a:extLst>
          </p:cNvPr>
          <p:cNvSpPr>
            <a:spLocks noGrp="1"/>
          </p:cNvSpPr>
          <p:nvPr>
            <p:ph type="ctrTitle"/>
          </p:nvPr>
        </p:nvSpPr>
        <p:spPr>
          <a:xfrm>
            <a:off x="762000" y="396240"/>
            <a:ext cx="10668000" cy="1046481"/>
          </a:xfrm>
        </p:spPr>
        <p:txBody>
          <a:bodyPr>
            <a:normAutofit fontScale="90000"/>
          </a:bodyPr>
          <a:lstStyle/>
          <a:p>
            <a:r>
              <a:rPr lang="fr-FR" dirty="0"/>
              <a:t>Algorithme de Classification - </a:t>
            </a:r>
            <a:r>
              <a:rPr lang="fr-FR" dirty="0" err="1"/>
              <a:t>Kmeans</a:t>
            </a:r>
            <a:endParaRPr lang="fr-FR" dirty="0"/>
          </a:p>
        </p:txBody>
      </p:sp>
      <p:pic>
        <p:nvPicPr>
          <p:cNvPr id="4" name="Image 3">
            <a:extLst>
              <a:ext uri="{FF2B5EF4-FFF2-40B4-BE49-F238E27FC236}">
                <a16:creationId xmlns:a16="http://schemas.microsoft.com/office/drawing/2014/main" id="{6D19BF79-1D71-48C5-80A2-A1D39A8C27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5" name="Image 4">
            <a:extLst>
              <a:ext uri="{FF2B5EF4-FFF2-40B4-BE49-F238E27FC236}">
                <a16:creationId xmlns:a16="http://schemas.microsoft.com/office/drawing/2014/main" id="{21F8C462-93B3-4ABF-A7E2-B6F8D8137A36}"/>
              </a:ext>
            </a:extLst>
          </p:cNvPr>
          <p:cNvPicPr>
            <a:picLocks noChangeAspect="1"/>
          </p:cNvPicPr>
          <p:nvPr/>
        </p:nvPicPr>
        <p:blipFill>
          <a:blip r:embed="rId4"/>
          <a:stretch>
            <a:fillRect/>
          </a:stretch>
        </p:blipFill>
        <p:spPr>
          <a:xfrm>
            <a:off x="762000" y="2118360"/>
            <a:ext cx="10668000" cy="914400"/>
          </a:xfrm>
          <a:prstGeom prst="rect">
            <a:avLst/>
          </a:prstGeom>
        </p:spPr>
      </p:pic>
      <p:pic>
        <p:nvPicPr>
          <p:cNvPr id="6" name="Image 5">
            <a:extLst>
              <a:ext uri="{FF2B5EF4-FFF2-40B4-BE49-F238E27FC236}">
                <a16:creationId xmlns:a16="http://schemas.microsoft.com/office/drawing/2014/main" id="{D4CAE558-0A09-42D1-B93D-49BAFE6972B6}"/>
              </a:ext>
            </a:extLst>
          </p:cNvPr>
          <p:cNvPicPr>
            <a:picLocks noChangeAspect="1"/>
          </p:cNvPicPr>
          <p:nvPr/>
        </p:nvPicPr>
        <p:blipFill>
          <a:blip r:embed="rId5"/>
          <a:stretch>
            <a:fillRect/>
          </a:stretch>
        </p:blipFill>
        <p:spPr>
          <a:xfrm>
            <a:off x="2238375" y="3708400"/>
            <a:ext cx="7715250" cy="2438400"/>
          </a:xfrm>
          <a:prstGeom prst="rect">
            <a:avLst/>
          </a:prstGeom>
        </p:spPr>
      </p:pic>
    </p:spTree>
    <p:extLst>
      <p:ext uri="{BB962C8B-B14F-4D97-AF65-F5344CB8AC3E}">
        <p14:creationId xmlns:p14="http://schemas.microsoft.com/office/powerpoint/2010/main" val="4281787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7F6596F-12B4-4FC6-A0AF-AFEEDE3B7A7D}"/>
              </a:ext>
            </a:extLst>
          </p:cNvPr>
          <p:cNvPicPr>
            <a:picLocks noChangeAspect="1"/>
          </p:cNvPicPr>
          <p:nvPr/>
        </p:nvPicPr>
        <p:blipFill rotWithShape="1">
          <a:blip r:embed="rId3">
            <a:extLst>
              <a:ext uri="{28A0092B-C50C-407E-A947-70E740481C1C}">
                <a14:useLocalDpi xmlns:a14="http://schemas.microsoft.com/office/drawing/2010/main" val="0"/>
              </a:ext>
            </a:extLst>
          </a:blip>
          <a:srcRect l="3961" t="6828" r="9046" b="4556"/>
          <a:stretch/>
        </p:blipFill>
        <p:spPr>
          <a:xfrm>
            <a:off x="6721841" y="1442721"/>
            <a:ext cx="4758959" cy="4155209"/>
          </a:xfrm>
          <a:prstGeom prst="rect">
            <a:avLst/>
          </a:prstGeom>
        </p:spPr>
      </p:pic>
      <p:sp>
        <p:nvSpPr>
          <p:cNvPr id="2" name="Titre 1">
            <a:extLst>
              <a:ext uri="{FF2B5EF4-FFF2-40B4-BE49-F238E27FC236}">
                <a16:creationId xmlns:a16="http://schemas.microsoft.com/office/drawing/2014/main" id="{465F4E1D-C2D1-48A3-87E1-EAA86D29F741}"/>
              </a:ext>
            </a:extLst>
          </p:cNvPr>
          <p:cNvSpPr>
            <a:spLocks noGrp="1"/>
          </p:cNvSpPr>
          <p:nvPr>
            <p:ph type="ctrTitle"/>
          </p:nvPr>
        </p:nvSpPr>
        <p:spPr>
          <a:xfrm>
            <a:off x="1391920" y="396240"/>
            <a:ext cx="9408160" cy="1046481"/>
          </a:xfrm>
        </p:spPr>
        <p:txBody>
          <a:bodyPr>
            <a:normAutofit/>
          </a:bodyPr>
          <a:lstStyle/>
          <a:p>
            <a:r>
              <a:rPr lang="fr-FR" dirty="0"/>
              <a:t>Visualisation sur F1/F2</a:t>
            </a:r>
          </a:p>
        </p:txBody>
      </p:sp>
      <p:pic>
        <p:nvPicPr>
          <p:cNvPr id="4" name="Image 3">
            <a:extLst>
              <a:ext uri="{FF2B5EF4-FFF2-40B4-BE49-F238E27FC236}">
                <a16:creationId xmlns:a16="http://schemas.microsoft.com/office/drawing/2014/main" id="{6D19BF79-1D71-48C5-80A2-A1D39A8C27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7" name="Image 6">
            <a:extLst>
              <a:ext uri="{FF2B5EF4-FFF2-40B4-BE49-F238E27FC236}">
                <a16:creationId xmlns:a16="http://schemas.microsoft.com/office/drawing/2014/main" id="{9A179E91-6D19-4C15-B175-2A857BDA6B42}"/>
              </a:ext>
            </a:extLst>
          </p:cNvPr>
          <p:cNvPicPr>
            <a:picLocks noChangeAspect="1"/>
          </p:cNvPicPr>
          <p:nvPr/>
        </p:nvPicPr>
        <p:blipFill rotWithShape="1">
          <a:blip r:embed="rId5">
            <a:extLst>
              <a:ext uri="{28A0092B-C50C-407E-A947-70E740481C1C}">
                <a14:useLocalDpi xmlns:a14="http://schemas.microsoft.com/office/drawing/2010/main" val="0"/>
              </a:ext>
            </a:extLst>
          </a:blip>
          <a:srcRect l="4124" t="7423" r="8328" b="4502"/>
          <a:stretch/>
        </p:blipFill>
        <p:spPr>
          <a:xfrm>
            <a:off x="3714173" y="1490289"/>
            <a:ext cx="4763653" cy="4107641"/>
          </a:xfrm>
          <a:prstGeom prst="rect">
            <a:avLst/>
          </a:prstGeom>
        </p:spPr>
      </p:pic>
      <p:sp>
        <p:nvSpPr>
          <p:cNvPr id="9" name="ZoneTexte 8">
            <a:extLst>
              <a:ext uri="{FF2B5EF4-FFF2-40B4-BE49-F238E27FC236}">
                <a16:creationId xmlns:a16="http://schemas.microsoft.com/office/drawing/2014/main" id="{6C45B59F-8298-4C85-B8D1-3FABEE6CCB94}"/>
              </a:ext>
            </a:extLst>
          </p:cNvPr>
          <p:cNvSpPr txBox="1"/>
          <p:nvPr/>
        </p:nvSpPr>
        <p:spPr>
          <a:xfrm>
            <a:off x="2491876" y="1120957"/>
            <a:ext cx="1107996" cy="369332"/>
          </a:xfrm>
          <a:prstGeom prst="rect">
            <a:avLst/>
          </a:prstGeom>
          <a:noFill/>
        </p:spPr>
        <p:txBody>
          <a:bodyPr wrap="none" rtlCol="0">
            <a:spAutoFit/>
          </a:bodyPr>
          <a:lstStyle/>
          <a:p>
            <a:r>
              <a:rPr lang="fr-FR" altLang="fr-FR" dirty="0">
                <a:latin typeface="Arial Unicode MS"/>
              </a:rPr>
              <a:t>K-</a:t>
            </a:r>
            <a:r>
              <a:rPr lang="fr-FR" altLang="fr-FR" dirty="0" err="1">
                <a:latin typeface="Arial Unicode MS"/>
              </a:rPr>
              <a:t>means</a:t>
            </a:r>
            <a:endParaRPr lang="fr-FR" altLang="fr-FR" dirty="0">
              <a:latin typeface="Arial Unicode MS"/>
            </a:endParaRPr>
          </a:p>
        </p:txBody>
      </p:sp>
      <p:sp>
        <p:nvSpPr>
          <p:cNvPr id="10" name="ZoneTexte 9">
            <a:extLst>
              <a:ext uri="{FF2B5EF4-FFF2-40B4-BE49-F238E27FC236}">
                <a16:creationId xmlns:a16="http://schemas.microsoft.com/office/drawing/2014/main" id="{67C619D1-9D0A-4E6E-8B64-D3FEE19C9A63}"/>
              </a:ext>
            </a:extLst>
          </p:cNvPr>
          <p:cNvSpPr txBox="1"/>
          <p:nvPr/>
        </p:nvSpPr>
        <p:spPr>
          <a:xfrm>
            <a:off x="8990580" y="1120957"/>
            <a:ext cx="659155" cy="369332"/>
          </a:xfrm>
          <a:prstGeom prst="rect">
            <a:avLst/>
          </a:prstGeom>
          <a:noFill/>
        </p:spPr>
        <p:txBody>
          <a:bodyPr wrap="none" rtlCol="0">
            <a:spAutoFit/>
          </a:bodyPr>
          <a:lstStyle/>
          <a:p>
            <a:r>
              <a:rPr lang="fr-FR" altLang="fr-FR" dirty="0">
                <a:latin typeface="Arial Unicode MS"/>
              </a:rPr>
              <a:t>ACP</a:t>
            </a:r>
          </a:p>
        </p:txBody>
      </p:sp>
    </p:spTree>
    <p:extLst>
      <p:ext uri="{BB962C8B-B14F-4D97-AF65-F5344CB8AC3E}">
        <p14:creationId xmlns:p14="http://schemas.microsoft.com/office/powerpoint/2010/main" val="3031804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par>
                                <p:cTn id="7" presetID="42" presetClass="path" presetSubtype="0" accel="50000" decel="50000" fill="hold" nodeType="withEffect">
                                  <p:stCondLst>
                                    <p:cond delay="0"/>
                                  </p:stCondLst>
                                  <p:childTnLst>
                                    <p:animMotion origin="layout" path="M 4.16667E-7 3.7037E-6 L -0.2724 3.7037E-6 " pathEditMode="relative" rAng="0" ptsTypes="AA">
                                      <p:cBhvr>
                                        <p:cTn id="8" dur="2000" fill="hold"/>
                                        <p:tgtEl>
                                          <p:spTgt spid="7"/>
                                        </p:tgtEl>
                                        <p:attrNameLst>
                                          <p:attrName>ppt_x</p:attrName>
                                          <p:attrName>ppt_y</p:attrName>
                                        </p:attrNameLst>
                                      </p:cBhvr>
                                      <p:rCtr x="-13620" y="0"/>
                                    </p:animMotion>
                                  </p:childTnLst>
                                </p:cTn>
                              </p:par>
                            </p:childTnLst>
                          </p:cTn>
                        </p:par>
                        <p:par>
                          <p:cTn id="9" fill="hold">
                            <p:stCondLst>
                              <p:cond delay="2000"/>
                            </p:stCondLst>
                            <p:childTnLst>
                              <p:par>
                                <p:cTn id="10" presetID="1" presetClass="entr" presetSubtype="0"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par>
                          <p:cTn id="12" fill="hold">
                            <p:stCondLst>
                              <p:cond delay="2000"/>
                            </p:stCondLst>
                            <p:childTnLst>
                              <p:par>
                                <p:cTn id="13" presetID="1" presetClass="entr" presetSubtype="0" fill="hold" grpId="0" nodeType="afterEffect">
                                  <p:stCondLst>
                                    <p:cond delay="100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100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5F4E1D-C2D1-48A3-87E1-EAA86D29F741}"/>
              </a:ext>
            </a:extLst>
          </p:cNvPr>
          <p:cNvSpPr>
            <a:spLocks noGrp="1"/>
          </p:cNvSpPr>
          <p:nvPr>
            <p:ph type="ctrTitle"/>
          </p:nvPr>
        </p:nvSpPr>
        <p:spPr>
          <a:xfrm>
            <a:off x="1391920" y="396240"/>
            <a:ext cx="9408160" cy="1046481"/>
          </a:xfrm>
        </p:spPr>
        <p:txBody>
          <a:bodyPr>
            <a:normAutofit/>
          </a:bodyPr>
          <a:lstStyle/>
          <a:p>
            <a:r>
              <a:rPr lang="fr-FR" dirty="0"/>
              <a:t>Matrice de confusion</a:t>
            </a:r>
          </a:p>
        </p:txBody>
      </p:sp>
      <p:pic>
        <p:nvPicPr>
          <p:cNvPr id="4" name="Image 3">
            <a:extLst>
              <a:ext uri="{FF2B5EF4-FFF2-40B4-BE49-F238E27FC236}">
                <a16:creationId xmlns:a16="http://schemas.microsoft.com/office/drawing/2014/main" id="{6D19BF79-1D71-48C5-80A2-A1D39A8C27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sp>
        <p:nvSpPr>
          <p:cNvPr id="7" name="ZoneTexte 6">
            <a:extLst>
              <a:ext uri="{FF2B5EF4-FFF2-40B4-BE49-F238E27FC236}">
                <a16:creationId xmlns:a16="http://schemas.microsoft.com/office/drawing/2014/main" id="{3CACB3D4-FFFC-4B81-9438-E3FBA4E0BDDD}"/>
              </a:ext>
            </a:extLst>
          </p:cNvPr>
          <p:cNvSpPr txBox="1"/>
          <p:nvPr/>
        </p:nvSpPr>
        <p:spPr>
          <a:xfrm>
            <a:off x="4666761" y="6092428"/>
            <a:ext cx="2858475" cy="369332"/>
          </a:xfrm>
          <a:prstGeom prst="rect">
            <a:avLst/>
          </a:prstGeom>
          <a:noFill/>
        </p:spPr>
        <p:txBody>
          <a:bodyPr wrap="none" rtlCol="0">
            <a:spAutoFit/>
          </a:bodyPr>
          <a:lstStyle/>
          <a:p>
            <a:r>
              <a:rPr lang="fr-FR" altLang="fr-FR" dirty="0">
                <a:latin typeface="Arial Unicode MS"/>
              </a:rPr>
              <a:t>L'</a:t>
            </a:r>
            <a:r>
              <a:rPr lang="fr-FR" altLang="fr-FR" dirty="0" err="1">
                <a:latin typeface="Arial Unicode MS"/>
              </a:rPr>
              <a:t>accuracy</a:t>
            </a:r>
            <a:r>
              <a:rPr lang="fr-FR" altLang="fr-FR" dirty="0">
                <a:latin typeface="Arial Unicode MS"/>
              </a:rPr>
              <a:t> est de : 95.0</a:t>
            </a:r>
            <a:r>
              <a:rPr kumimoji="0" lang="fr-FR" altLang="fr-FR" sz="1400" b="0" i="0" u="none" strike="noStrike" cap="none" normalizeH="0" baseline="0" dirty="0">
                <a:ln>
                  <a:noFill/>
                </a:ln>
                <a:solidFill>
                  <a:schemeClr val="tx1"/>
                </a:solidFill>
                <a:effectLst/>
              </a:rPr>
              <a:t> </a:t>
            </a:r>
            <a:r>
              <a:rPr lang="fr-FR" altLang="fr-FR" dirty="0">
                <a:latin typeface="Arial Unicode MS"/>
              </a:rPr>
              <a:t>%</a:t>
            </a:r>
          </a:p>
        </p:txBody>
      </p:sp>
      <p:pic>
        <p:nvPicPr>
          <p:cNvPr id="6" name="Image 5">
            <a:extLst>
              <a:ext uri="{FF2B5EF4-FFF2-40B4-BE49-F238E27FC236}">
                <a16:creationId xmlns:a16="http://schemas.microsoft.com/office/drawing/2014/main" id="{FF7A83EE-0F44-4876-9C2C-7D8EFA3B9C5A}"/>
              </a:ext>
            </a:extLst>
          </p:cNvPr>
          <p:cNvPicPr>
            <a:picLocks noChangeAspect="1"/>
          </p:cNvPicPr>
          <p:nvPr/>
        </p:nvPicPr>
        <p:blipFill rotWithShape="1">
          <a:blip r:embed="rId4">
            <a:extLst>
              <a:ext uri="{28A0092B-C50C-407E-A947-70E740481C1C}">
                <a14:useLocalDpi xmlns:a14="http://schemas.microsoft.com/office/drawing/2010/main" val="0"/>
              </a:ext>
            </a:extLst>
          </a:blip>
          <a:srcRect l="3666" r="11711"/>
          <a:stretch/>
        </p:blipFill>
        <p:spPr>
          <a:xfrm>
            <a:off x="3290453" y="1557358"/>
            <a:ext cx="5611090" cy="4420433"/>
          </a:xfrm>
          <a:prstGeom prst="rect">
            <a:avLst/>
          </a:prstGeom>
        </p:spPr>
      </p:pic>
    </p:spTree>
    <p:extLst>
      <p:ext uri="{BB962C8B-B14F-4D97-AF65-F5344CB8AC3E}">
        <p14:creationId xmlns:p14="http://schemas.microsoft.com/office/powerpoint/2010/main" val="3098862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AE58E6-EA42-4089-81E5-54263D2C3A8C}"/>
              </a:ext>
            </a:extLst>
          </p:cNvPr>
          <p:cNvSpPr>
            <a:spLocks noGrp="1"/>
          </p:cNvSpPr>
          <p:nvPr>
            <p:ph type="title"/>
          </p:nvPr>
        </p:nvSpPr>
        <p:spPr>
          <a:xfrm>
            <a:off x="762001" y="803325"/>
            <a:ext cx="5314536" cy="1325563"/>
          </a:xfrm>
        </p:spPr>
        <p:txBody>
          <a:bodyPr vert="horz" lIns="91440" tIns="45720" rIns="91440" bIns="45720" rtlCol="0" anchor="ctr">
            <a:normAutofit/>
          </a:bodyPr>
          <a:lstStyle/>
          <a:p>
            <a:r>
              <a:rPr lang="en-US" dirty="0" err="1"/>
              <a:t>Sommaire</a:t>
            </a:r>
            <a:r>
              <a:rPr lang="en-US" dirty="0"/>
              <a:t> :</a:t>
            </a:r>
          </a:p>
        </p:txBody>
      </p:sp>
      <p:sp>
        <p:nvSpPr>
          <p:cNvPr id="5" name="ZoneTexte 4">
            <a:extLst>
              <a:ext uri="{FF2B5EF4-FFF2-40B4-BE49-F238E27FC236}">
                <a16:creationId xmlns:a16="http://schemas.microsoft.com/office/drawing/2014/main" id="{2CB3A196-3B29-4019-9451-CC6912F38326}"/>
              </a:ext>
            </a:extLst>
          </p:cNvPr>
          <p:cNvSpPr txBox="1"/>
          <p:nvPr/>
        </p:nvSpPr>
        <p:spPr>
          <a:xfrm>
            <a:off x="762000" y="2279018"/>
            <a:ext cx="5314543" cy="3375920"/>
          </a:xfrm>
          <a:prstGeom prst="rect">
            <a:avLst/>
          </a:prstGeom>
        </p:spPr>
        <p:txBody>
          <a:bodyPr vert="horz" lIns="91440" tIns="45720" rIns="91440" bIns="45720" rtlCol="0" anchor="t">
            <a:normAutofit/>
          </a:bodyPr>
          <a:lstStyle/>
          <a:p>
            <a:pPr marL="457200" indent="-228600">
              <a:lnSpc>
                <a:spcPct val="90000"/>
              </a:lnSpc>
              <a:spcAft>
                <a:spcPts val="600"/>
              </a:spcAft>
              <a:buFont typeface="Arial" panose="020B0604020202020204" pitchFamily="34" charset="0"/>
              <a:buChar char="•"/>
            </a:pPr>
            <a:r>
              <a:rPr lang="en-US" dirty="0" err="1"/>
              <a:t>Présentation</a:t>
            </a:r>
            <a:r>
              <a:rPr lang="en-US" dirty="0"/>
              <a:t> du </a:t>
            </a:r>
            <a:r>
              <a:rPr lang="en-US" dirty="0" err="1"/>
              <a:t>jeu</a:t>
            </a:r>
            <a:r>
              <a:rPr lang="en-US" dirty="0"/>
              <a:t> de </a:t>
            </a:r>
            <a:r>
              <a:rPr lang="en-US" dirty="0" err="1"/>
              <a:t>données</a:t>
            </a:r>
            <a:endParaRPr lang="en-US" dirty="0"/>
          </a:p>
          <a:p>
            <a:pPr marL="457200" indent="-228600">
              <a:lnSpc>
                <a:spcPct val="90000"/>
              </a:lnSpc>
              <a:spcAft>
                <a:spcPts val="600"/>
              </a:spcAft>
              <a:buFont typeface="Arial" panose="020B0604020202020204" pitchFamily="34" charset="0"/>
              <a:buChar char="•"/>
            </a:pPr>
            <a:r>
              <a:rPr lang="en-US" dirty="0"/>
              <a:t>Analyses </a:t>
            </a:r>
          </a:p>
          <a:p>
            <a:pPr marL="457200" indent="-228600">
              <a:lnSpc>
                <a:spcPct val="90000"/>
              </a:lnSpc>
              <a:spcAft>
                <a:spcPts val="600"/>
              </a:spcAft>
              <a:buFont typeface="Arial" panose="020B0604020202020204" pitchFamily="34" charset="0"/>
              <a:buChar char="•"/>
            </a:pPr>
            <a:r>
              <a:rPr lang="en-US" dirty="0"/>
              <a:t>ACP</a:t>
            </a:r>
          </a:p>
          <a:p>
            <a:pPr marL="457200" indent="-228600">
              <a:lnSpc>
                <a:spcPct val="90000"/>
              </a:lnSpc>
              <a:spcAft>
                <a:spcPts val="600"/>
              </a:spcAft>
              <a:buFont typeface="Arial" panose="020B0604020202020204" pitchFamily="34" charset="0"/>
              <a:buChar char="•"/>
            </a:pPr>
            <a:r>
              <a:rPr lang="en-US" dirty="0"/>
              <a:t>K-means</a:t>
            </a:r>
          </a:p>
          <a:p>
            <a:pPr marL="457200" indent="-228600">
              <a:lnSpc>
                <a:spcPct val="90000"/>
              </a:lnSpc>
              <a:spcAft>
                <a:spcPts val="600"/>
              </a:spcAft>
              <a:buFont typeface="Arial" panose="020B0604020202020204" pitchFamily="34" charset="0"/>
              <a:buChar char="•"/>
            </a:pPr>
            <a:r>
              <a:rPr lang="en-US" dirty="0" err="1"/>
              <a:t>Modélisation</a:t>
            </a:r>
            <a:endParaRPr lang="en-US" dirty="0"/>
          </a:p>
        </p:txBody>
      </p:sp>
      <p:sp>
        <p:nvSpPr>
          <p:cNvPr id="12" name="Freeform: Shape 11">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Image 6">
            <a:extLst>
              <a:ext uri="{FF2B5EF4-FFF2-40B4-BE49-F238E27FC236}">
                <a16:creationId xmlns:a16="http://schemas.microsoft.com/office/drawing/2014/main" id="{EEC6F82B-D800-4FE9-8570-5C5C9666EA44}"/>
              </a:ext>
            </a:extLst>
          </p:cNvPr>
          <p:cNvPicPr>
            <a:picLocks noChangeAspect="1"/>
          </p:cNvPicPr>
          <p:nvPr/>
        </p:nvPicPr>
        <p:blipFill rotWithShape="1">
          <a:blip r:embed="rId3">
            <a:extLst>
              <a:ext uri="{28A0092B-C50C-407E-A947-70E740481C1C}">
                <a14:useLocalDpi xmlns:a14="http://schemas.microsoft.com/office/drawing/2010/main" val="0"/>
              </a:ext>
            </a:extLst>
          </a:blip>
          <a:srcRect l="3768" r="-2" b="-2"/>
          <a:stretch/>
        </p:blipFill>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Tree>
    <p:extLst>
      <p:ext uri="{BB962C8B-B14F-4D97-AF65-F5344CB8AC3E}">
        <p14:creationId xmlns:p14="http://schemas.microsoft.com/office/powerpoint/2010/main" val="63873664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12FA98D-5214-442A-97A7-973984024AE3}"/>
              </a:ext>
            </a:extLst>
          </p:cNvPr>
          <p:cNvSpPr>
            <a:spLocks noGrp="1"/>
          </p:cNvSpPr>
          <p:nvPr>
            <p:ph type="title"/>
          </p:nvPr>
        </p:nvSpPr>
        <p:spPr>
          <a:xfrm>
            <a:off x="6746628" y="1783959"/>
            <a:ext cx="4645250" cy="2889114"/>
          </a:xfrm>
        </p:spPr>
        <p:txBody>
          <a:bodyPr vert="horz" lIns="91440" tIns="45720" rIns="91440" bIns="45720" rtlCol="0" anchor="b">
            <a:normAutofit/>
          </a:bodyPr>
          <a:lstStyle/>
          <a:p>
            <a:r>
              <a:rPr lang="en-US" sz="6000" kern="1200" dirty="0" err="1">
                <a:solidFill>
                  <a:schemeClr val="bg1"/>
                </a:solidFill>
                <a:latin typeface="+mj-lt"/>
                <a:ea typeface="+mj-ea"/>
                <a:cs typeface="+mj-cs"/>
              </a:rPr>
              <a:t>Modélisation</a:t>
            </a:r>
            <a:endParaRPr lang="en-US" sz="6000" kern="1200" dirty="0">
              <a:solidFill>
                <a:schemeClr val="bg1"/>
              </a:solidFill>
              <a:latin typeface="+mj-lt"/>
              <a:ea typeface="+mj-ea"/>
              <a:cs typeface="+mj-cs"/>
            </a:endParaRPr>
          </a:p>
        </p:txBody>
      </p:sp>
      <p:sp>
        <p:nvSpPr>
          <p:cNvPr id="14" name="Freeform: Shape 13">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Image 6">
            <a:extLst>
              <a:ext uri="{FF2B5EF4-FFF2-40B4-BE49-F238E27FC236}">
                <a16:creationId xmlns:a16="http://schemas.microsoft.com/office/drawing/2014/main" id="{9ACAB2AE-191C-443A-BD0C-2D85111F66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382" y="720993"/>
            <a:ext cx="4047843" cy="4047843"/>
          </a:xfrm>
          <a:prstGeom prst="rect">
            <a:avLst/>
          </a:prstGeom>
        </p:spPr>
      </p:pic>
    </p:spTree>
    <p:extLst>
      <p:ext uri="{BB962C8B-B14F-4D97-AF65-F5344CB8AC3E}">
        <p14:creationId xmlns:p14="http://schemas.microsoft.com/office/powerpoint/2010/main" val="11043967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5F4E1D-C2D1-48A3-87E1-EAA86D29F741}"/>
              </a:ext>
            </a:extLst>
          </p:cNvPr>
          <p:cNvSpPr>
            <a:spLocks noGrp="1"/>
          </p:cNvSpPr>
          <p:nvPr>
            <p:ph type="ctrTitle"/>
          </p:nvPr>
        </p:nvSpPr>
        <p:spPr>
          <a:xfrm>
            <a:off x="1391920" y="396240"/>
            <a:ext cx="9408160" cy="1046481"/>
          </a:xfrm>
        </p:spPr>
        <p:txBody>
          <a:bodyPr>
            <a:normAutofit/>
          </a:bodyPr>
          <a:lstStyle/>
          <a:p>
            <a:r>
              <a:rPr lang="fr-FR" dirty="0"/>
              <a:t>Régression logistique</a:t>
            </a:r>
          </a:p>
        </p:txBody>
      </p:sp>
      <p:pic>
        <p:nvPicPr>
          <p:cNvPr id="4" name="Image 3">
            <a:extLst>
              <a:ext uri="{FF2B5EF4-FFF2-40B4-BE49-F238E27FC236}">
                <a16:creationId xmlns:a16="http://schemas.microsoft.com/office/drawing/2014/main" id="{6D19BF79-1D71-48C5-80A2-A1D39A8C27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5" name="Image 4">
            <a:extLst>
              <a:ext uri="{FF2B5EF4-FFF2-40B4-BE49-F238E27FC236}">
                <a16:creationId xmlns:a16="http://schemas.microsoft.com/office/drawing/2014/main" id="{3688547D-547B-43C2-A592-5A6366372B12}"/>
              </a:ext>
            </a:extLst>
          </p:cNvPr>
          <p:cNvPicPr>
            <a:picLocks noChangeAspect="1"/>
          </p:cNvPicPr>
          <p:nvPr/>
        </p:nvPicPr>
        <p:blipFill>
          <a:blip r:embed="rId4"/>
          <a:stretch>
            <a:fillRect/>
          </a:stretch>
        </p:blipFill>
        <p:spPr>
          <a:xfrm>
            <a:off x="2362200" y="2833687"/>
            <a:ext cx="7467600" cy="1190625"/>
          </a:xfrm>
          <a:prstGeom prst="rect">
            <a:avLst/>
          </a:prstGeom>
        </p:spPr>
      </p:pic>
    </p:spTree>
    <p:extLst>
      <p:ext uri="{BB962C8B-B14F-4D97-AF65-F5344CB8AC3E}">
        <p14:creationId xmlns:p14="http://schemas.microsoft.com/office/powerpoint/2010/main" val="33854786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5F4E1D-C2D1-48A3-87E1-EAA86D29F741}"/>
              </a:ext>
            </a:extLst>
          </p:cNvPr>
          <p:cNvSpPr>
            <a:spLocks noGrp="1"/>
          </p:cNvSpPr>
          <p:nvPr>
            <p:ph type="ctrTitle"/>
          </p:nvPr>
        </p:nvSpPr>
        <p:spPr>
          <a:xfrm>
            <a:off x="1391920" y="396240"/>
            <a:ext cx="9408160" cy="1046481"/>
          </a:xfrm>
        </p:spPr>
        <p:txBody>
          <a:bodyPr>
            <a:normAutofit/>
          </a:bodyPr>
          <a:lstStyle/>
          <a:p>
            <a:r>
              <a:rPr lang="fr-FR" dirty="0"/>
              <a:t>Programme</a:t>
            </a:r>
          </a:p>
        </p:txBody>
      </p:sp>
      <p:pic>
        <p:nvPicPr>
          <p:cNvPr id="4" name="Image 3">
            <a:extLst>
              <a:ext uri="{FF2B5EF4-FFF2-40B4-BE49-F238E27FC236}">
                <a16:creationId xmlns:a16="http://schemas.microsoft.com/office/drawing/2014/main" id="{6D19BF79-1D71-48C5-80A2-A1D39A8C27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3" name="Image 2">
            <a:extLst>
              <a:ext uri="{FF2B5EF4-FFF2-40B4-BE49-F238E27FC236}">
                <a16:creationId xmlns:a16="http://schemas.microsoft.com/office/drawing/2014/main" id="{DDEDDEB3-F31B-4648-B207-5767172C748C}"/>
              </a:ext>
            </a:extLst>
          </p:cNvPr>
          <p:cNvPicPr>
            <a:picLocks noChangeAspect="1"/>
          </p:cNvPicPr>
          <p:nvPr/>
        </p:nvPicPr>
        <p:blipFill>
          <a:blip r:embed="rId4"/>
          <a:stretch>
            <a:fillRect/>
          </a:stretch>
        </p:blipFill>
        <p:spPr>
          <a:xfrm>
            <a:off x="2417803" y="1442721"/>
            <a:ext cx="7356393" cy="5047006"/>
          </a:xfrm>
          <a:prstGeom prst="rect">
            <a:avLst/>
          </a:prstGeom>
        </p:spPr>
      </p:pic>
      <p:sp>
        <p:nvSpPr>
          <p:cNvPr id="6" name="Rectangle 5">
            <a:extLst>
              <a:ext uri="{FF2B5EF4-FFF2-40B4-BE49-F238E27FC236}">
                <a16:creationId xmlns:a16="http://schemas.microsoft.com/office/drawing/2014/main" id="{EACAECE1-FA06-46DF-8B95-3A6707E527E2}"/>
              </a:ext>
            </a:extLst>
          </p:cNvPr>
          <p:cNvSpPr/>
          <p:nvPr/>
        </p:nvSpPr>
        <p:spPr>
          <a:xfrm>
            <a:off x="2755075" y="2873829"/>
            <a:ext cx="5581403" cy="11044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547E13CA-B38E-4E76-A111-924049A12F92}"/>
              </a:ext>
            </a:extLst>
          </p:cNvPr>
          <p:cNvSpPr/>
          <p:nvPr/>
        </p:nvSpPr>
        <p:spPr>
          <a:xfrm>
            <a:off x="2755074" y="4093029"/>
            <a:ext cx="7019122" cy="18683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F48BBDC4-51BE-4A14-8FB2-8804BE86793F}"/>
              </a:ext>
            </a:extLst>
          </p:cNvPr>
          <p:cNvSpPr/>
          <p:nvPr/>
        </p:nvSpPr>
        <p:spPr>
          <a:xfrm flipV="1">
            <a:off x="2755074" y="6246420"/>
            <a:ext cx="2315690" cy="2153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096415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5F4E1D-C2D1-48A3-87E1-EAA86D29F741}"/>
              </a:ext>
            </a:extLst>
          </p:cNvPr>
          <p:cNvSpPr>
            <a:spLocks noGrp="1"/>
          </p:cNvSpPr>
          <p:nvPr>
            <p:ph type="ctrTitle"/>
          </p:nvPr>
        </p:nvSpPr>
        <p:spPr>
          <a:xfrm>
            <a:off x="1391920" y="396240"/>
            <a:ext cx="9408160" cy="1046481"/>
          </a:xfrm>
        </p:spPr>
        <p:txBody>
          <a:bodyPr>
            <a:normAutofit/>
          </a:bodyPr>
          <a:lstStyle/>
          <a:p>
            <a:r>
              <a:rPr lang="fr-FR" dirty="0"/>
              <a:t>Programme</a:t>
            </a:r>
          </a:p>
        </p:txBody>
      </p:sp>
      <p:pic>
        <p:nvPicPr>
          <p:cNvPr id="4" name="Image 3">
            <a:extLst>
              <a:ext uri="{FF2B5EF4-FFF2-40B4-BE49-F238E27FC236}">
                <a16:creationId xmlns:a16="http://schemas.microsoft.com/office/drawing/2014/main" id="{6D19BF79-1D71-48C5-80A2-A1D39A8C27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5" name="Image 4">
            <a:extLst>
              <a:ext uri="{FF2B5EF4-FFF2-40B4-BE49-F238E27FC236}">
                <a16:creationId xmlns:a16="http://schemas.microsoft.com/office/drawing/2014/main" id="{7C635F27-3075-4CF5-BB03-ACA8E3E85CBA}"/>
              </a:ext>
            </a:extLst>
          </p:cNvPr>
          <p:cNvPicPr>
            <a:picLocks noChangeAspect="1"/>
          </p:cNvPicPr>
          <p:nvPr/>
        </p:nvPicPr>
        <p:blipFill>
          <a:blip r:embed="rId4"/>
          <a:stretch>
            <a:fillRect/>
          </a:stretch>
        </p:blipFill>
        <p:spPr>
          <a:xfrm>
            <a:off x="1709737" y="2369436"/>
            <a:ext cx="8772525" cy="2505075"/>
          </a:xfrm>
          <a:prstGeom prst="rect">
            <a:avLst/>
          </a:prstGeom>
        </p:spPr>
      </p:pic>
      <p:sp>
        <p:nvSpPr>
          <p:cNvPr id="6" name="Rectangle 5">
            <a:extLst>
              <a:ext uri="{FF2B5EF4-FFF2-40B4-BE49-F238E27FC236}">
                <a16:creationId xmlns:a16="http://schemas.microsoft.com/office/drawing/2014/main" id="{EACAECE1-FA06-46DF-8B95-3A6707E527E2}"/>
              </a:ext>
            </a:extLst>
          </p:cNvPr>
          <p:cNvSpPr/>
          <p:nvPr/>
        </p:nvSpPr>
        <p:spPr>
          <a:xfrm>
            <a:off x="1709738" y="2584864"/>
            <a:ext cx="3657910" cy="2533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4A4D9536-9970-40AA-A14E-EA4BB14D4543}"/>
              </a:ext>
            </a:extLst>
          </p:cNvPr>
          <p:cNvSpPr/>
          <p:nvPr/>
        </p:nvSpPr>
        <p:spPr>
          <a:xfrm>
            <a:off x="1709735" y="3474369"/>
            <a:ext cx="8467417" cy="7294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C67D65E8-4ED2-4682-B9E3-29A482E4C585}"/>
              </a:ext>
            </a:extLst>
          </p:cNvPr>
          <p:cNvSpPr/>
          <p:nvPr/>
        </p:nvSpPr>
        <p:spPr>
          <a:xfrm>
            <a:off x="1709735" y="4565448"/>
            <a:ext cx="3657914" cy="2745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197302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5F4E1D-C2D1-48A3-87E1-EAA86D29F741}"/>
              </a:ext>
            </a:extLst>
          </p:cNvPr>
          <p:cNvSpPr>
            <a:spLocks noGrp="1"/>
          </p:cNvSpPr>
          <p:nvPr>
            <p:ph type="ctrTitle"/>
          </p:nvPr>
        </p:nvSpPr>
        <p:spPr>
          <a:xfrm>
            <a:off x="1391920" y="396240"/>
            <a:ext cx="9408160" cy="1046481"/>
          </a:xfrm>
        </p:spPr>
        <p:txBody>
          <a:bodyPr>
            <a:normAutofit/>
          </a:bodyPr>
          <a:lstStyle/>
          <a:p>
            <a:r>
              <a:rPr lang="fr-FR" dirty="0"/>
              <a:t>Programme</a:t>
            </a:r>
          </a:p>
        </p:txBody>
      </p:sp>
      <p:pic>
        <p:nvPicPr>
          <p:cNvPr id="4" name="Image 3">
            <a:extLst>
              <a:ext uri="{FF2B5EF4-FFF2-40B4-BE49-F238E27FC236}">
                <a16:creationId xmlns:a16="http://schemas.microsoft.com/office/drawing/2014/main" id="{6D19BF79-1D71-48C5-80A2-A1D39A8C27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3" name="Image 2">
            <a:extLst>
              <a:ext uri="{FF2B5EF4-FFF2-40B4-BE49-F238E27FC236}">
                <a16:creationId xmlns:a16="http://schemas.microsoft.com/office/drawing/2014/main" id="{FFF516B4-2CBC-40E0-B2A7-D539123B1BF5}"/>
              </a:ext>
            </a:extLst>
          </p:cNvPr>
          <p:cNvPicPr>
            <a:picLocks noChangeAspect="1"/>
          </p:cNvPicPr>
          <p:nvPr/>
        </p:nvPicPr>
        <p:blipFill>
          <a:blip r:embed="rId4"/>
          <a:stretch>
            <a:fillRect/>
          </a:stretch>
        </p:blipFill>
        <p:spPr>
          <a:xfrm>
            <a:off x="2752725" y="1857375"/>
            <a:ext cx="6686550" cy="3143250"/>
          </a:xfrm>
          <a:prstGeom prst="rect">
            <a:avLst/>
          </a:prstGeom>
        </p:spPr>
      </p:pic>
      <p:sp>
        <p:nvSpPr>
          <p:cNvPr id="11" name="Rectangle 10">
            <a:extLst>
              <a:ext uri="{FF2B5EF4-FFF2-40B4-BE49-F238E27FC236}">
                <a16:creationId xmlns:a16="http://schemas.microsoft.com/office/drawing/2014/main" id="{145090DA-883E-4CF0-8EA4-53DD3996DF07}"/>
              </a:ext>
            </a:extLst>
          </p:cNvPr>
          <p:cNvSpPr/>
          <p:nvPr/>
        </p:nvSpPr>
        <p:spPr>
          <a:xfrm>
            <a:off x="2752725" y="3798249"/>
            <a:ext cx="6686550" cy="4908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a:extLst>
              <a:ext uri="{FF2B5EF4-FFF2-40B4-BE49-F238E27FC236}">
                <a16:creationId xmlns:a16="http://schemas.microsoft.com/office/drawing/2014/main" id="{3B4A35ED-07FC-481B-B8D4-9B63F1D7957D}"/>
              </a:ext>
            </a:extLst>
          </p:cNvPr>
          <p:cNvSpPr/>
          <p:nvPr/>
        </p:nvSpPr>
        <p:spPr>
          <a:xfrm>
            <a:off x="2752725" y="2938155"/>
            <a:ext cx="5156241" cy="4908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5DAB521D-5AA6-43C8-BFC0-73A875409F9A}"/>
              </a:ext>
            </a:extLst>
          </p:cNvPr>
          <p:cNvSpPr/>
          <p:nvPr/>
        </p:nvSpPr>
        <p:spPr>
          <a:xfrm>
            <a:off x="2752726" y="4703747"/>
            <a:ext cx="1949904" cy="2968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505E593E-9C0F-451E-8044-2ED013D3740D}"/>
              </a:ext>
            </a:extLst>
          </p:cNvPr>
          <p:cNvSpPr/>
          <p:nvPr/>
        </p:nvSpPr>
        <p:spPr>
          <a:xfrm>
            <a:off x="2752725" y="2062349"/>
            <a:ext cx="6686550" cy="4908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884203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30829D-F9D0-4CF2-B5A7-441B5DA96EE2}"/>
              </a:ext>
            </a:extLst>
          </p:cNvPr>
          <p:cNvSpPr>
            <a:spLocks noGrp="1"/>
          </p:cNvSpPr>
          <p:nvPr>
            <p:ph type="title"/>
          </p:nvPr>
        </p:nvSpPr>
        <p:spPr/>
        <p:txBody>
          <a:bodyPr/>
          <a:lstStyle/>
          <a:p>
            <a:pPr algn="ctr"/>
            <a:r>
              <a:rPr lang="fr-FR" sz="6000" dirty="0"/>
              <a:t>Matrice</a:t>
            </a:r>
            <a:r>
              <a:rPr lang="fr-FR" dirty="0"/>
              <a:t> </a:t>
            </a:r>
            <a:r>
              <a:rPr lang="fr-FR" sz="6000" dirty="0"/>
              <a:t>de confusion</a:t>
            </a:r>
            <a:endParaRPr lang="fr-FR" dirty="0"/>
          </a:p>
        </p:txBody>
      </p:sp>
      <p:pic>
        <p:nvPicPr>
          <p:cNvPr id="5" name="Image 4">
            <a:extLst>
              <a:ext uri="{FF2B5EF4-FFF2-40B4-BE49-F238E27FC236}">
                <a16:creationId xmlns:a16="http://schemas.microsoft.com/office/drawing/2014/main" id="{999CA5C9-FCC6-4C67-AE5E-476BB716ADDC}"/>
              </a:ext>
            </a:extLst>
          </p:cNvPr>
          <p:cNvPicPr>
            <a:picLocks noChangeAspect="1"/>
          </p:cNvPicPr>
          <p:nvPr/>
        </p:nvPicPr>
        <p:blipFill rotWithShape="1">
          <a:blip r:embed="rId3">
            <a:extLst>
              <a:ext uri="{28A0092B-C50C-407E-A947-70E740481C1C}">
                <a14:useLocalDpi xmlns:a14="http://schemas.microsoft.com/office/drawing/2010/main" val="0"/>
              </a:ext>
            </a:extLst>
          </a:blip>
          <a:srcRect l="3861" r="13203"/>
          <a:stretch/>
        </p:blipFill>
        <p:spPr>
          <a:xfrm>
            <a:off x="3243695" y="1381574"/>
            <a:ext cx="5704609" cy="4585570"/>
          </a:xfrm>
          <a:prstGeom prst="rect">
            <a:avLst/>
          </a:prstGeom>
        </p:spPr>
      </p:pic>
      <p:sp>
        <p:nvSpPr>
          <p:cNvPr id="6" name="ZoneTexte 5">
            <a:extLst>
              <a:ext uri="{FF2B5EF4-FFF2-40B4-BE49-F238E27FC236}">
                <a16:creationId xmlns:a16="http://schemas.microsoft.com/office/drawing/2014/main" id="{F517869C-89B4-4120-B8A7-13DB5042B071}"/>
              </a:ext>
            </a:extLst>
          </p:cNvPr>
          <p:cNvSpPr txBox="1"/>
          <p:nvPr/>
        </p:nvSpPr>
        <p:spPr>
          <a:xfrm>
            <a:off x="4666761" y="6092428"/>
            <a:ext cx="2858475" cy="369332"/>
          </a:xfrm>
          <a:prstGeom prst="rect">
            <a:avLst/>
          </a:prstGeom>
          <a:noFill/>
        </p:spPr>
        <p:txBody>
          <a:bodyPr wrap="none" rtlCol="0">
            <a:spAutoFit/>
          </a:bodyPr>
          <a:lstStyle/>
          <a:p>
            <a:r>
              <a:rPr lang="fr-FR" altLang="fr-FR" dirty="0">
                <a:latin typeface="Arial Unicode MS"/>
              </a:rPr>
              <a:t>L'</a:t>
            </a:r>
            <a:r>
              <a:rPr lang="fr-FR" altLang="fr-FR" dirty="0" err="1">
                <a:latin typeface="Arial Unicode MS"/>
              </a:rPr>
              <a:t>accuracy</a:t>
            </a:r>
            <a:r>
              <a:rPr lang="fr-FR" altLang="fr-FR" dirty="0">
                <a:latin typeface="Arial Unicode MS"/>
              </a:rPr>
              <a:t> est de : 98.0</a:t>
            </a:r>
            <a:r>
              <a:rPr kumimoji="0" lang="fr-FR" altLang="fr-FR" sz="1400" b="0" i="0" u="none" strike="noStrike" cap="none" normalizeH="0" baseline="0" dirty="0">
                <a:ln>
                  <a:noFill/>
                </a:ln>
                <a:solidFill>
                  <a:schemeClr val="tx1"/>
                </a:solidFill>
                <a:effectLst/>
              </a:rPr>
              <a:t> </a:t>
            </a:r>
            <a:r>
              <a:rPr lang="fr-FR" altLang="fr-FR" dirty="0">
                <a:latin typeface="Arial Unicode MS"/>
              </a:rPr>
              <a:t>%</a:t>
            </a:r>
          </a:p>
        </p:txBody>
      </p:sp>
    </p:spTree>
    <p:extLst>
      <p:ext uri="{BB962C8B-B14F-4D97-AF65-F5344CB8AC3E}">
        <p14:creationId xmlns:p14="http://schemas.microsoft.com/office/powerpoint/2010/main" val="2002164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F2B4AB-E26F-40B4-ABDA-F40B8F031371}"/>
              </a:ext>
            </a:extLst>
          </p:cNvPr>
          <p:cNvSpPr>
            <a:spLocks noGrp="1"/>
          </p:cNvSpPr>
          <p:nvPr>
            <p:ph type="ctrTitle"/>
          </p:nvPr>
        </p:nvSpPr>
        <p:spPr>
          <a:xfrm>
            <a:off x="8136041" y="2806963"/>
            <a:ext cx="2159866" cy="1244073"/>
          </a:xfrm>
        </p:spPr>
        <p:txBody>
          <a:bodyPr anchor="b">
            <a:normAutofit/>
          </a:bodyPr>
          <a:lstStyle/>
          <a:p>
            <a:pPr algn="l"/>
            <a:r>
              <a:rPr lang="fr-FR" sz="7200" dirty="0"/>
              <a:t>Test</a:t>
            </a:r>
          </a:p>
        </p:txBody>
      </p:sp>
      <p:sp>
        <p:nvSpPr>
          <p:cNvPr id="11" name="Freeform: Shape 10">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Image 5">
            <a:extLst>
              <a:ext uri="{FF2B5EF4-FFF2-40B4-BE49-F238E27FC236}">
                <a16:creationId xmlns:a16="http://schemas.microsoft.com/office/drawing/2014/main" id="{7F5C648C-0023-41BE-B893-1F7C76526005}"/>
              </a:ext>
            </a:extLst>
          </p:cNvPr>
          <p:cNvPicPr>
            <a:picLocks noChangeAspect="1"/>
          </p:cNvPicPr>
          <p:nvPr/>
        </p:nvPicPr>
        <p:blipFill rotWithShape="1">
          <a:blip r:embed="rId2"/>
          <a:srcRect l="10851" r="1308"/>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305351043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12FA98D-5214-442A-97A7-973984024AE3}"/>
              </a:ext>
            </a:extLst>
          </p:cNvPr>
          <p:cNvSpPr>
            <a:spLocks noGrp="1"/>
          </p:cNvSpPr>
          <p:nvPr>
            <p:ph type="title"/>
          </p:nvPr>
        </p:nvSpPr>
        <p:spPr>
          <a:xfrm>
            <a:off x="6746628" y="1783959"/>
            <a:ext cx="4645250" cy="2889114"/>
          </a:xfrm>
        </p:spPr>
        <p:txBody>
          <a:bodyPr vert="horz" lIns="91440" tIns="45720" rIns="91440" bIns="45720" rtlCol="0" anchor="b">
            <a:normAutofit/>
          </a:bodyPr>
          <a:lstStyle/>
          <a:p>
            <a:r>
              <a:rPr lang="en-US" sz="6000" kern="1200" dirty="0" err="1">
                <a:solidFill>
                  <a:schemeClr val="bg1"/>
                </a:solidFill>
                <a:latin typeface="+mj-lt"/>
                <a:ea typeface="+mj-ea"/>
                <a:cs typeface="+mj-cs"/>
              </a:rPr>
              <a:t>Présentation</a:t>
            </a:r>
            <a:r>
              <a:rPr lang="en-US" sz="6000" kern="1200" dirty="0">
                <a:solidFill>
                  <a:schemeClr val="bg1"/>
                </a:solidFill>
                <a:latin typeface="+mj-lt"/>
                <a:ea typeface="+mj-ea"/>
                <a:cs typeface="+mj-cs"/>
              </a:rPr>
              <a:t> du </a:t>
            </a:r>
            <a:r>
              <a:rPr lang="en-US" sz="6000" kern="1200" dirty="0" err="1">
                <a:solidFill>
                  <a:schemeClr val="bg1"/>
                </a:solidFill>
                <a:latin typeface="+mj-lt"/>
                <a:ea typeface="+mj-ea"/>
                <a:cs typeface="+mj-cs"/>
              </a:rPr>
              <a:t>jeu</a:t>
            </a:r>
            <a:r>
              <a:rPr lang="en-US" sz="6000" kern="1200" dirty="0">
                <a:solidFill>
                  <a:schemeClr val="bg1"/>
                </a:solidFill>
                <a:latin typeface="+mj-lt"/>
                <a:ea typeface="+mj-ea"/>
                <a:cs typeface="+mj-cs"/>
              </a:rPr>
              <a:t> de </a:t>
            </a:r>
            <a:r>
              <a:rPr lang="en-US" sz="6000" kern="1200" dirty="0" err="1">
                <a:solidFill>
                  <a:schemeClr val="bg1"/>
                </a:solidFill>
                <a:latin typeface="+mj-lt"/>
                <a:ea typeface="+mj-ea"/>
                <a:cs typeface="+mj-cs"/>
              </a:rPr>
              <a:t>données</a:t>
            </a:r>
            <a:endParaRPr lang="en-US" sz="6000" kern="1200" dirty="0">
              <a:solidFill>
                <a:schemeClr val="bg1"/>
              </a:solidFill>
              <a:latin typeface="+mj-lt"/>
              <a:ea typeface="+mj-ea"/>
              <a:cs typeface="+mj-cs"/>
            </a:endParaRPr>
          </a:p>
        </p:txBody>
      </p:sp>
      <p:sp>
        <p:nvSpPr>
          <p:cNvPr id="11" name="Freeform: Shape 10">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 3">
            <a:extLst>
              <a:ext uri="{FF2B5EF4-FFF2-40B4-BE49-F238E27FC236}">
                <a16:creationId xmlns:a16="http://schemas.microsoft.com/office/drawing/2014/main" id="{4C7E9986-8738-4375-8247-2F05C29660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382" y="720993"/>
            <a:ext cx="4047843" cy="4047843"/>
          </a:xfrm>
          <a:prstGeom prst="rect">
            <a:avLst/>
          </a:prstGeom>
        </p:spPr>
      </p:pic>
    </p:spTree>
    <p:extLst>
      <p:ext uri="{BB962C8B-B14F-4D97-AF65-F5344CB8AC3E}">
        <p14:creationId xmlns:p14="http://schemas.microsoft.com/office/powerpoint/2010/main" val="102614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6D19BF79-1D71-48C5-80A2-A1D39A8C27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5" name="Image 4">
            <a:extLst>
              <a:ext uri="{FF2B5EF4-FFF2-40B4-BE49-F238E27FC236}">
                <a16:creationId xmlns:a16="http://schemas.microsoft.com/office/drawing/2014/main" id="{D4307349-1437-4B81-BD30-987F40604583}"/>
              </a:ext>
            </a:extLst>
          </p:cNvPr>
          <p:cNvPicPr>
            <a:picLocks noChangeAspect="1"/>
          </p:cNvPicPr>
          <p:nvPr/>
        </p:nvPicPr>
        <p:blipFill>
          <a:blip r:embed="rId4"/>
          <a:stretch>
            <a:fillRect/>
          </a:stretch>
        </p:blipFill>
        <p:spPr>
          <a:xfrm>
            <a:off x="1157122" y="1968860"/>
            <a:ext cx="9877756" cy="2920279"/>
          </a:xfrm>
          <a:prstGeom prst="rect">
            <a:avLst/>
          </a:prstGeom>
        </p:spPr>
      </p:pic>
      <p:sp>
        <p:nvSpPr>
          <p:cNvPr id="6" name="Rectangle 5">
            <a:extLst>
              <a:ext uri="{FF2B5EF4-FFF2-40B4-BE49-F238E27FC236}">
                <a16:creationId xmlns:a16="http://schemas.microsoft.com/office/drawing/2014/main" id="{A52A9FF9-DA7B-49DD-B094-D08CE973B89C}"/>
              </a:ext>
            </a:extLst>
          </p:cNvPr>
          <p:cNvSpPr/>
          <p:nvPr/>
        </p:nvSpPr>
        <p:spPr>
          <a:xfrm>
            <a:off x="1579417" y="1968860"/>
            <a:ext cx="1330037" cy="29202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74383477-5B0F-42B1-9FA4-F3775CD2970E}"/>
              </a:ext>
            </a:extLst>
          </p:cNvPr>
          <p:cNvSpPr/>
          <p:nvPr/>
        </p:nvSpPr>
        <p:spPr>
          <a:xfrm>
            <a:off x="3013364" y="1968860"/>
            <a:ext cx="1091045" cy="29202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671A829D-BB2C-404E-B3B5-5A0DF8C288A0}"/>
              </a:ext>
            </a:extLst>
          </p:cNvPr>
          <p:cNvSpPr/>
          <p:nvPr/>
        </p:nvSpPr>
        <p:spPr>
          <a:xfrm>
            <a:off x="4208319" y="1968859"/>
            <a:ext cx="1330037" cy="29202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155DDB5C-321B-4DAB-B40C-2496C41D5474}"/>
              </a:ext>
            </a:extLst>
          </p:cNvPr>
          <p:cNvSpPr/>
          <p:nvPr/>
        </p:nvSpPr>
        <p:spPr>
          <a:xfrm>
            <a:off x="5662910" y="1968859"/>
            <a:ext cx="1402908" cy="29202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149669F1-83A0-418C-8652-74A24A47BABB}"/>
              </a:ext>
            </a:extLst>
          </p:cNvPr>
          <p:cNvSpPr/>
          <p:nvPr/>
        </p:nvSpPr>
        <p:spPr>
          <a:xfrm>
            <a:off x="7190372" y="1968858"/>
            <a:ext cx="1399181" cy="29202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F79624ED-591B-4772-8CCD-E8DBEF8B1693}"/>
              </a:ext>
            </a:extLst>
          </p:cNvPr>
          <p:cNvSpPr/>
          <p:nvPr/>
        </p:nvSpPr>
        <p:spPr>
          <a:xfrm>
            <a:off x="8714107" y="1968858"/>
            <a:ext cx="1330037" cy="29202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a:extLst>
              <a:ext uri="{FF2B5EF4-FFF2-40B4-BE49-F238E27FC236}">
                <a16:creationId xmlns:a16="http://schemas.microsoft.com/office/drawing/2014/main" id="{BDF6B70B-2DEC-442C-B041-F2E2A8191848}"/>
              </a:ext>
            </a:extLst>
          </p:cNvPr>
          <p:cNvSpPr/>
          <p:nvPr/>
        </p:nvSpPr>
        <p:spPr>
          <a:xfrm>
            <a:off x="10137659" y="1968858"/>
            <a:ext cx="897219" cy="29202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12">
            <a:extLst>
              <a:ext uri="{FF2B5EF4-FFF2-40B4-BE49-F238E27FC236}">
                <a16:creationId xmlns:a16="http://schemas.microsoft.com/office/drawing/2014/main" id="{EADBF00A-0017-452C-8D18-BEC6A6DE98CE}"/>
              </a:ext>
            </a:extLst>
          </p:cNvPr>
          <p:cNvSpPr txBox="1"/>
          <p:nvPr/>
        </p:nvSpPr>
        <p:spPr>
          <a:xfrm>
            <a:off x="1780205" y="5112434"/>
            <a:ext cx="928459" cy="646331"/>
          </a:xfrm>
          <a:prstGeom prst="rect">
            <a:avLst/>
          </a:prstGeom>
          <a:noFill/>
        </p:spPr>
        <p:txBody>
          <a:bodyPr wrap="none" rtlCol="0">
            <a:spAutoFit/>
          </a:bodyPr>
          <a:lstStyle/>
          <a:p>
            <a:r>
              <a:rPr lang="fr-FR" dirty="0"/>
              <a:t>Shape : </a:t>
            </a:r>
          </a:p>
          <a:p>
            <a:r>
              <a:rPr lang="fr-FR" dirty="0"/>
              <a:t>(170,7)</a:t>
            </a:r>
          </a:p>
        </p:txBody>
      </p:sp>
    </p:spTree>
    <p:extLst>
      <p:ext uri="{BB962C8B-B14F-4D97-AF65-F5344CB8AC3E}">
        <p14:creationId xmlns:p14="http://schemas.microsoft.com/office/powerpoint/2010/main" val="1870895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5F4E1D-C2D1-48A3-87E1-EAA86D29F741}"/>
              </a:ext>
            </a:extLst>
          </p:cNvPr>
          <p:cNvSpPr>
            <a:spLocks noGrp="1"/>
          </p:cNvSpPr>
          <p:nvPr>
            <p:ph type="ctrTitle"/>
          </p:nvPr>
        </p:nvSpPr>
        <p:spPr>
          <a:xfrm>
            <a:off x="1391920" y="396240"/>
            <a:ext cx="9408160" cy="1046481"/>
          </a:xfrm>
        </p:spPr>
        <p:txBody>
          <a:bodyPr>
            <a:normAutofit/>
          </a:bodyPr>
          <a:lstStyle/>
          <a:p>
            <a:r>
              <a:rPr lang="fr-FR" dirty="0"/>
              <a:t>Nettoyage</a:t>
            </a:r>
          </a:p>
        </p:txBody>
      </p:sp>
      <p:pic>
        <p:nvPicPr>
          <p:cNvPr id="4" name="Image 3">
            <a:extLst>
              <a:ext uri="{FF2B5EF4-FFF2-40B4-BE49-F238E27FC236}">
                <a16:creationId xmlns:a16="http://schemas.microsoft.com/office/drawing/2014/main" id="{6D19BF79-1D71-48C5-80A2-A1D39A8C27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5" name="Image 4">
            <a:extLst>
              <a:ext uri="{FF2B5EF4-FFF2-40B4-BE49-F238E27FC236}">
                <a16:creationId xmlns:a16="http://schemas.microsoft.com/office/drawing/2014/main" id="{AD6E768B-BDA6-4E1D-BF70-0A0A3F32863F}"/>
              </a:ext>
            </a:extLst>
          </p:cNvPr>
          <p:cNvPicPr>
            <a:picLocks noChangeAspect="1"/>
          </p:cNvPicPr>
          <p:nvPr/>
        </p:nvPicPr>
        <p:blipFill>
          <a:blip r:embed="rId4"/>
          <a:stretch>
            <a:fillRect/>
          </a:stretch>
        </p:blipFill>
        <p:spPr>
          <a:xfrm>
            <a:off x="488806" y="2800022"/>
            <a:ext cx="4820949" cy="2635578"/>
          </a:xfrm>
          <a:prstGeom prst="rect">
            <a:avLst/>
          </a:prstGeom>
        </p:spPr>
      </p:pic>
      <p:pic>
        <p:nvPicPr>
          <p:cNvPr id="6" name="Image 5">
            <a:extLst>
              <a:ext uri="{FF2B5EF4-FFF2-40B4-BE49-F238E27FC236}">
                <a16:creationId xmlns:a16="http://schemas.microsoft.com/office/drawing/2014/main" id="{F9A6EC84-470C-4D65-BA17-42941BA9CE91}"/>
              </a:ext>
            </a:extLst>
          </p:cNvPr>
          <p:cNvPicPr>
            <a:picLocks noChangeAspect="1"/>
          </p:cNvPicPr>
          <p:nvPr/>
        </p:nvPicPr>
        <p:blipFill>
          <a:blip r:embed="rId5"/>
          <a:stretch>
            <a:fillRect/>
          </a:stretch>
        </p:blipFill>
        <p:spPr>
          <a:xfrm>
            <a:off x="6882247" y="2800022"/>
            <a:ext cx="4392630" cy="2635578"/>
          </a:xfrm>
          <a:prstGeom prst="rect">
            <a:avLst/>
          </a:prstGeom>
        </p:spPr>
      </p:pic>
      <p:pic>
        <p:nvPicPr>
          <p:cNvPr id="7" name="Image 6">
            <a:extLst>
              <a:ext uri="{FF2B5EF4-FFF2-40B4-BE49-F238E27FC236}">
                <a16:creationId xmlns:a16="http://schemas.microsoft.com/office/drawing/2014/main" id="{932CA088-AEC5-4558-9BE2-BA5395E8E435}"/>
              </a:ext>
            </a:extLst>
          </p:cNvPr>
          <p:cNvPicPr>
            <a:picLocks noChangeAspect="1"/>
          </p:cNvPicPr>
          <p:nvPr/>
        </p:nvPicPr>
        <p:blipFill>
          <a:blip r:embed="rId6"/>
          <a:stretch>
            <a:fillRect/>
          </a:stretch>
        </p:blipFill>
        <p:spPr>
          <a:xfrm>
            <a:off x="5746479" y="1753542"/>
            <a:ext cx="6338682" cy="1046480"/>
          </a:xfrm>
          <a:prstGeom prst="rect">
            <a:avLst/>
          </a:prstGeom>
        </p:spPr>
      </p:pic>
      <p:sp>
        <p:nvSpPr>
          <p:cNvPr id="8" name="ZoneTexte 7">
            <a:extLst>
              <a:ext uri="{FF2B5EF4-FFF2-40B4-BE49-F238E27FC236}">
                <a16:creationId xmlns:a16="http://schemas.microsoft.com/office/drawing/2014/main" id="{6B4CEFDF-EF2F-402C-A749-ABB77221E140}"/>
              </a:ext>
            </a:extLst>
          </p:cNvPr>
          <p:cNvSpPr txBox="1"/>
          <p:nvPr/>
        </p:nvSpPr>
        <p:spPr>
          <a:xfrm>
            <a:off x="2319602" y="2092116"/>
            <a:ext cx="1159356" cy="369332"/>
          </a:xfrm>
          <a:prstGeom prst="rect">
            <a:avLst/>
          </a:prstGeom>
          <a:noFill/>
        </p:spPr>
        <p:txBody>
          <a:bodyPr wrap="none" rtlCol="0">
            <a:spAutoFit/>
          </a:bodyPr>
          <a:lstStyle/>
          <a:p>
            <a:r>
              <a:rPr lang="fr-FR" dirty="0"/>
              <a:t>data.info()</a:t>
            </a:r>
          </a:p>
        </p:txBody>
      </p:sp>
    </p:spTree>
    <p:extLst>
      <p:ext uri="{BB962C8B-B14F-4D97-AF65-F5344CB8AC3E}">
        <p14:creationId xmlns:p14="http://schemas.microsoft.com/office/powerpoint/2010/main" val="2630578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12FA98D-5214-442A-97A7-973984024AE3}"/>
              </a:ext>
            </a:extLst>
          </p:cNvPr>
          <p:cNvSpPr>
            <a:spLocks noGrp="1"/>
          </p:cNvSpPr>
          <p:nvPr>
            <p:ph type="title"/>
          </p:nvPr>
        </p:nvSpPr>
        <p:spPr>
          <a:xfrm>
            <a:off x="6746628" y="1783959"/>
            <a:ext cx="4645250" cy="2889114"/>
          </a:xfrm>
        </p:spPr>
        <p:txBody>
          <a:bodyPr vert="horz" lIns="91440" tIns="45720" rIns="91440" bIns="45720" rtlCol="0" anchor="b">
            <a:normAutofit/>
          </a:bodyPr>
          <a:lstStyle/>
          <a:p>
            <a:r>
              <a:rPr lang="en-US" sz="6000" kern="1200" dirty="0">
                <a:solidFill>
                  <a:schemeClr val="bg1"/>
                </a:solidFill>
                <a:latin typeface="+mj-lt"/>
                <a:ea typeface="+mj-ea"/>
                <a:cs typeface="+mj-cs"/>
              </a:rPr>
              <a:t>Analyses</a:t>
            </a:r>
          </a:p>
        </p:txBody>
      </p:sp>
      <p:sp>
        <p:nvSpPr>
          <p:cNvPr id="14" name="Freeform: Shape 13">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Image 6">
            <a:extLst>
              <a:ext uri="{FF2B5EF4-FFF2-40B4-BE49-F238E27FC236}">
                <a16:creationId xmlns:a16="http://schemas.microsoft.com/office/drawing/2014/main" id="{9ACAB2AE-191C-443A-BD0C-2D85111F66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382" y="720993"/>
            <a:ext cx="4047843" cy="4047843"/>
          </a:xfrm>
          <a:prstGeom prst="rect">
            <a:avLst/>
          </a:prstGeom>
        </p:spPr>
      </p:pic>
    </p:spTree>
    <p:extLst>
      <p:ext uri="{BB962C8B-B14F-4D97-AF65-F5344CB8AC3E}">
        <p14:creationId xmlns:p14="http://schemas.microsoft.com/office/powerpoint/2010/main" val="4149920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5F4E1D-C2D1-48A3-87E1-EAA86D29F741}"/>
              </a:ext>
            </a:extLst>
          </p:cNvPr>
          <p:cNvSpPr>
            <a:spLocks noGrp="1"/>
          </p:cNvSpPr>
          <p:nvPr>
            <p:ph type="ctrTitle"/>
          </p:nvPr>
        </p:nvSpPr>
        <p:spPr>
          <a:xfrm>
            <a:off x="1391920" y="396240"/>
            <a:ext cx="9408160" cy="1046481"/>
          </a:xfrm>
        </p:spPr>
        <p:txBody>
          <a:bodyPr>
            <a:normAutofit/>
          </a:bodyPr>
          <a:lstStyle/>
          <a:p>
            <a:r>
              <a:rPr lang="fr-FR" dirty="0"/>
              <a:t>Analyses univariées</a:t>
            </a:r>
          </a:p>
        </p:txBody>
      </p:sp>
      <p:pic>
        <p:nvPicPr>
          <p:cNvPr id="4" name="Image 3">
            <a:extLst>
              <a:ext uri="{FF2B5EF4-FFF2-40B4-BE49-F238E27FC236}">
                <a16:creationId xmlns:a16="http://schemas.microsoft.com/office/drawing/2014/main" id="{6D19BF79-1D71-48C5-80A2-A1D39A8C27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3" name="Image 2">
            <a:extLst>
              <a:ext uri="{FF2B5EF4-FFF2-40B4-BE49-F238E27FC236}">
                <a16:creationId xmlns:a16="http://schemas.microsoft.com/office/drawing/2014/main" id="{72BECC6D-75BB-4FC6-85A3-E30EA2CEC2F2}"/>
              </a:ext>
            </a:extLst>
          </p:cNvPr>
          <p:cNvPicPr>
            <a:picLocks noChangeAspect="1"/>
          </p:cNvPicPr>
          <p:nvPr/>
        </p:nvPicPr>
        <p:blipFill>
          <a:blip r:embed="rId4"/>
          <a:stretch>
            <a:fillRect/>
          </a:stretch>
        </p:blipFill>
        <p:spPr>
          <a:xfrm>
            <a:off x="3344872" y="4057418"/>
            <a:ext cx="5502255" cy="2412928"/>
          </a:xfrm>
          <a:prstGeom prst="rect">
            <a:avLst/>
          </a:prstGeom>
        </p:spPr>
      </p:pic>
      <p:sp>
        <p:nvSpPr>
          <p:cNvPr id="9" name="ZoneTexte 8">
            <a:extLst>
              <a:ext uri="{FF2B5EF4-FFF2-40B4-BE49-F238E27FC236}">
                <a16:creationId xmlns:a16="http://schemas.microsoft.com/office/drawing/2014/main" id="{2F5AB3E3-CCF5-4497-A2A5-1089E0BB90EB}"/>
              </a:ext>
            </a:extLst>
          </p:cNvPr>
          <p:cNvSpPr txBox="1"/>
          <p:nvPr/>
        </p:nvSpPr>
        <p:spPr>
          <a:xfrm>
            <a:off x="1391919" y="5079216"/>
            <a:ext cx="1345818" cy="369332"/>
          </a:xfrm>
          <a:prstGeom prst="rect">
            <a:avLst/>
          </a:prstGeom>
          <a:noFill/>
        </p:spPr>
        <p:txBody>
          <a:bodyPr wrap="none" rtlCol="0">
            <a:spAutoFit/>
          </a:bodyPr>
          <a:lstStyle/>
          <a:p>
            <a:r>
              <a:rPr lang="fr-FR" dirty="0"/>
              <a:t>Faux billets :</a:t>
            </a:r>
          </a:p>
        </p:txBody>
      </p:sp>
      <p:pic>
        <p:nvPicPr>
          <p:cNvPr id="11" name="Image 10">
            <a:extLst>
              <a:ext uri="{FF2B5EF4-FFF2-40B4-BE49-F238E27FC236}">
                <a16:creationId xmlns:a16="http://schemas.microsoft.com/office/drawing/2014/main" id="{7D84A61D-B1EA-4910-9FB2-BFE105AC8999}"/>
              </a:ext>
            </a:extLst>
          </p:cNvPr>
          <p:cNvPicPr>
            <a:picLocks noChangeAspect="1"/>
          </p:cNvPicPr>
          <p:nvPr/>
        </p:nvPicPr>
        <p:blipFill>
          <a:blip r:embed="rId5"/>
          <a:stretch>
            <a:fillRect/>
          </a:stretch>
        </p:blipFill>
        <p:spPr>
          <a:xfrm>
            <a:off x="3344872" y="1442721"/>
            <a:ext cx="5502255" cy="2416575"/>
          </a:xfrm>
          <a:prstGeom prst="rect">
            <a:avLst/>
          </a:prstGeom>
        </p:spPr>
      </p:pic>
      <p:sp>
        <p:nvSpPr>
          <p:cNvPr id="12" name="ZoneTexte 11">
            <a:extLst>
              <a:ext uri="{FF2B5EF4-FFF2-40B4-BE49-F238E27FC236}">
                <a16:creationId xmlns:a16="http://schemas.microsoft.com/office/drawing/2014/main" id="{EA2AADFA-2355-46F0-A226-9F80E621548A}"/>
              </a:ext>
            </a:extLst>
          </p:cNvPr>
          <p:cNvSpPr txBox="1"/>
          <p:nvPr/>
        </p:nvSpPr>
        <p:spPr>
          <a:xfrm>
            <a:off x="1391919" y="2468529"/>
            <a:ext cx="1368901" cy="369332"/>
          </a:xfrm>
          <a:prstGeom prst="rect">
            <a:avLst/>
          </a:prstGeom>
          <a:noFill/>
        </p:spPr>
        <p:txBody>
          <a:bodyPr wrap="none" rtlCol="0">
            <a:spAutoFit/>
          </a:bodyPr>
          <a:lstStyle/>
          <a:p>
            <a:r>
              <a:rPr lang="fr-FR" dirty="0"/>
              <a:t>Vrais billets :</a:t>
            </a:r>
          </a:p>
        </p:txBody>
      </p:sp>
      <p:sp>
        <p:nvSpPr>
          <p:cNvPr id="5" name="Rectangle 4">
            <a:extLst>
              <a:ext uri="{FF2B5EF4-FFF2-40B4-BE49-F238E27FC236}">
                <a16:creationId xmlns:a16="http://schemas.microsoft.com/office/drawing/2014/main" id="{6F98BF06-D878-4879-9CAD-2EFA81550DF5}"/>
              </a:ext>
            </a:extLst>
          </p:cNvPr>
          <p:cNvSpPr/>
          <p:nvPr/>
        </p:nvSpPr>
        <p:spPr>
          <a:xfrm>
            <a:off x="6452755" y="1963881"/>
            <a:ext cx="800100" cy="5046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68C3CBF1-C4FF-4F36-A6CD-AFD832199518}"/>
              </a:ext>
            </a:extLst>
          </p:cNvPr>
          <p:cNvSpPr/>
          <p:nvPr/>
        </p:nvSpPr>
        <p:spPr>
          <a:xfrm>
            <a:off x="6452755" y="4578402"/>
            <a:ext cx="800100" cy="50081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BF60D4F6-01F2-4E5A-8058-C95D62700CF3}"/>
              </a:ext>
            </a:extLst>
          </p:cNvPr>
          <p:cNvSpPr/>
          <p:nvPr/>
        </p:nvSpPr>
        <p:spPr>
          <a:xfrm>
            <a:off x="8047027" y="1963882"/>
            <a:ext cx="722900" cy="50464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07C50A22-B1BB-49D5-87BE-CDB9C8D6AD46}"/>
              </a:ext>
            </a:extLst>
          </p:cNvPr>
          <p:cNvSpPr/>
          <p:nvPr/>
        </p:nvSpPr>
        <p:spPr>
          <a:xfrm>
            <a:off x="8047027" y="4578403"/>
            <a:ext cx="722900" cy="5008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941623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3"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5F4E1D-C2D1-48A3-87E1-EAA86D29F741}"/>
              </a:ext>
            </a:extLst>
          </p:cNvPr>
          <p:cNvSpPr>
            <a:spLocks noGrp="1"/>
          </p:cNvSpPr>
          <p:nvPr>
            <p:ph type="ctrTitle"/>
          </p:nvPr>
        </p:nvSpPr>
        <p:spPr>
          <a:xfrm>
            <a:off x="1391920" y="396240"/>
            <a:ext cx="9408160" cy="1046481"/>
          </a:xfrm>
        </p:spPr>
        <p:txBody>
          <a:bodyPr>
            <a:normAutofit/>
          </a:bodyPr>
          <a:lstStyle/>
          <a:p>
            <a:r>
              <a:rPr lang="fr-FR" dirty="0"/>
              <a:t>Analyses bivariées</a:t>
            </a:r>
          </a:p>
        </p:txBody>
      </p:sp>
      <p:pic>
        <p:nvPicPr>
          <p:cNvPr id="4" name="Image 3">
            <a:extLst>
              <a:ext uri="{FF2B5EF4-FFF2-40B4-BE49-F238E27FC236}">
                <a16:creationId xmlns:a16="http://schemas.microsoft.com/office/drawing/2014/main" id="{6D19BF79-1D71-48C5-80A2-A1D39A8C27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9" name="Image 8">
            <a:extLst>
              <a:ext uri="{FF2B5EF4-FFF2-40B4-BE49-F238E27FC236}">
                <a16:creationId xmlns:a16="http://schemas.microsoft.com/office/drawing/2014/main" id="{52D44854-E6FE-4FB0-B6D2-935450C038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0762" y="1650172"/>
            <a:ext cx="5070475" cy="4799398"/>
          </a:xfrm>
          <a:prstGeom prst="rect">
            <a:avLst/>
          </a:prstGeom>
        </p:spPr>
      </p:pic>
    </p:spTree>
    <p:extLst>
      <p:ext uri="{BB962C8B-B14F-4D97-AF65-F5344CB8AC3E}">
        <p14:creationId xmlns:p14="http://schemas.microsoft.com/office/powerpoint/2010/main" val="2872131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6D19BF79-1D71-48C5-80A2-A1D39A8C27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5" name="Image 4">
            <a:extLst>
              <a:ext uri="{FF2B5EF4-FFF2-40B4-BE49-F238E27FC236}">
                <a16:creationId xmlns:a16="http://schemas.microsoft.com/office/drawing/2014/main" id="{86724609-7547-41BF-9F4A-F9EC3CB14C49}"/>
              </a:ext>
            </a:extLst>
          </p:cNvPr>
          <p:cNvPicPr>
            <a:picLocks noChangeAspect="1"/>
          </p:cNvPicPr>
          <p:nvPr/>
        </p:nvPicPr>
        <p:blipFill rotWithShape="1">
          <a:blip r:embed="rId4">
            <a:extLst>
              <a:ext uri="{28A0092B-C50C-407E-A947-70E740481C1C}">
                <a14:useLocalDpi xmlns:a14="http://schemas.microsoft.com/office/drawing/2010/main" val="0"/>
              </a:ext>
            </a:extLst>
          </a:blip>
          <a:srcRect l="7197" t="6271" r="8469"/>
          <a:stretch/>
        </p:blipFill>
        <p:spPr>
          <a:xfrm>
            <a:off x="4054379" y="3532909"/>
            <a:ext cx="4291442" cy="3179618"/>
          </a:xfrm>
          <a:prstGeom prst="rect">
            <a:avLst/>
          </a:prstGeom>
        </p:spPr>
      </p:pic>
      <p:pic>
        <p:nvPicPr>
          <p:cNvPr id="9" name="Image 8">
            <a:extLst>
              <a:ext uri="{FF2B5EF4-FFF2-40B4-BE49-F238E27FC236}">
                <a16:creationId xmlns:a16="http://schemas.microsoft.com/office/drawing/2014/main" id="{6C61BCAD-4541-4B23-A316-AE31A8175BF9}"/>
              </a:ext>
            </a:extLst>
          </p:cNvPr>
          <p:cNvPicPr>
            <a:picLocks noChangeAspect="1"/>
          </p:cNvPicPr>
          <p:nvPr/>
        </p:nvPicPr>
        <p:blipFill rotWithShape="1">
          <a:blip r:embed="rId5">
            <a:extLst>
              <a:ext uri="{28A0092B-C50C-407E-A947-70E740481C1C}">
                <a14:useLocalDpi xmlns:a14="http://schemas.microsoft.com/office/drawing/2010/main" val="0"/>
              </a:ext>
            </a:extLst>
          </a:blip>
          <a:srcRect l="6628" t="6271" r="9037"/>
          <a:stretch/>
        </p:blipFill>
        <p:spPr>
          <a:xfrm>
            <a:off x="685800" y="436627"/>
            <a:ext cx="4291441" cy="3179618"/>
          </a:xfrm>
          <a:prstGeom prst="rect">
            <a:avLst/>
          </a:prstGeom>
        </p:spPr>
      </p:pic>
      <p:pic>
        <p:nvPicPr>
          <p:cNvPr id="11" name="Image 10">
            <a:extLst>
              <a:ext uri="{FF2B5EF4-FFF2-40B4-BE49-F238E27FC236}">
                <a16:creationId xmlns:a16="http://schemas.microsoft.com/office/drawing/2014/main" id="{D134FB4A-2FDE-4F54-BEC1-9022F6394EAC}"/>
              </a:ext>
            </a:extLst>
          </p:cNvPr>
          <p:cNvPicPr>
            <a:picLocks noChangeAspect="1"/>
          </p:cNvPicPr>
          <p:nvPr/>
        </p:nvPicPr>
        <p:blipFill rotWithShape="1">
          <a:blip r:embed="rId6">
            <a:extLst>
              <a:ext uri="{28A0092B-C50C-407E-A947-70E740481C1C}">
                <a14:useLocalDpi xmlns:a14="http://schemas.microsoft.com/office/drawing/2010/main" val="0"/>
              </a:ext>
            </a:extLst>
          </a:blip>
          <a:srcRect l="5256" t="6260" r="8281"/>
          <a:stretch/>
        </p:blipFill>
        <p:spPr>
          <a:xfrm>
            <a:off x="7107000" y="436627"/>
            <a:ext cx="4399200" cy="3179619"/>
          </a:xfrm>
          <a:prstGeom prst="rect">
            <a:avLst/>
          </a:prstGeom>
        </p:spPr>
      </p:pic>
    </p:spTree>
    <p:extLst>
      <p:ext uri="{BB962C8B-B14F-4D97-AF65-F5344CB8AC3E}">
        <p14:creationId xmlns:p14="http://schemas.microsoft.com/office/powerpoint/2010/main" val="2977986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345</TotalTime>
  <Words>1053</Words>
  <Application>Microsoft Office PowerPoint</Application>
  <PresentationFormat>Grand écran</PresentationFormat>
  <Paragraphs>175</Paragraphs>
  <Slides>26</Slides>
  <Notes>24</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26</vt:i4>
      </vt:variant>
    </vt:vector>
  </HeadingPairs>
  <TitlesOfParts>
    <vt:vector size="31" baseType="lpstr">
      <vt:lpstr>Arial</vt:lpstr>
      <vt:lpstr>Arial Unicode MS</vt:lpstr>
      <vt:lpstr>Calibri</vt:lpstr>
      <vt:lpstr>Calibri Light</vt:lpstr>
      <vt:lpstr>Thème Office</vt:lpstr>
      <vt:lpstr>Projet 6 : Détectez des Faux Billets</vt:lpstr>
      <vt:lpstr>Sommaire :</vt:lpstr>
      <vt:lpstr>Présentation du jeu de données</vt:lpstr>
      <vt:lpstr>Présentation PowerPoint</vt:lpstr>
      <vt:lpstr>Nettoyage</vt:lpstr>
      <vt:lpstr>Analyses</vt:lpstr>
      <vt:lpstr>Analyses univariées</vt:lpstr>
      <vt:lpstr>Analyses bivariées</vt:lpstr>
      <vt:lpstr>Présentation PowerPoint</vt:lpstr>
      <vt:lpstr>Relations linéaires</vt:lpstr>
      <vt:lpstr>ACP</vt:lpstr>
      <vt:lpstr>Eboulis des valeurs propres</vt:lpstr>
      <vt:lpstr>Cercle des corrélations</vt:lpstr>
      <vt:lpstr>Projection des individus</vt:lpstr>
      <vt:lpstr>Qualité de représentation des individus</vt:lpstr>
      <vt:lpstr>K-means</vt:lpstr>
      <vt:lpstr>Algorithme de Classification - Kmeans</vt:lpstr>
      <vt:lpstr>Visualisation sur F1/F2</vt:lpstr>
      <vt:lpstr>Matrice de confusion</vt:lpstr>
      <vt:lpstr>Modélisation</vt:lpstr>
      <vt:lpstr>Régression logistique</vt:lpstr>
      <vt:lpstr>Programme</vt:lpstr>
      <vt:lpstr>Programme</vt:lpstr>
      <vt:lpstr>Programme</vt:lpstr>
      <vt:lpstr>Matrice de confusion</vt:lpstr>
      <vt:lpstr>Test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6 : Détectez des Faux Billets</dc:title>
  <dc:creator>julien Paulet</dc:creator>
  <cp:lastModifiedBy>julien Paulet</cp:lastModifiedBy>
  <cp:revision>23</cp:revision>
  <dcterms:created xsi:type="dcterms:W3CDTF">2019-05-21T08:38:29Z</dcterms:created>
  <dcterms:modified xsi:type="dcterms:W3CDTF">2019-05-27T12:46:35Z</dcterms:modified>
</cp:coreProperties>
</file>