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307" r:id="rId5"/>
    <p:sldId id="312" r:id="rId6"/>
    <p:sldId id="308" r:id="rId7"/>
    <p:sldId id="313" r:id="rId8"/>
    <p:sldId id="314" r:id="rId9"/>
    <p:sldId id="323" r:id="rId10"/>
    <p:sldId id="324" r:id="rId11"/>
    <p:sldId id="328" r:id="rId12"/>
    <p:sldId id="325" r:id="rId13"/>
    <p:sldId id="309" r:id="rId14"/>
    <p:sldId id="315" r:id="rId15"/>
    <p:sldId id="316" r:id="rId16"/>
    <p:sldId id="310" r:id="rId17"/>
    <p:sldId id="326" r:id="rId18"/>
    <p:sldId id="327" r:id="rId19"/>
    <p:sldId id="311" r:id="rId20"/>
    <p:sldId id="317" r:id="rId21"/>
    <p:sldId id="318" r:id="rId22"/>
    <p:sldId id="29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31" autoAdjust="0"/>
  </p:normalViewPr>
  <p:slideViewPr>
    <p:cSldViewPr snapToGrid="0">
      <p:cViewPr varScale="1">
        <p:scale>
          <a:sx n="98" d="100"/>
          <a:sy n="98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DC09-334D-4A7D-989D-E7D77A3D2287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CE7-EE28-416F-A9CE-4B7BF667E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7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jeu de données et analyses : 5min</a:t>
            </a:r>
          </a:p>
          <a:p>
            <a:r>
              <a:rPr lang="fr-FR" dirty="0"/>
              <a:t>ACP : 10min</a:t>
            </a:r>
          </a:p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: 5min</a:t>
            </a:r>
          </a:p>
          <a:p>
            <a:r>
              <a:rPr lang="fr-FR" dirty="0"/>
              <a:t>Modélisation : 5min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Total : 25min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40eme indice le plus bas (donc 76 -40 = 36eme dans les indices les plus hauts)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0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5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6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95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5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73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3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66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n’utilise que les données de 2008, cette année est celle qui présente le plus de pays ; </a:t>
            </a:r>
          </a:p>
          <a:p>
            <a:endParaRPr lang="fr-FR" dirty="0"/>
          </a:p>
          <a:p>
            <a:r>
              <a:rPr lang="fr-FR" dirty="0"/>
              <a:t>76 Pays sont présents dans l’étude</a:t>
            </a:r>
          </a:p>
          <a:p>
            <a:endParaRPr lang="fr-FR" dirty="0"/>
          </a:p>
          <a:p>
            <a:r>
              <a:rPr lang="fr-FR" dirty="0"/>
              <a:t>L’étude représente donc 29% de la population mondiale</a:t>
            </a:r>
          </a:p>
          <a:p>
            <a:endParaRPr lang="fr-FR" dirty="0"/>
          </a:p>
          <a:p>
            <a:r>
              <a:rPr lang="fr-FR" dirty="0"/>
              <a:t>On utilisera ici des centiles, permettant une grande précision dans nos calculs, mais aussi de passer à des déciles si besoin (pour une meilleure visualisation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résultat d’un .info() : </a:t>
            </a:r>
          </a:p>
          <a:p>
            <a:r>
              <a:rPr lang="fr-FR" dirty="0"/>
              <a:t>On peut voir ici que les variables ‘</a:t>
            </a:r>
            <a:r>
              <a:rPr lang="fr-FR" dirty="0" err="1"/>
              <a:t>income</a:t>
            </a:r>
            <a:r>
              <a:rPr lang="fr-FR" dirty="0"/>
              <a:t>’ et ‘</a:t>
            </a:r>
            <a:r>
              <a:rPr lang="fr-FR" dirty="0" err="1"/>
              <a:t>gdpppp</a:t>
            </a:r>
            <a:r>
              <a:rPr lang="fr-FR" dirty="0"/>
              <a:t>’ sont en </a:t>
            </a:r>
            <a:r>
              <a:rPr lang="fr-FR" dirty="0" err="1"/>
              <a:t>object</a:t>
            </a:r>
            <a:r>
              <a:rPr lang="fr-FR" dirty="0"/>
              <a:t> [CLICK] , et pour cause les chiffres sont à virgules et non à point ! </a:t>
            </a:r>
          </a:p>
          <a:p>
            <a:endParaRPr lang="fr-FR" dirty="0"/>
          </a:p>
          <a:p>
            <a:r>
              <a:rPr lang="fr-FR" dirty="0"/>
              <a:t>Il va donc falloir changer cela :</a:t>
            </a:r>
          </a:p>
          <a:p>
            <a:r>
              <a:rPr lang="fr-FR" dirty="0"/>
              <a:t>[CLICK] Explications sur le code </a:t>
            </a:r>
          </a:p>
          <a:p>
            <a:endParaRPr lang="fr-FR" dirty="0"/>
          </a:p>
          <a:p>
            <a:r>
              <a:rPr lang="fr-FR" dirty="0"/>
              <a:t>[CLICK] Et voilà, nos deux colonnes sont donc désormais en </a:t>
            </a:r>
            <a:r>
              <a:rPr lang="fr-FR" dirty="0" err="1"/>
              <a:t>float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7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9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j’ai préféré mettre l’axe des abscisses en décile plutôt qu’en centile ; Ce graphique étant réalisé uniquement pour avoir un ressenti visuel, le centile était moins compréhensible.</a:t>
            </a:r>
          </a:p>
          <a:p>
            <a:endParaRPr lang="fr-FR" dirty="0"/>
          </a:p>
          <a:p>
            <a:r>
              <a:rPr lang="fr-FR" dirty="0"/>
              <a:t>Le revenu moyen est ici exprimé en logarithme.</a:t>
            </a:r>
          </a:p>
          <a:p>
            <a:endParaRPr lang="fr-FR" dirty="0"/>
          </a:p>
          <a:p>
            <a:r>
              <a:rPr lang="fr-FR" dirty="0"/>
              <a:t>On peut voir ici une grande diversité entre les pays : </a:t>
            </a:r>
          </a:p>
          <a:p>
            <a:r>
              <a:rPr lang="fr-FR" dirty="0"/>
              <a:t>Le </a:t>
            </a:r>
            <a:r>
              <a:rPr lang="fr-FR" dirty="0" err="1"/>
              <a:t>congo</a:t>
            </a:r>
            <a:r>
              <a:rPr lang="fr-FR" dirty="0"/>
              <a:t> (COD) et la Cote d’ivoire (CIV) ont un revenu moyen nettement inférieur à l’Italie et aux USA (et même au Brésil, mais dans un autre ordre de grandeur).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74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la courbe de Lorenz des 5 pays vus précédemment : </a:t>
            </a:r>
          </a:p>
          <a:p>
            <a:r>
              <a:rPr lang="fr-FR" dirty="0"/>
              <a:t>[CLICK]</a:t>
            </a:r>
          </a:p>
          <a:p>
            <a:endParaRPr lang="fr-FR" dirty="0"/>
          </a:p>
          <a:p>
            <a:r>
              <a:rPr lang="fr-FR" dirty="0"/>
              <a:t>On peut voir ici que les USA, le Congo et la côté d’Ivoire présentent sensiblement la même répartition des richesses, le Brésil par contre présente une très grande inégalité.</a:t>
            </a:r>
          </a:p>
          <a:p>
            <a:r>
              <a:rPr lang="fr-FR" dirty="0"/>
              <a:t>Quand à l’Italie, c’est dans cette exemple le pays qui répartie le mieux ses richesses.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l’évolution des indices de Gini pour chacun des ces 5 pays depuis 1945 à nos jours.</a:t>
            </a:r>
          </a:p>
          <a:p>
            <a:endParaRPr lang="fr-FR" dirty="0"/>
          </a:p>
          <a:p>
            <a:r>
              <a:rPr lang="fr-FR" dirty="0"/>
              <a:t>On remarquera, notamment pour le Congo, que certaines années sont manquantes.</a:t>
            </a:r>
          </a:p>
          <a:p>
            <a:endParaRPr lang="fr-FR" dirty="0"/>
          </a:p>
          <a:p>
            <a:r>
              <a:rPr lang="fr-FR" dirty="0"/>
              <a:t>Rajouter plus d’explications sur on a le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FA25-216B-4048-9E14-17772AFFB9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49D44-1E01-45FE-B8DD-A036EA44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C411B0-AE01-4182-8063-5EC98A82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6081-2BA2-407A-8D63-4F9C94D8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4558-8863-47B4-B74A-54D743FD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BC29-48BA-4416-8074-297FD60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8770-CBEE-49BA-B1AB-E1B6C86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1B511D-6E58-44C7-B815-F0EAC2C8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751C0-B86C-413D-B862-0AF9768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74D4-9F83-4224-9897-F1617ED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40E15-7F67-4E02-8EA3-E750903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2EDE48-E2B2-40B0-B48D-66324A946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5DAF6C-E29E-445F-B6E4-61C9C2BA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A326F-2E1D-4654-BA2D-5AF3118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9141A-A22F-41B6-9BA8-E4C76F7C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023D4-D301-4F90-A5B3-317DDBF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5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BBF8-D376-4685-ABC9-467E3E94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D3A30-DEB2-4C8C-AF33-FA906B1F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F7A69-5E66-4D09-8DEE-6313C44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BFCCD-A2BC-4A4E-90ED-15196032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B5711-D66F-4A2B-95CF-85B5A5B2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BD08-8935-4806-BA75-F1419557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99C54-03CB-444B-9ED0-D7022B6F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E3DBB-41B6-4D5F-919F-FE57B767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EDFD5-AEB3-4B18-AD79-85E46D7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327EB-A4BD-4049-BE1B-12619E4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83BB-4DF3-4A6F-9D27-E354D76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3F149-609E-491D-A8A1-85844E08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510ED-1BD9-4E3D-BD00-BA858BB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28C43-5E19-4943-A3E3-006E7845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7972A-9843-4B13-B0FE-EB5A448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9EE6E-2321-42DF-AF6E-F386442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3CC1-19BF-4787-80E8-0523628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0B594-A6D1-40AC-B383-2244BD9C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2F79C8-0768-4D1F-AA4F-81C4DE70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09A6B-5E43-4F3F-96E4-398CDCC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1BB7E-79E5-4101-B711-3A4CE8C95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C02AF-A41F-405E-8219-16F53F73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4ADA2-48B0-4442-A7AA-9A9D74F9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E02E0-E244-4D0B-A88C-1264E090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864D5-C405-4871-9BFF-D087213D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6C356-6095-48B1-AF0A-D836C87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0A8ADD-9896-4244-8823-842CEB7C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F9724-C14A-4831-A4A8-D810C61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BCCBB-18D2-40DF-BA8C-8EF6EAE9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6093-12E2-4D54-B912-44788DA9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CD407-DF47-4DCE-BB20-2209E95E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5708E-B082-4602-B48C-BDE419B5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3A797-8C0B-43C6-A665-4F0F3DD8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FD2B28-039E-4AD9-82F5-1AE73047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0C3CB-5429-436E-832B-F867A0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AC773-EFEA-44B6-B4B7-9FC7DAC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C981F0-9A16-40DF-9441-FF9950A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9A45-BC3B-4DD3-A229-A62AA606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19B70-BB14-4146-BEDC-4928F36B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4B8D2-6DC1-4FA5-94E8-0666B62A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494D6-88D8-40CD-8F63-7D05D94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6DDE4-9BFA-43AA-86F8-FE4DFB5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42C18C-A70B-4C6C-9076-FF771F5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EFA46-4FDF-499A-962C-095620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90D31-3FDA-4185-B8CB-47B040DA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5B191-6296-4094-B79C-9BC7F553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C655-8375-4C41-9B67-B1C03E7EEC05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63770-B582-4ADD-B639-84C10817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D44A7-FEB2-47AC-A88B-27CCD690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F651-3273-4F81-A97F-2EBEA373C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Projet 7 : Effectuez une prédiction de revenus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Par Julien PAULET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3819E4-0C6C-44B6-938D-EB9B8E932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578475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le plus bas)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0E2BDC2-6429-4E82-BF9A-27996F6D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2378575"/>
            <a:ext cx="7153275" cy="2628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D4D5C2-24BA-471F-A007-07B9EDE0AE21}"/>
              </a:ext>
            </a:extLst>
          </p:cNvPr>
          <p:cNvSpPr txBox="1"/>
          <p:nvPr/>
        </p:nvSpPr>
        <p:spPr>
          <a:xfrm>
            <a:off x="361627" y="1955259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Unknown</a:t>
            </a:r>
            <a:r>
              <a:rPr lang="fr-FR" b="1" dirty="0">
                <a:solidFill>
                  <a:srgbClr val="FF0000"/>
                </a:solidFill>
              </a:rPr>
              <a:t> ?</a:t>
            </a:r>
          </a:p>
          <a:p>
            <a:r>
              <a:rPr lang="fr-FR" b="1" dirty="0">
                <a:solidFill>
                  <a:srgbClr val="FF0000"/>
                </a:solidFill>
              </a:rPr>
              <a:t>Creuser ce point </a:t>
            </a:r>
          </a:p>
        </p:txBody>
      </p:sp>
    </p:spTree>
    <p:extLst>
      <p:ext uri="{BB962C8B-B14F-4D97-AF65-F5344CB8AC3E}">
        <p14:creationId xmlns:p14="http://schemas.microsoft.com/office/powerpoint/2010/main" val="17054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607658"/>
          </a:xfrm>
        </p:spPr>
        <p:txBody>
          <a:bodyPr>
            <a:normAutofit fontScale="90000"/>
          </a:bodyPr>
          <a:lstStyle/>
          <a:p>
            <a:r>
              <a:rPr lang="fr-FR" dirty="0"/>
              <a:t>Classement des Pays (indice de le plus haut)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0E93EA-825F-4DDF-AF7D-E8A1D93F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37" y="2301403"/>
            <a:ext cx="8467725" cy="2552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8332EC-3E80-4359-BF87-B63A954F7329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97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Position de la France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FBE3C4-5BDF-462E-860A-C5F80326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111610"/>
            <a:ext cx="10010775" cy="981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DFD8B6-14EC-4B91-A4F7-6A944D1B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1" y="3971079"/>
            <a:ext cx="7229475" cy="6953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2AECB0-0AC4-478E-94E2-23BF75D3BE07}"/>
              </a:ext>
            </a:extLst>
          </p:cNvPr>
          <p:cNvSpPr txBox="1"/>
          <p:nvPr/>
        </p:nvSpPr>
        <p:spPr>
          <a:xfrm>
            <a:off x="2659159" y="5360132"/>
            <a:ext cx="687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France est donc 40eme dans le classement (l’index commençant à 0)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578C88-E04A-41F4-BB81-66F7D4AB1EC2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0114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3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44C95-8E6B-409D-9A7A-643D0531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Mise en place des fonctions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1 à 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X : </a:t>
            </a:r>
          </a:p>
        </p:txBody>
      </p:sp>
    </p:spTree>
    <p:extLst>
      <p:ext uri="{BB962C8B-B14F-4D97-AF65-F5344CB8AC3E}">
        <p14:creationId xmlns:p14="http://schemas.microsoft.com/office/powerpoint/2010/main" val="34063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7 et 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Question 9 et 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4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69A546-1865-48AA-AB18-501F5D1A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 :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1 :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2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3 :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Mission 4 : 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9717F5-787A-4AA5-B415-7E3BFAF1D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ANOVA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Régressions linéaires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Mission 1</a:t>
            </a: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3CD809-D9B9-4184-91B3-4F4AE642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Résumé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D84116-424B-475E-B0EB-65202B01BF4A}"/>
              </a:ext>
            </a:extLst>
          </p:cNvPr>
          <p:cNvSpPr txBox="1"/>
          <p:nvPr/>
        </p:nvSpPr>
        <p:spPr>
          <a:xfrm>
            <a:off x="1677798" y="2348917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des données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2008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4E35CE-F1AF-4F3B-BC27-C5C5CBD29DBD}"/>
              </a:ext>
            </a:extLst>
          </p:cNvPr>
          <p:cNvSpPr txBox="1"/>
          <p:nvPr/>
        </p:nvSpPr>
        <p:spPr>
          <a:xfrm>
            <a:off x="4857428" y="2348916"/>
            <a:ext cx="182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Pays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76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7E38A0-17A4-49E6-907B-5FE980C8B6A9}"/>
              </a:ext>
            </a:extLst>
          </p:cNvPr>
          <p:cNvSpPr txBox="1"/>
          <p:nvPr/>
        </p:nvSpPr>
        <p:spPr>
          <a:xfrm>
            <a:off x="7660416" y="2348916"/>
            <a:ext cx="310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Pourcentage de la population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29%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2C6B9A-824C-40D6-ACBD-605DFD9353D5}"/>
              </a:ext>
            </a:extLst>
          </p:cNvPr>
          <p:cNvSpPr txBox="1"/>
          <p:nvPr/>
        </p:nvSpPr>
        <p:spPr>
          <a:xfrm>
            <a:off x="4814050" y="4202348"/>
            <a:ext cx="191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 de quantile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Centile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E1B659-42D1-4809-A123-4B3194CA07DC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0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EC399E4-0880-419D-B6C4-959DF22A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28" y="1773271"/>
            <a:ext cx="4724400" cy="1962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Type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2C34A4-F764-491C-9512-F2BC8FF0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411" y="1695450"/>
            <a:ext cx="4610100" cy="1962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5466CA-A49A-42A5-8D02-B73DB89E68AE}"/>
              </a:ext>
            </a:extLst>
          </p:cNvPr>
          <p:cNvSpPr/>
          <p:nvPr/>
        </p:nvSpPr>
        <p:spPr>
          <a:xfrm>
            <a:off x="3789328" y="2923162"/>
            <a:ext cx="4601183" cy="505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D197E-13C5-47A8-9A3A-EAC52E661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740" y="4339670"/>
            <a:ext cx="6382358" cy="15026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21AC1F-51C1-4A1A-B525-8B5B9DA2D356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9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 2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2D1284-B104-4204-88A4-0B142A75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Diversité des Pays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FF20FE-E10F-4903-8B2C-5630E4A8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11580" r="9601" b="7706"/>
          <a:stretch/>
        </p:blipFill>
        <p:spPr>
          <a:xfrm>
            <a:off x="1699098" y="1442721"/>
            <a:ext cx="8793804" cy="48452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1296EB-08E1-46CB-918E-CADE857B3BCF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50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Courbes de Lorenz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2D5FF8-A8D5-43DF-88CF-5159F50A5B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9" t="11938" r="9243" b="8369"/>
          <a:stretch/>
        </p:blipFill>
        <p:spPr>
          <a:xfrm>
            <a:off x="2665378" y="162133"/>
            <a:ext cx="6861243" cy="65337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17F980-84EA-4260-A295-4ECF174F4835}"/>
              </a:ext>
            </a:extLst>
          </p:cNvPr>
          <p:cNvSpPr txBox="1"/>
          <p:nvPr/>
        </p:nvSpPr>
        <p:spPr>
          <a:xfrm>
            <a:off x="361627" y="1955259"/>
            <a:ext cx="21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Ajout des indices de</a:t>
            </a:r>
          </a:p>
          <a:p>
            <a:r>
              <a:rPr lang="fr-FR" b="1" dirty="0">
                <a:solidFill>
                  <a:srgbClr val="FF0000"/>
                </a:solidFill>
              </a:rPr>
              <a:t> Gini sur la courbe ? </a:t>
            </a:r>
          </a:p>
        </p:txBody>
      </p:sp>
    </p:spTree>
    <p:extLst>
      <p:ext uri="{BB962C8B-B14F-4D97-AF65-F5344CB8AC3E}">
        <p14:creationId xmlns:p14="http://schemas.microsoft.com/office/powerpoint/2010/main" val="23979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4E1D-C2D1-48A3-87E1-EAA86D29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396240"/>
            <a:ext cx="9408160" cy="1046481"/>
          </a:xfrm>
        </p:spPr>
        <p:txBody>
          <a:bodyPr>
            <a:normAutofit/>
          </a:bodyPr>
          <a:lstStyle/>
          <a:p>
            <a:r>
              <a:rPr lang="fr-FR" dirty="0"/>
              <a:t>Evolution de l’indice de Gini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19BF79-1D71-48C5-80A2-A1D39A8C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B288B9-6584-4B65-9947-6617E72FB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1783" r="9590" b="5778"/>
          <a:stretch/>
        </p:blipFill>
        <p:spPr>
          <a:xfrm>
            <a:off x="2110902" y="1442721"/>
            <a:ext cx="7970196" cy="53244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690447-C983-4C92-916A-2FEE86C27768}"/>
              </a:ext>
            </a:extLst>
          </p:cNvPr>
          <p:cNvSpPr txBox="1"/>
          <p:nvPr/>
        </p:nvSpPr>
        <p:spPr>
          <a:xfrm>
            <a:off x="311285" y="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6484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546</Words>
  <Application>Microsoft Office PowerPoint</Application>
  <PresentationFormat>Grand écran</PresentationFormat>
  <Paragraphs>105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Projet 7 : Effectuez une prédiction de revenus</vt:lpstr>
      <vt:lpstr>Sommaire :</vt:lpstr>
      <vt:lpstr>Mission 1 : </vt:lpstr>
      <vt:lpstr>Résumé des données</vt:lpstr>
      <vt:lpstr>Type de données</vt:lpstr>
      <vt:lpstr>Mission 2 : </vt:lpstr>
      <vt:lpstr>Diversité des Pays</vt:lpstr>
      <vt:lpstr>Courbes de Lorenz</vt:lpstr>
      <vt:lpstr>Evolution de l’indice de Gini</vt:lpstr>
      <vt:lpstr>Classement des Pays (indice le plus bas) </vt:lpstr>
      <vt:lpstr>Classement des Pays (indice de le plus haut)</vt:lpstr>
      <vt:lpstr>Position de la France</vt:lpstr>
      <vt:lpstr>Mission 3 : </vt:lpstr>
      <vt:lpstr>Mise en place des fonctions</vt:lpstr>
      <vt:lpstr>Question 1 à 6</vt:lpstr>
      <vt:lpstr>Partie X : </vt:lpstr>
      <vt:lpstr>Question 7 et 8</vt:lpstr>
      <vt:lpstr>Question 9 et 10</vt:lpstr>
      <vt:lpstr>Mission 4 : </vt:lpstr>
      <vt:lpstr>ANOVA</vt:lpstr>
      <vt:lpstr>Régressions linéaires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Effectuez une prédiction de revenus</dc:title>
  <dc:creator>julien Paulet</dc:creator>
  <cp:lastModifiedBy>julien Paulet</cp:lastModifiedBy>
  <cp:revision>9</cp:revision>
  <dcterms:created xsi:type="dcterms:W3CDTF">2019-06-26T12:10:01Z</dcterms:created>
  <dcterms:modified xsi:type="dcterms:W3CDTF">2019-06-27T12:04:41Z</dcterms:modified>
</cp:coreProperties>
</file>