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307" r:id="rId5"/>
    <p:sldId id="312" r:id="rId6"/>
    <p:sldId id="308" r:id="rId7"/>
    <p:sldId id="313" r:id="rId8"/>
    <p:sldId id="314" r:id="rId9"/>
    <p:sldId id="323" r:id="rId10"/>
    <p:sldId id="324" r:id="rId11"/>
    <p:sldId id="328" r:id="rId12"/>
    <p:sldId id="325" r:id="rId13"/>
    <p:sldId id="309" r:id="rId14"/>
    <p:sldId id="336" r:id="rId15"/>
    <p:sldId id="337" r:id="rId16"/>
    <p:sldId id="338" r:id="rId17"/>
    <p:sldId id="316" r:id="rId18"/>
    <p:sldId id="310" r:id="rId19"/>
    <p:sldId id="330" r:id="rId20"/>
    <p:sldId id="329" r:id="rId21"/>
    <p:sldId id="331" r:id="rId22"/>
    <p:sldId id="326" r:id="rId23"/>
    <p:sldId id="327" r:id="rId24"/>
    <p:sldId id="332" r:id="rId25"/>
    <p:sldId id="333" r:id="rId26"/>
    <p:sldId id="334" r:id="rId27"/>
    <p:sldId id="335" r:id="rId28"/>
    <p:sldId id="311" r:id="rId29"/>
    <p:sldId id="317" r:id="rId30"/>
    <p:sldId id="339" r:id="rId31"/>
    <p:sldId id="318" r:id="rId32"/>
    <p:sldId id="297" r:id="rId33"/>
    <p:sldId id="342" r:id="rId34"/>
    <p:sldId id="340" r:id="rId35"/>
    <p:sldId id="341" r:id="rId36"/>
    <p:sldId id="343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31" autoAdjust="0"/>
  </p:normalViewPr>
  <p:slideViewPr>
    <p:cSldViewPr snapToGrid="0">
      <p:cViewPr varScale="1">
        <p:scale>
          <a:sx n="57" d="100"/>
          <a:sy n="57" d="100"/>
        </p:scale>
        <p:origin x="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DC09-334D-4A7D-989D-E7D77A3D2287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CE7-EE28-416F-A9CE-4B7BF667E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7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3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40eme indice le plus bas (donc 76 -40 = 36eme dans les indices les plus hauts)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0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fonctions utilisées pour les questions 1 à 6 sont celles données dans l’énoncé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5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mettre en place le coefficient d’élasticité, nous partons du fichier donné par la banque mondiale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On merge sur le </a:t>
            </a:r>
            <a:r>
              <a:rPr lang="fr-FR" dirty="0" err="1"/>
              <a:t>df</a:t>
            </a:r>
            <a:r>
              <a:rPr lang="fr-FR" dirty="0"/>
              <a:t> principal et on ne garde que les colonnes utiles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Vérifions s’il y a des valeurs manquantes / C’est le cas</a:t>
            </a:r>
          </a:p>
          <a:p>
            <a:endParaRPr lang="fr-FR" dirty="0"/>
          </a:p>
          <a:p>
            <a:r>
              <a:rPr lang="fr-FR" dirty="0"/>
              <a:t>Très peu d’informations sont disponibles sur des sources fiables. Pour trouver les coef manquants nous allons donc devoir utiliser la moyenne du continent.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Voyons combien / 33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603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le fichier provient de </a:t>
            </a:r>
            <a:r>
              <a:rPr lang="fr-FR" dirty="0" err="1"/>
              <a:t>Kaggle</a:t>
            </a:r>
            <a:r>
              <a:rPr lang="fr-FR" dirty="0"/>
              <a:t>, le lien est dans le code.</a:t>
            </a:r>
          </a:p>
          <a:p>
            <a:endParaRPr lang="fr-FR" dirty="0"/>
          </a:p>
          <a:p>
            <a:r>
              <a:rPr lang="fr-FR" dirty="0"/>
              <a:t>Voici à quoi ressemble le fichier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Nous allons désormais grouper les valeurs par continent et par sous-région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Voici le </a:t>
            </a:r>
            <a:r>
              <a:rPr lang="fr-FR" dirty="0" err="1"/>
              <a:t>df</a:t>
            </a:r>
            <a:r>
              <a:rPr lang="fr-FR" dirty="0"/>
              <a:t> groupé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peut se rendre compte que le coefficient </a:t>
            </a:r>
            <a:r>
              <a:rPr lang="fr-FR" dirty="0" err="1"/>
              <a:t>ela</a:t>
            </a:r>
            <a:r>
              <a:rPr lang="fr-FR" dirty="0"/>
              <a:t> par sous région possède encore une fois des NaN, il va donc falloir passer par le continent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4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groupe donc par continent </a:t>
            </a:r>
          </a:p>
          <a:p>
            <a:endParaRPr lang="fr-FR" dirty="0"/>
          </a:p>
          <a:p>
            <a:r>
              <a:rPr lang="fr-FR" dirty="0"/>
              <a:t>Voici le résultat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Un continent est en NaN, nous allons donc chercher la valeur dans le deuxième fichier donné dans l’énoncer, on trouve 0.4</a:t>
            </a:r>
          </a:p>
          <a:p>
            <a:r>
              <a:rPr lang="fr-FR" dirty="0"/>
              <a:t>Remplaçons donc la valeur par 0.4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applique ensuite les coef au </a:t>
            </a:r>
            <a:r>
              <a:rPr lang="fr-FR" dirty="0" err="1"/>
              <a:t>dataframe</a:t>
            </a:r>
            <a:r>
              <a:rPr lang="fr-FR" dirty="0"/>
              <a:t> : </a:t>
            </a:r>
          </a:p>
          <a:p>
            <a:r>
              <a:rPr lang="fr-FR" dirty="0"/>
              <a:t>[CLICK]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33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s’intéresse ici aux questions 1 à 3 ; </a:t>
            </a:r>
          </a:p>
          <a:p>
            <a:r>
              <a:rPr lang="fr-FR" dirty="0"/>
              <a:t>On commence par paramétrer notre </a:t>
            </a:r>
            <a:r>
              <a:rPr lang="fr-FR" dirty="0" err="1"/>
              <a:t>pj</a:t>
            </a:r>
            <a:r>
              <a:rPr lang="fr-FR" dirty="0"/>
              <a:t> (</a:t>
            </a:r>
            <a:r>
              <a:rPr lang="fr-FR" dirty="0" err="1"/>
              <a:t>rho_j</a:t>
            </a:r>
            <a:r>
              <a:rPr lang="fr-FR" dirty="0"/>
              <a:t>), notre nbr de quantiles et n</a:t>
            </a:r>
          </a:p>
          <a:p>
            <a:endParaRPr lang="fr-FR" dirty="0"/>
          </a:p>
          <a:p>
            <a:r>
              <a:rPr lang="fr-FR" dirty="0"/>
              <a:t>On utilise ensuite la fonction </a:t>
            </a:r>
            <a:r>
              <a:rPr lang="fr-FR" dirty="0" err="1"/>
              <a:t>generate_income</a:t>
            </a:r>
            <a:r>
              <a:rPr lang="fr-FR" dirty="0"/>
              <a:t> qui va nous donner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61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Deux fonctions ici pour cette question 5 : </a:t>
            </a:r>
          </a:p>
          <a:p>
            <a:r>
              <a:rPr lang="fr-FR" dirty="0"/>
              <a:t>D’abord </a:t>
            </a:r>
            <a:r>
              <a:rPr lang="fr-FR" dirty="0" err="1"/>
              <a:t>compute_quantiles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Cette fonction va nous permettre de savoir dans quel quantile se situent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; </a:t>
            </a:r>
          </a:p>
          <a:p>
            <a:r>
              <a:rPr lang="fr-FR" dirty="0"/>
              <a:t>Elle fait pour cela appel à la fonction quantile [CLICK] qui détermine le quantile de l (ici notre </a:t>
            </a:r>
            <a:r>
              <a:rPr lang="fr-FR" dirty="0" err="1"/>
              <a:t>y_child</a:t>
            </a:r>
            <a:r>
              <a:rPr lang="fr-FR" dirty="0"/>
              <a:t> ou notre </a:t>
            </a:r>
            <a:r>
              <a:rPr lang="fr-FR" dirty="0" err="1"/>
              <a:t>y_parents</a:t>
            </a:r>
            <a:r>
              <a:rPr lang="fr-FR" dirty="0"/>
              <a:t>) et du nombre de quantile voulu</a:t>
            </a:r>
          </a:p>
          <a:p>
            <a:endParaRPr lang="fr-FR" dirty="0"/>
          </a:p>
          <a:p>
            <a:r>
              <a:rPr lang="fr-FR" dirty="0"/>
              <a:t>En sortie nous aurons « </a:t>
            </a:r>
            <a:r>
              <a:rPr lang="fr-FR" dirty="0" err="1"/>
              <a:t>sample</a:t>
            </a:r>
            <a:r>
              <a:rPr lang="fr-FR" dirty="0"/>
              <a:t> » composé de la valeur de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ainsi que de leurs quantiles respectifs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95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cette question 5, encore une fois deux fonctions : </a:t>
            </a:r>
          </a:p>
          <a:p>
            <a:endParaRPr lang="fr-FR" dirty="0"/>
          </a:p>
          <a:p>
            <a:r>
              <a:rPr lang="fr-FR" dirty="0"/>
              <a:t>D’abord </a:t>
            </a:r>
            <a:r>
              <a:rPr lang="fr-FR" dirty="0" err="1"/>
              <a:t>conditional_distributions</a:t>
            </a:r>
            <a:r>
              <a:rPr lang="fr-FR" dirty="0"/>
              <a:t>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Cette fonction nous permet de calculer la distribution conditionnelle via le nombre de quantile </a:t>
            </a:r>
            <a:r>
              <a:rPr lang="fr-FR" dirty="0" err="1"/>
              <a:t>c_i_parents</a:t>
            </a:r>
            <a:r>
              <a:rPr lang="fr-FR" dirty="0"/>
              <a:t> et </a:t>
            </a:r>
            <a:r>
              <a:rPr lang="fr-FR" dirty="0" err="1"/>
              <a:t>c_i_child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Elle fait appel à la fonction distribution :</a:t>
            </a:r>
          </a:p>
          <a:p>
            <a:r>
              <a:rPr lang="fr-FR" dirty="0"/>
              <a:t>[CLICK] </a:t>
            </a:r>
          </a:p>
          <a:p>
            <a:r>
              <a:rPr lang="fr-FR" dirty="0"/>
              <a:t>Pour calculer la valeur « Mat » </a:t>
            </a:r>
          </a:p>
          <a:p>
            <a:endParaRPr lang="fr-FR" dirty="0"/>
          </a:p>
          <a:p>
            <a:r>
              <a:rPr lang="fr-FR" dirty="0"/>
              <a:t>On obtient à la fin une distribution conditionnelle sous forme de matrice de x lignes et x colonnes (x étant le nombre de quantiles indiqué en début de fonction)</a:t>
            </a:r>
          </a:p>
          <a:p>
            <a:endParaRPr lang="fr-FR" dirty="0"/>
          </a:p>
          <a:p>
            <a:r>
              <a:rPr lang="fr-FR" dirty="0"/>
              <a:t>Revoir un peu l’explication du fonctionnement de la fonction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555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Enfin pour cette question 5, nous utilisons la fonction proba </a:t>
            </a:r>
            <a:r>
              <a:rPr lang="fr-FR" dirty="0" err="1"/>
              <a:t>cond</a:t>
            </a:r>
            <a:r>
              <a:rPr lang="fr-FR" dirty="0"/>
              <a:t>,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qui utilise « mat » retourné dans la fonction précédente pour calculer la probabilité conditionnelle demandé 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(ici </a:t>
            </a:r>
            <a:r>
              <a:rPr lang="fr-FR" dirty="0" err="1"/>
              <a:t>c_i_parent</a:t>
            </a:r>
            <a:r>
              <a:rPr lang="fr-FR" dirty="0"/>
              <a:t> = 8 et </a:t>
            </a:r>
            <a:r>
              <a:rPr lang="fr-FR" dirty="0" err="1"/>
              <a:t>c_i_child</a:t>
            </a:r>
            <a:r>
              <a:rPr lang="fr-FR" dirty="0"/>
              <a:t> = 5) ce qui nous donne 0.024</a:t>
            </a:r>
          </a:p>
          <a:p>
            <a:endParaRPr lang="fr-FR" dirty="0"/>
          </a:p>
          <a:p>
            <a:r>
              <a:rPr lang="fr-FR" dirty="0"/>
              <a:t>En fait cette fonction va juste chercher dans le tableau la ligne et la colonne correspondant au </a:t>
            </a:r>
            <a:r>
              <a:rPr lang="fr-FR" dirty="0" err="1"/>
              <a:t>c_i_parent</a:t>
            </a:r>
            <a:r>
              <a:rPr lang="fr-FR" dirty="0"/>
              <a:t> et </a:t>
            </a:r>
            <a:r>
              <a:rPr lang="fr-FR" dirty="0" err="1"/>
              <a:t>c_i_child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29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en décile et non en centile (pour plus de lisibilité)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40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commence par créer 499 clones de notre </a:t>
            </a:r>
            <a:r>
              <a:rPr lang="fr-FR" dirty="0" err="1"/>
              <a:t>df</a:t>
            </a:r>
            <a:r>
              <a:rPr lang="fr-FR" dirty="0"/>
              <a:t>, voici le résultat: </a:t>
            </a:r>
          </a:p>
          <a:p>
            <a:r>
              <a:rPr lang="fr-FR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53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désormais attribuer à chaque </a:t>
            </a:r>
            <a:r>
              <a:rPr lang="fr-FR" dirty="0" err="1"/>
              <a:t>c_i_child</a:t>
            </a:r>
            <a:r>
              <a:rPr lang="fr-FR" dirty="0"/>
              <a:t> sont </a:t>
            </a:r>
            <a:r>
              <a:rPr lang="fr-FR" dirty="0" err="1"/>
              <a:t>c_i_parent</a:t>
            </a:r>
            <a:r>
              <a:rPr lang="fr-FR" dirty="0"/>
              <a:t> correspondant, selon la distribution. </a:t>
            </a:r>
          </a:p>
          <a:p>
            <a:endParaRPr lang="fr-FR" dirty="0"/>
          </a:p>
          <a:p>
            <a:r>
              <a:rPr lang="fr-FR" dirty="0"/>
              <a:t>Premièrement, il va falloir calculer chaque distribution pour les </a:t>
            </a:r>
            <a:r>
              <a:rPr lang="fr-FR" dirty="0" err="1"/>
              <a:t>pj</a:t>
            </a:r>
            <a:r>
              <a:rPr lang="fr-FR" dirty="0"/>
              <a:t> de nos pays [CLICK]</a:t>
            </a:r>
          </a:p>
          <a:p>
            <a:endParaRPr lang="fr-FR" dirty="0"/>
          </a:p>
          <a:p>
            <a:r>
              <a:rPr lang="fr-FR" dirty="0"/>
              <a:t>Le (t1-t0)/60 permet de savoir combien de temps prend la fonction pour s’effectuer [CLICK]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Ici la fonction prend 5min.</a:t>
            </a:r>
          </a:p>
          <a:p>
            <a:endParaRPr lang="fr-FR" dirty="0"/>
          </a:p>
          <a:p>
            <a:r>
              <a:rPr lang="fr-FR" dirty="0"/>
              <a:t>On a désormais notre distribution (multiplier par 500 – nous avons 500 individus à chaque fois).</a:t>
            </a:r>
          </a:p>
          <a:p>
            <a:endParaRPr lang="fr-FR" dirty="0"/>
          </a:p>
          <a:p>
            <a:r>
              <a:rPr lang="fr-FR" dirty="0"/>
              <a:t>Nous allons devoir mettre en place une autre boucle pour attribuer à chaque individus sa valeur correspondante.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73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boucle : </a:t>
            </a:r>
          </a:p>
          <a:p>
            <a:endParaRPr lang="fr-FR" dirty="0"/>
          </a:p>
          <a:p>
            <a:r>
              <a:rPr lang="fr-FR" dirty="0"/>
              <a:t>La boucle est assez longue, je vais donc détailler.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72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première boucle qui a été construite, elle permet d’attribuer la valeur </a:t>
            </a:r>
            <a:r>
              <a:rPr lang="fr-FR" dirty="0" err="1"/>
              <a:t>c_i_parents</a:t>
            </a:r>
            <a:r>
              <a:rPr lang="fr-FR" dirty="0"/>
              <a:t> pour le quantile 1 du pays Albanie</a:t>
            </a:r>
          </a:p>
          <a:p>
            <a:r>
              <a:rPr lang="fr-FR" dirty="0"/>
              <a:t>On a donc une boucle qui agit sur 1 pays et 1 quantile.</a:t>
            </a:r>
          </a:p>
          <a:p>
            <a:endParaRPr lang="fr-FR" dirty="0"/>
          </a:p>
          <a:p>
            <a:r>
              <a:rPr lang="fr-FR" dirty="0"/>
              <a:t>Lors de la multiplication de la distribution par 500 dans la partie précédente, nous nous retrouvions avec des valeurs en 0.5. Ce qui pose problème pour la répartition.</a:t>
            </a:r>
          </a:p>
          <a:p>
            <a:endParaRPr lang="fr-FR" dirty="0"/>
          </a:p>
          <a:p>
            <a:r>
              <a:rPr lang="fr-FR" dirty="0"/>
              <a:t>J’ai donc utilisé une méthode de balance entre 0 et 1 pour attribuer correctement les </a:t>
            </a:r>
            <a:r>
              <a:rPr lang="fr-FR" dirty="0" err="1"/>
              <a:t>c_i_parents</a:t>
            </a:r>
            <a:r>
              <a:rPr lang="fr-FR" dirty="0"/>
              <a:t>. C’est ce que l’on voit ici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Pour avoir un résultat correct, il faut aussi que </a:t>
            </a:r>
            <a:r>
              <a:rPr lang="fr-FR" dirty="0" err="1"/>
              <a:t>pair_impair</a:t>
            </a:r>
            <a:r>
              <a:rPr lang="fr-FR" dirty="0"/>
              <a:t> ne s’additionne que lorsque le chiffre est en 0.5, ici j’utilise cette méthode [CLICK] pour vérifier si le chiffre est bien en 0.5</a:t>
            </a:r>
          </a:p>
          <a:p>
            <a:endParaRPr lang="fr-FR" dirty="0"/>
          </a:p>
          <a:p>
            <a:r>
              <a:rPr lang="fr-FR" dirty="0"/>
              <a:t>Pour le reste de la boucle, c’est assez simple : On va de la base (commençant à 0) jusqu’au up (le chiffre correspondant dans la distribution, et on attribue la valeur du quantile à cette liste.</a:t>
            </a:r>
          </a:p>
          <a:p>
            <a:endParaRPr lang="fr-FR" dirty="0"/>
          </a:p>
          <a:p>
            <a:r>
              <a:rPr lang="fr-FR" dirty="0"/>
              <a:t>Voyons maintenant la deuxième partie de la boucle.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24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deuxième partie, on va désormais attribuer la bonne valeur </a:t>
            </a:r>
            <a:r>
              <a:rPr lang="fr-FR" dirty="0" err="1"/>
              <a:t>c_i_parents</a:t>
            </a:r>
            <a:r>
              <a:rPr lang="fr-FR" dirty="0"/>
              <a:t> à chaque centile d’un pays.</a:t>
            </a:r>
          </a:p>
          <a:p>
            <a:endParaRPr lang="fr-FR" dirty="0"/>
          </a:p>
          <a:p>
            <a:r>
              <a:rPr lang="fr-FR" dirty="0"/>
              <a:t>On a donc les 100 centiles pour 1 pays.</a:t>
            </a:r>
          </a:p>
          <a:p>
            <a:endParaRPr lang="fr-FR" dirty="0"/>
          </a:p>
          <a:p>
            <a:r>
              <a:rPr lang="fr-FR" dirty="0"/>
              <a:t>Ici le boucle reprend la première boucle, et va juste changer de centile à chaque fois que la première boucle a fini ses 100 centiles.</a:t>
            </a:r>
          </a:p>
          <a:p>
            <a:endParaRPr lang="fr-FR" dirty="0"/>
          </a:p>
          <a:p>
            <a:r>
              <a:rPr lang="fr-FR" dirty="0"/>
              <a:t>Enfin, voyons la 3 </a:t>
            </a:r>
            <a:r>
              <a:rPr lang="fr-FR" dirty="0" err="1"/>
              <a:t>ème</a:t>
            </a:r>
            <a:r>
              <a:rPr lang="fr-FR" dirty="0"/>
              <a:t>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17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C’est la boucle vue tout à l’heure.</a:t>
            </a:r>
          </a:p>
          <a:p>
            <a:r>
              <a:rPr lang="fr-FR" dirty="0"/>
              <a:t>On a juste ici rajouté une boucle sur les pays. </a:t>
            </a:r>
          </a:p>
          <a:p>
            <a:endParaRPr lang="fr-FR" dirty="0"/>
          </a:p>
          <a:p>
            <a:r>
              <a:rPr lang="fr-FR" dirty="0"/>
              <a:t>Fonctionnement :</a:t>
            </a:r>
          </a:p>
          <a:p>
            <a:r>
              <a:rPr lang="fr-FR" dirty="0"/>
              <a:t>1 premier pays est choisi, ainsi qu’un premier centile. </a:t>
            </a:r>
          </a:p>
          <a:p>
            <a:r>
              <a:rPr lang="fr-FR" dirty="0"/>
              <a:t>La boucle </a:t>
            </a:r>
            <a:r>
              <a:rPr lang="fr-FR" dirty="0" err="1"/>
              <a:t>iter</a:t>
            </a:r>
            <a:r>
              <a:rPr lang="fr-FR" dirty="0"/>
              <a:t> pour attribuer au 500 clones le </a:t>
            </a:r>
            <a:r>
              <a:rPr lang="fr-FR" dirty="0" err="1"/>
              <a:t>c_i_parents</a:t>
            </a:r>
            <a:r>
              <a:rPr lang="fr-FR" dirty="0"/>
              <a:t>.</a:t>
            </a:r>
          </a:p>
          <a:p>
            <a:r>
              <a:rPr lang="fr-FR" dirty="0"/>
              <a:t>Une fois terminé, elle va passer au centile n+1</a:t>
            </a:r>
          </a:p>
          <a:p>
            <a:r>
              <a:rPr lang="fr-FR" dirty="0"/>
              <a:t>Une fois les 100 centiles du pays fait, elle passera au deuxième pays</a:t>
            </a:r>
          </a:p>
          <a:p>
            <a:endParaRPr lang="fr-FR" dirty="0"/>
          </a:p>
          <a:p>
            <a:r>
              <a:rPr lang="fr-FR" dirty="0"/>
              <a:t>Ici, la boucle prend 4minutes pour s’effectuer.</a:t>
            </a:r>
          </a:p>
          <a:p>
            <a:endParaRPr lang="fr-FR" dirty="0"/>
          </a:p>
          <a:p>
            <a:r>
              <a:rPr lang="fr-FR" dirty="0"/>
              <a:t>On obtient alors nos </a:t>
            </a:r>
            <a:r>
              <a:rPr lang="fr-FR" dirty="0" err="1"/>
              <a:t>c_i_parents</a:t>
            </a:r>
            <a:r>
              <a:rPr lang="fr-FR" dirty="0"/>
              <a:t> pour les 100 centiles des 76 pays.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33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99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Regardons d’abord la </a:t>
            </a:r>
            <a:r>
              <a:rPr lang="fr-FR" dirty="0" err="1"/>
              <a:t>boxplot</a:t>
            </a:r>
            <a:r>
              <a:rPr lang="fr-FR" dirty="0"/>
              <a:t> sur un échantillon de 10 pays au hasard ; </a:t>
            </a:r>
          </a:p>
          <a:p>
            <a:endParaRPr lang="fr-FR" dirty="0"/>
          </a:p>
          <a:p>
            <a:r>
              <a:rPr lang="fr-FR" dirty="0"/>
              <a:t>On voit ici que le pays semble bien avoir un impact sur le revenu moyen. Vérifions ça par calcul</a:t>
            </a:r>
          </a:p>
          <a:p>
            <a:r>
              <a:rPr lang="fr-FR" dirty="0"/>
              <a:t>[CLICK]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439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utilise la commande </a:t>
            </a:r>
            <a:r>
              <a:rPr lang="fr-FR" dirty="0" err="1"/>
              <a:t>smf.ols</a:t>
            </a:r>
            <a:r>
              <a:rPr lang="fr-FR" dirty="0"/>
              <a:t> pour l’</a:t>
            </a:r>
            <a:r>
              <a:rPr lang="fr-FR" dirty="0" err="1"/>
              <a:t>anova</a:t>
            </a:r>
            <a:r>
              <a:rPr lang="fr-FR" dirty="0"/>
              <a:t> ; On va ici regarder la variable « </a:t>
            </a:r>
            <a:r>
              <a:rPr lang="fr-FR" dirty="0" err="1"/>
              <a:t>Income</a:t>
            </a:r>
            <a:r>
              <a:rPr lang="fr-FR" dirty="0"/>
              <a:t> » avec comme variable descriptive « Code »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Voici le début du </a:t>
            </a:r>
            <a:r>
              <a:rPr lang="fr-FR" dirty="0" err="1"/>
              <a:t>summary</a:t>
            </a:r>
            <a:r>
              <a:rPr lang="fr-FR" dirty="0"/>
              <a:t> de l’ANOVA ;</a:t>
            </a:r>
          </a:p>
          <a:p>
            <a:r>
              <a:rPr lang="fr-FR" dirty="0"/>
              <a:t>On voit que la P-valeur est à 0, on peut donc en déduire que le pays a bien une influence sur le revenu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80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n’utilise que les données de 2008, cette année est celle qui présente le plus de pays ; </a:t>
            </a:r>
          </a:p>
          <a:p>
            <a:endParaRPr lang="fr-FR" dirty="0"/>
          </a:p>
          <a:p>
            <a:r>
              <a:rPr lang="fr-FR" dirty="0"/>
              <a:t>76 Pays sont présents dans l’étude</a:t>
            </a:r>
          </a:p>
          <a:p>
            <a:endParaRPr lang="fr-FR" dirty="0"/>
          </a:p>
          <a:p>
            <a:r>
              <a:rPr lang="fr-FR" dirty="0"/>
              <a:t>L’étude représente donc 29% de la population mondiale</a:t>
            </a:r>
          </a:p>
          <a:p>
            <a:endParaRPr lang="fr-FR" dirty="0"/>
          </a:p>
          <a:p>
            <a:r>
              <a:rPr lang="fr-FR" dirty="0"/>
              <a:t>On utilisera ici des centiles, permettant une grande précision dans nos calculs, mais aussi de passer à des déciles si besoin (pour une meilleure visualisation par exemple)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442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voit sur cette régression que l'indice de Gini n'est pas significatif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On peut donc l'enlever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66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paramètre est ici significatif [CLICK]</a:t>
            </a:r>
          </a:p>
          <a:p>
            <a:r>
              <a:rPr lang="fr-FR" dirty="0"/>
              <a:t>On obtient un R-</a:t>
            </a:r>
            <a:r>
              <a:rPr lang="fr-FR" dirty="0" err="1"/>
              <a:t>squared</a:t>
            </a:r>
            <a:r>
              <a:rPr lang="fr-FR" dirty="0"/>
              <a:t> de 0.445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R² = SCE/SCT ; </a:t>
            </a:r>
          </a:p>
          <a:p>
            <a:r>
              <a:rPr lang="fr-FR" dirty="0"/>
              <a:t>La décomposition de variance totale expliquée pour le pays de naissance est donc égale à 0.445 </a:t>
            </a:r>
          </a:p>
          <a:p>
            <a:r>
              <a:rPr lang="fr-FR" dirty="0"/>
              <a:t>Et pour les autres facteurs, on a 1-0.445 = 0.555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7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passant la variable </a:t>
            </a:r>
            <a:r>
              <a:rPr lang="fr-FR" dirty="0" err="1"/>
              <a:t>mean_income</a:t>
            </a:r>
            <a:r>
              <a:rPr lang="fr-FR" dirty="0"/>
              <a:t> en </a:t>
            </a:r>
            <a:r>
              <a:rPr lang="fr-FR" dirty="0" err="1"/>
              <a:t>logarithm</a:t>
            </a:r>
            <a:r>
              <a:rPr lang="fr-FR" dirty="0"/>
              <a:t> on obtient deux paramètres significatifs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Cependant, on peut voir que le R-</a:t>
            </a:r>
            <a:r>
              <a:rPr lang="fr-FR" dirty="0" err="1"/>
              <a:t>squared</a:t>
            </a:r>
            <a:r>
              <a:rPr lang="fr-FR" dirty="0"/>
              <a:t> est faible : 0.359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gardera tout de même ce modèle puisqu'il contient le paramètre Gini, utile pour la suite. </a:t>
            </a:r>
          </a:p>
          <a:p>
            <a:endParaRPr lang="fr-FR" dirty="0"/>
          </a:p>
          <a:p>
            <a:r>
              <a:rPr lang="fr-FR" dirty="0"/>
              <a:t>La décomposition de variance totale expliquée pour le pays de naissance est donc égale à 0.359 </a:t>
            </a:r>
          </a:p>
          <a:p>
            <a:r>
              <a:rPr lang="fr-FR" dirty="0"/>
              <a:t>Et pour les autres facteurs, on a 1-0.359 = 0.641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82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paramètres sont là aussi significatifs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Cependant le R-</a:t>
            </a:r>
            <a:r>
              <a:rPr lang="fr-FR" dirty="0" err="1"/>
              <a:t>squared</a:t>
            </a:r>
            <a:r>
              <a:rPr lang="fr-FR" dirty="0"/>
              <a:t> est inférieur à la reg précédente : 0.389  </a:t>
            </a:r>
          </a:p>
          <a:p>
            <a:r>
              <a:rPr lang="fr-FR" dirty="0"/>
              <a:t>[CLICK]</a:t>
            </a:r>
          </a:p>
          <a:p>
            <a:br>
              <a:rPr lang="fr-FR" dirty="0"/>
            </a:br>
            <a:r>
              <a:rPr lang="fr-FR" dirty="0"/>
              <a:t>INCOME = -58.7538*X1 + 6284.2806*X2 + 64.2410*X3 + (-4.683e+04) </a:t>
            </a:r>
            <a:br>
              <a:rPr lang="fr-FR" dirty="0"/>
            </a:br>
            <a:r>
              <a:rPr lang="fr-FR" dirty="0"/>
              <a:t>Avec : </a:t>
            </a:r>
          </a:p>
          <a:p>
            <a:r>
              <a:rPr lang="fr-FR" dirty="0"/>
              <a:t>X1 = Gini </a:t>
            </a:r>
          </a:p>
          <a:p>
            <a:r>
              <a:rPr lang="fr-FR" dirty="0"/>
              <a:t>X2 = </a:t>
            </a:r>
            <a:r>
              <a:rPr lang="fr-FR" dirty="0" err="1"/>
              <a:t>Mean_income</a:t>
            </a:r>
            <a:r>
              <a:rPr lang="fr-FR" dirty="0"/>
              <a:t> (en log) </a:t>
            </a:r>
          </a:p>
          <a:p>
            <a:r>
              <a:rPr lang="fr-FR" dirty="0"/>
              <a:t>X3 = </a:t>
            </a:r>
            <a:r>
              <a:rPr lang="fr-FR" dirty="0" err="1"/>
              <a:t>c_i_parents</a:t>
            </a:r>
            <a:r>
              <a:rPr lang="fr-FR" dirty="0"/>
              <a:t> </a:t>
            </a:r>
          </a:p>
          <a:p>
            <a:r>
              <a:rPr lang="fr-FR" dirty="0"/>
              <a:t>L'indice de Gini est placé en coefficient négatif, les autres en positif ; Ce qui veut dire que plus l'</a:t>
            </a:r>
            <a:r>
              <a:rPr lang="fr-FR" dirty="0" err="1"/>
              <a:t>Income</a:t>
            </a:r>
            <a:r>
              <a:rPr lang="fr-FR" dirty="0"/>
              <a:t> est </a:t>
            </a:r>
            <a:r>
              <a:rPr lang="fr-FR" dirty="0" err="1"/>
              <a:t>grand,plus</a:t>
            </a:r>
            <a:r>
              <a:rPr lang="fr-FR" dirty="0"/>
              <a:t> le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income</a:t>
            </a:r>
            <a:r>
              <a:rPr lang="fr-FR" dirty="0"/>
              <a:t> est grand (logique), et plus l'indice est petit.</a:t>
            </a:r>
          </a:p>
          <a:p>
            <a:endParaRPr lang="fr-FR" dirty="0"/>
          </a:p>
          <a:p>
            <a:r>
              <a:rPr lang="fr-FR" dirty="0"/>
              <a:t>On peut donc en conclure que plus on va dans un pays inégalitaire, plus l'indice est grand, et plus l'</a:t>
            </a:r>
            <a:r>
              <a:rPr lang="fr-FR" dirty="0" err="1"/>
              <a:t>income</a:t>
            </a:r>
            <a:r>
              <a:rPr lang="fr-FR" dirty="0"/>
              <a:t> et le </a:t>
            </a:r>
            <a:r>
              <a:rPr lang="fr-FR" dirty="0" err="1"/>
              <a:t>mean_income</a:t>
            </a:r>
            <a:r>
              <a:rPr lang="fr-FR" dirty="0"/>
              <a:t> sont petits ; Un pays inégalitaire ne favorise donc pas plus de personne qu'il n'en défavorise </a:t>
            </a:r>
          </a:p>
          <a:p>
            <a:endParaRPr lang="fr-FR" dirty="0"/>
          </a:p>
          <a:p>
            <a:r>
              <a:rPr lang="fr-FR" dirty="0"/>
              <a:t>Ici, la décomposition de variance totale expliquée pour le pays de naissance est égale à 0.389 ; Et celle non expliquée est de 1-0.389 = 0.611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50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y a colinéarité si l'une des </a:t>
            </a:r>
            <a:r>
              <a:rPr lang="fr-FR" dirty="0" err="1"/>
              <a:t>eigen</a:t>
            </a:r>
            <a:r>
              <a:rPr lang="fr-FR" dirty="0"/>
              <a:t> values était proche de 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435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tous les niveaux de test, la </a:t>
            </a:r>
            <a:r>
              <a:rPr lang="fr-FR" dirty="0" err="1"/>
              <a:t>critical</a:t>
            </a:r>
            <a:r>
              <a:rPr lang="fr-FR" dirty="0"/>
              <a:t> value [CLICK] est en dessous de la statistique [CLICK] ; Les résidus suivent donc bien une loi normal [CLICK]</a:t>
            </a:r>
          </a:p>
          <a:p>
            <a:endParaRPr lang="fr-FR" dirty="0"/>
          </a:p>
          <a:p>
            <a:r>
              <a:rPr lang="fr-FR" dirty="0"/>
              <a:t>Le fait que ces résidus suivent une loi normale est très important, cela nous montre que le modèle fit bien les données, et est performant.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72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résultat d’un .info() : </a:t>
            </a:r>
          </a:p>
          <a:p>
            <a:r>
              <a:rPr lang="fr-FR" dirty="0"/>
              <a:t>On peut voir ici que les variables ‘</a:t>
            </a:r>
            <a:r>
              <a:rPr lang="fr-FR" dirty="0" err="1"/>
              <a:t>income</a:t>
            </a:r>
            <a:r>
              <a:rPr lang="fr-FR" dirty="0"/>
              <a:t>’ et ‘</a:t>
            </a:r>
            <a:r>
              <a:rPr lang="fr-FR" dirty="0" err="1"/>
              <a:t>gdpppp</a:t>
            </a:r>
            <a:r>
              <a:rPr lang="fr-FR" dirty="0"/>
              <a:t>’ sont en </a:t>
            </a:r>
            <a:r>
              <a:rPr lang="fr-FR" dirty="0" err="1"/>
              <a:t>object</a:t>
            </a:r>
            <a:r>
              <a:rPr lang="fr-FR" dirty="0"/>
              <a:t> [CLICK] , et pour cause les chiffres sont à virgules et non à point ! </a:t>
            </a:r>
          </a:p>
          <a:p>
            <a:endParaRPr lang="fr-FR" dirty="0"/>
          </a:p>
          <a:p>
            <a:r>
              <a:rPr lang="fr-FR" dirty="0"/>
              <a:t>Il va donc falloir changer cela :</a:t>
            </a:r>
          </a:p>
          <a:p>
            <a:r>
              <a:rPr lang="fr-FR" dirty="0"/>
              <a:t>[CLICK] Explications sur le code </a:t>
            </a:r>
          </a:p>
          <a:p>
            <a:endParaRPr lang="fr-FR" dirty="0"/>
          </a:p>
          <a:p>
            <a:r>
              <a:rPr lang="fr-FR" dirty="0"/>
              <a:t>[CLICK] Et voilà, nos deux colonnes sont donc désormais en </a:t>
            </a:r>
            <a:r>
              <a:rPr lang="fr-FR" dirty="0" err="1"/>
              <a:t>float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7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9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Ici, j’ai préféré mettre l’axe des abscisses en décile plutôt qu’en centile ; Ce graphique étant réalisé uniquement pour avoir un ressenti visuel, le centile était moins compréhensible.</a:t>
            </a:r>
          </a:p>
          <a:p>
            <a:endParaRPr lang="fr-FR" dirty="0"/>
          </a:p>
          <a:p>
            <a:r>
              <a:rPr lang="fr-FR" dirty="0"/>
              <a:t>Le revenu moyen est ici exprimé en logarithme.</a:t>
            </a:r>
          </a:p>
          <a:p>
            <a:endParaRPr lang="fr-FR" dirty="0"/>
          </a:p>
          <a:p>
            <a:r>
              <a:rPr lang="fr-FR" dirty="0"/>
              <a:t>On peut voir ici une grande diversité entre les pays : </a:t>
            </a:r>
          </a:p>
          <a:p>
            <a:r>
              <a:rPr lang="fr-FR" dirty="0"/>
              <a:t>Le </a:t>
            </a:r>
            <a:r>
              <a:rPr lang="fr-FR" dirty="0" err="1"/>
              <a:t>congo</a:t>
            </a:r>
            <a:r>
              <a:rPr lang="fr-FR" dirty="0"/>
              <a:t> (COD) et la Cote d’ivoire (CIV) ont un revenu moyen nettement inférieur à l’Italie et aux USA (et même au Brésil, mais dans un autre ordre de grandeur).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4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courbe de Lorenz des 5 pays vus précédemment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peut voir ici que les USA, le Congo et la côté d’Ivoire présentent sensiblement la même répartition des richesses, le Brésil par contre présente une très grande inégalité.</a:t>
            </a:r>
          </a:p>
          <a:p>
            <a:r>
              <a:rPr lang="fr-FR" dirty="0"/>
              <a:t>Quand à l’Italie, c’est dans cette exemple le pays qui répartie le mieux ses richesses.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2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l’évolution des indices de Gini pour chacun des ces 5 pays depuis 1945 à nos jours.</a:t>
            </a:r>
          </a:p>
          <a:p>
            <a:endParaRPr lang="fr-FR" dirty="0"/>
          </a:p>
          <a:p>
            <a:r>
              <a:rPr lang="fr-FR" dirty="0"/>
              <a:t>On remarquera, notamment pour le Congo, que certaines années sont manquantes.</a:t>
            </a:r>
          </a:p>
          <a:p>
            <a:endParaRPr lang="fr-FR" dirty="0"/>
          </a:p>
          <a:p>
            <a:r>
              <a:rPr lang="fr-FR" dirty="0"/>
              <a:t>Rajouter plus d’explications sur on a le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3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49D44-1E01-45FE-B8DD-A036EA44B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C411B0-AE01-4182-8063-5EC98A82F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56081-2BA2-407A-8D63-4F9C94D8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4558-8863-47B4-B74A-54D743FD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3BC29-48BA-4416-8074-297FD60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8770-CBEE-49BA-B1AB-E1B6C86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1B511D-6E58-44C7-B815-F0EAC2C8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751C0-B86C-413D-B862-0AF9768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B74D4-9F83-4224-9897-F1617ED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40E15-7F67-4E02-8EA3-E750903A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2EDE48-E2B2-40B0-B48D-66324A94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5DAF6C-E29E-445F-B6E4-61C9C2BA4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A326F-2E1D-4654-BA2D-5AF31186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9141A-A22F-41B6-9BA8-E4C76F7C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023D4-D301-4F90-A5B3-317DDBF9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35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BBF8-D376-4685-ABC9-467E3E94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D3A30-DEB2-4C8C-AF33-FA906B1F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F7A69-5E66-4D09-8DEE-6313C44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BFCCD-A2BC-4A4E-90ED-15196032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B5711-D66F-4A2B-95CF-85B5A5B2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8BD08-8935-4806-BA75-F1419557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99C54-03CB-444B-9ED0-D7022B6F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E3DBB-41B6-4D5F-919F-FE57B767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EDFD5-AEB3-4B18-AD79-85E46D70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327EB-A4BD-4049-BE1B-12619E47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83BB-4DF3-4A6F-9D27-E354D76B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3F149-609E-491D-A8A1-85844E08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510ED-1BD9-4E3D-BD00-BA858BBD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28C43-5E19-4943-A3E3-006E7845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7972A-9843-4B13-B0FE-EB5A4481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9EE6E-2321-42DF-AF6E-F3864428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7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3CC1-19BF-4787-80E8-0523628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10B594-A6D1-40AC-B383-2244BD9C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2F79C8-0768-4D1F-AA4F-81C4DE70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09A6B-5E43-4F3F-96E4-398CDCC2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F1BB7E-79E5-4101-B711-3A4CE8C95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DC02AF-A41F-405E-8219-16F53F73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94ADA2-48B0-4442-A7AA-9A9D74F9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5E02E0-E244-4D0B-A88C-1264E090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864D5-C405-4871-9BFF-D087213D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A6C356-6095-48B1-AF0A-D836C873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0A8ADD-9896-4244-8823-842CEB7C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AF9724-C14A-4831-A4A8-D810C61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BCCBB-18D2-40DF-BA8C-8EF6EAE9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446093-12E2-4D54-B912-44788DA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CD407-DF47-4DCE-BB20-2209E95E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5708E-B082-4602-B48C-BDE419B5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3A797-8C0B-43C6-A665-4F0F3DD8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FD2B28-039E-4AD9-82F5-1AE73047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0C3CB-5429-436E-832B-F867A0E2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3AC773-EFEA-44B6-B4B7-9FC7DAC2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C981F0-9A16-40DF-9441-FF9950AC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9A45-BC3B-4DD3-A229-A62AA606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19B70-BB14-4146-BEDC-4928F36B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4B8D2-6DC1-4FA5-94E8-0666B62A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9494D6-88D8-40CD-8F63-7D05D946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C6DDE4-9BFA-43AA-86F8-FE4DFB5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42C18C-A70B-4C6C-9076-FF771F54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0EFA46-4FDF-499A-962C-0956200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90D31-3FDA-4185-B8CB-47B040DA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5B191-6296-4094-B79C-9BC7F5535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C655-8375-4C41-9B67-B1C03E7EEC0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63770-B582-4ADD-B639-84C10817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5D44A7-FEB2-47AC-A88B-27CCD6906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9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dirty="0"/>
              <a:t>Projet 7 : Effectuez une prédiction de revenus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Par Julien PAULET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3819E4-0C6C-44B6-938D-EB9B8E932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578475"/>
          </a:xfrm>
        </p:spPr>
        <p:txBody>
          <a:bodyPr>
            <a:normAutofit fontScale="90000"/>
          </a:bodyPr>
          <a:lstStyle/>
          <a:p>
            <a:r>
              <a:rPr lang="fr-FR" dirty="0"/>
              <a:t>Classement des Pays (indice le plus bas)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915D98-1000-49A1-B70C-16E10F32D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80" y="2278424"/>
            <a:ext cx="7188839" cy="26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607658"/>
          </a:xfrm>
        </p:spPr>
        <p:txBody>
          <a:bodyPr>
            <a:normAutofit fontScale="90000"/>
          </a:bodyPr>
          <a:lstStyle/>
          <a:p>
            <a:r>
              <a:rPr lang="fr-FR" dirty="0"/>
              <a:t>Classement des Pays (indice de le plus haut)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0E93EA-825F-4DDF-AF7D-E8A1D93F8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7" y="2301403"/>
            <a:ext cx="8467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Position de la France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FFBE3C4-5BDF-462E-860A-C5F80326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2" y="2111610"/>
            <a:ext cx="10010775" cy="9810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DFD8B6-14EC-4B91-A4F7-6A944D1B8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61" y="3971079"/>
            <a:ext cx="7229475" cy="695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2AECB0-0AC4-478E-94E2-23BF75D3BE07}"/>
              </a:ext>
            </a:extLst>
          </p:cNvPr>
          <p:cNvSpPr txBox="1"/>
          <p:nvPr/>
        </p:nvSpPr>
        <p:spPr>
          <a:xfrm>
            <a:off x="2659159" y="5360132"/>
            <a:ext cx="687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France est donc 40eme dans le classement (l’index commençant à 0)</a:t>
            </a:r>
          </a:p>
        </p:txBody>
      </p:sp>
    </p:spTree>
    <p:extLst>
      <p:ext uri="{BB962C8B-B14F-4D97-AF65-F5344CB8AC3E}">
        <p14:creationId xmlns:p14="http://schemas.microsoft.com/office/powerpoint/2010/main" val="380114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3 : </a:t>
            </a:r>
            <a:r>
              <a:rPr lang="fr-FR" sz="6000" dirty="0">
                <a:solidFill>
                  <a:schemeClr val="bg1"/>
                </a:solidFill>
              </a:rPr>
              <a:t>Mise en place du </a:t>
            </a:r>
            <a:r>
              <a:rPr lang="fr-FR" sz="6000" dirty="0" err="1">
                <a:solidFill>
                  <a:schemeClr val="bg1"/>
                </a:solidFill>
              </a:rPr>
              <a:t>C_i_parent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344C95-8E6B-409D-9A7A-643D0531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C1BCB0-3180-4551-9F5B-82F801D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87" y="2019261"/>
            <a:ext cx="5248275" cy="314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FAB4F9-7271-41EA-9EB3-DD54B854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3" y="2944055"/>
            <a:ext cx="9601200" cy="695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746EC2-AAB1-4742-850E-16B6BC727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086" y="4249850"/>
            <a:ext cx="3038475" cy="600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D7AEE1-00D2-42D1-A1F1-C9B656BDF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175" y="5460395"/>
            <a:ext cx="5581650" cy="7620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0CC0D5B2-F325-4D83-A12C-92A274D7FBB6}"/>
              </a:ext>
            </a:extLst>
          </p:cNvPr>
          <p:cNvSpPr txBox="1">
            <a:spLocks/>
          </p:cNvSpPr>
          <p:nvPr/>
        </p:nvSpPr>
        <p:spPr>
          <a:xfrm>
            <a:off x="215630" y="258715"/>
            <a:ext cx="11760740" cy="848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Mise en place du coefficient d’élasticité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00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0" y="258715"/>
            <a:ext cx="11760740" cy="848900"/>
          </a:xfrm>
        </p:spPr>
        <p:txBody>
          <a:bodyPr>
            <a:normAutofit fontScale="90000"/>
          </a:bodyPr>
          <a:lstStyle/>
          <a:p>
            <a:r>
              <a:rPr lang="fr-FR" dirty="0"/>
              <a:t>Mise en place du coefficient d’élasticité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8B53B4D-1849-4AC9-81A8-17B535A0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0" y="1200035"/>
            <a:ext cx="8943975" cy="5619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D97E1-DFB1-4029-8B2F-05B6FB16E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815" y="1987395"/>
            <a:ext cx="4167089" cy="1812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F031A-7DA5-409B-B893-735CE89E9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309" y="4024938"/>
            <a:ext cx="7191375" cy="333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84CA09-74F5-4CFA-A4DD-0FE343D7E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981" y="4583698"/>
            <a:ext cx="7920038" cy="20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0" y="258715"/>
            <a:ext cx="11760740" cy="848900"/>
          </a:xfrm>
        </p:spPr>
        <p:txBody>
          <a:bodyPr>
            <a:normAutofit fontScale="90000"/>
          </a:bodyPr>
          <a:lstStyle/>
          <a:p>
            <a:r>
              <a:rPr lang="fr-FR" dirty="0"/>
              <a:t>Mise en place du coefficient d’élasticité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A8E3E8-49A7-4619-9EFD-2F81E6888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299" y="1296817"/>
            <a:ext cx="5867400" cy="7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F42541-CA93-47CD-BB0C-19E0ECD2E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24" y="2327240"/>
            <a:ext cx="2266950" cy="2047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781427-2445-4F62-972C-8ED7BE387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49" y="4662588"/>
            <a:ext cx="7734300" cy="361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EE352E8-07FA-44C0-99A7-4E6BCDDE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487" y="5312011"/>
            <a:ext cx="8201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1 à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CE4E9D-9530-428B-85C5-C80F69E7A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08"/>
          <a:stretch/>
        </p:blipFill>
        <p:spPr>
          <a:xfrm>
            <a:off x="4719635" y="2137272"/>
            <a:ext cx="2752725" cy="768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8485B0-2573-4DCD-BC3A-0C9C3301C9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526"/>
          <a:stretch/>
        </p:blipFill>
        <p:spPr>
          <a:xfrm>
            <a:off x="3357561" y="3756752"/>
            <a:ext cx="5476875" cy="3117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9D7A79-4034-4293-BAC2-704027C7E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24" y="4668837"/>
            <a:ext cx="7905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5649E6-1999-4A25-85F7-AF7A69FB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58" y="1591313"/>
            <a:ext cx="7305675" cy="60007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4ED7A10-568C-4FFC-9B47-7683CE09292A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E0820B-25BE-49E6-B901-A2312B896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08" y="2610527"/>
            <a:ext cx="9871976" cy="16646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25FBD6-DDA4-48D2-9827-FA5F533A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047" y="4694282"/>
            <a:ext cx="8259898" cy="17674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8E4003-B6CF-4D32-B60F-6EA549CB3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7BBE78-CA23-4B32-AACE-3A82A7A8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3" y="1851234"/>
            <a:ext cx="6391275" cy="61912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4ED7A10-568C-4FFC-9B47-7683CE09292A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5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B8D5C8-D37C-4007-8E3D-56C739477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B5E574F-4EF7-4644-863C-5EE8BCC70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02" y="2897363"/>
            <a:ext cx="6391275" cy="2113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F4EE99D-2CB7-4E93-9B54-4123ABC27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821" y="1847634"/>
            <a:ext cx="4856775" cy="31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 :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1 : Analyses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utilisées</a:t>
            </a:r>
            <a:r>
              <a:rPr lang="en-US" dirty="0"/>
              <a:t>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2 : Zoom sur 5 Pays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3 : Mise </a:t>
            </a:r>
            <a:r>
              <a:rPr lang="en-US" dirty="0" err="1"/>
              <a:t>en</a:t>
            </a:r>
            <a:r>
              <a:rPr lang="en-US" dirty="0"/>
              <a:t> place du </a:t>
            </a:r>
            <a:r>
              <a:rPr lang="en-US" dirty="0" err="1"/>
              <a:t>C_i_parent</a:t>
            </a: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4 : ANOVA et </a:t>
            </a:r>
            <a:r>
              <a:rPr lang="en-US" dirty="0" err="1"/>
              <a:t>Régressions</a:t>
            </a:r>
            <a:r>
              <a:rPr lang="en-US" dirty="0"/>
              <a:t> </a:t>
            </a:r>
            <a:r>
              <a:rPr lang="en-US" dirty="0" err="1"/>
              <a:t>linéaires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9717F5-787A-4AA5-B415-7E3BFAF1D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8B631A-7D1A-42C0-895A-EB1D6CD0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980724"/>
            <a:ext cx="10229850" cy="12763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29F21AB-62DD-4B80-A91A-F82995CC2304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5 (suite)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B72494-6C1A-45B9-A917-10C2404E0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818354-2E12-40A3-BE37-5BA854436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795078"/>
            <a:ext cx="53340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690EC1-73BA-4CB8-A1B0-80EAA85DE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650" y="4856957"/>
            <a:ext cx="63627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29F21AB-62DD-4B80-A91A-F82995CC2304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B72494-6C1A-45B9-A917-10C2404E0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8BE000-C0DB-4A40-849C-C4919FE6B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t="8514" r="9447" b="6988"/>
          <a:stretch/>
        </p:blipFill>
        <p:spPr>
          <a:xfrm>
            <a:off x="199367" y="1410713"/>
            <a:ext cx="5755665" cy="39114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FAE132-AD78-4FF5-BC91-2B02B4C496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8996" r="9661" b="6988"/>
          <a:stretch/>
        </p:blipFill>
        <p:spPr>
          <a:xfrm>
            <a:off x="6236968" y="1410712"/>
            <a:ext cx="5758765" cy="39114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6BCA8F-1981-4BA7-8510-7722C45651F0}"/>
              </a:ext>
            </a:extLst>
          </p:cNvPr>
          <p:cNvSpPr txBox="1"/>
          <p:nvPr/>
        </p:nvSpPr>
        <p:spPr>
          <a:xfrm>
            <a:off x="2322890" y="5748284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Forte mobilité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3BE24A7-0A2B-4871-9E75-AD5A393A1FA4}"/>
              </a:ext>
            </a:extLst>
          </p:cNvPr>
          <p:cNvSpPr txBox="1"/>
          <p:nvPr/>
        </p:nvSpPr>
        <p:spPr>
          <a:xfrm>
            <a:off x="8326262" y="5748284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Faible Mobilité</a:t>
            </a:r>
          </a:p>
        </p:txBody>
      </p:sp>
    </p:spTree>
    <p:extLst>
      <p:ext uri="{BB962C8B-B14F-4D97-AF65-F5344CB8AC3E}">
        <p14:creationId xmlns:p14="http://schemas.microsoft.com/office/powerpoint/2010/main" val="80354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7 et 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F9D4975-B2DD-45B9-AB5A-FE103D25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" y="1447800"/>
            <a:ext cx="9858375" cy="198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CD69E3-D4A6-4C65-8F29-C09AB29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099" y="3917950"/>
            <a:ext cx="4495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1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9 et 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1460D7-C205-4F65-AEE7-4DFAFC530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098" y="1599020"/>
            <a:ext cx="7249803" cy="36599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0969A1-2BAF-4DB5-BA83-CA83A3B0E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540" y="5435600"/>
            <a:ext cx="6148918" cy="4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10562C-AF65-4C85-AC34-DCAFB42A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85" y="202762"/>
            <a:ext cx="8084029" cy="6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2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7A4149-EB54-45BB-B7E9-B9D32ADA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52" y="1120822"/>
            <a:ext cx="5925296" cy="4616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81ADF-F15E-41CD-968F-31CC4BEBACD8}"/>
              </a:ext>
            </a:extLst>
          </p:cNvPr>
          <p:cNvSpPr/>
          <p:nvPr/>
        </p:nvSpPr>
        <p:spPr>
          <a:xfrm>
            <a:off x="4197427" y="2743200"/>
            <a:ext cx="3216925" cy="29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ADDFA-00A0-4022-975C-3CC4434CB5BE}"/>
              </a:ext>
            </a:extLst>
          </p:cNvPr>
          <p:cNvSpPr/>
          <p:nvPr/>
        </p:nvSpPr>
        <p:spPr>
          <a:xfrm>
            <a:off x="4746435" y="3280271"/>
            <a:ext cx="2293344" cy="29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F397B-E59E-4180-B878-B7614BE15389}"/>
              </a:ext>
            </a:extLst>
          </p:cNvPr>
          <p:cNvSpPr/>
          <p:nvPr/>
        </p:nvSpPr>
        <p:spPr>
          <a:xfrm>
            <a:off x="3756753" y="2468697"/>
            <a:ext cx="2181339" cy="27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3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69529E3-4BE3-443B-B556-B513EC74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211" y="835007"/>
            <a:ext cx="5799577" cy="51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5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E050CBF-3BBC-4785-B404-75D19324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85" y="202762"/>
            <a:ext cx="8084029" cy="6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4 </a:t>
            </a:r>
            <a:r>
              <a:rPr lang="en-US" sz="6000" dirty="0">
                <a:solidFill>
                  <a:schemeClr val="bg1"/>
                </a:solidFill>
              </a:rPr>
              <a:t>: ANOVA et </a:t>
            </a:r>
            <a:r>
              <a:rPr lang="en-US" sz="6000" dirty="0" err="1">
                <a:solidFill>
                  <a:schemeClr val="bg1"/>
                </a:solidFill>
              </a:rPr>
              <a:t>Régressions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linéaires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69A546-1865-48AA-AB18-501F5D1A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08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ANOVA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03989A-2EE8-40ED-B61F-DA1C1149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" t="10895" r="8542" b="5777"/>
          <a:stretch/>
        </p:blipFill>
        <p:spPr>
          <a:xfrm>
            <a:off x="2115014" y="1442721"/>
            <a:ext cx="7961971" cy="52303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C18ACC2-1C6E-4149-A793-78B890919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3762" y="2814896"/>
            <a:ext cx="1971675" cy="24860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5D07AF-F04E-495F-85CD-F3ABF00D4A07}"/>
              </a:ext>
            </a:extLst>
          </p:cNvPr>
          <p:cNvSpPr txBox="1"/>
          <p:nvPr/>
        </p:nvSpPr>
        <p:spPr>
          <a:xfrm>
            <a:off x="10168312" y="23108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Variances :</a:t>
            </a:r>
          </a:p>
        </p:txBody>
      </p:sp>
    </p:spTree>
    <p:extLst>
      <p:ext uri="{BB962C8B-B14F-4D97-AF65-F5344CB8AC3E}">
        <p14:creationId xmlns:p14="http://schemas.microsoft.com/office/powerpoint/2010/main" val="26670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1505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Mission 1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6000" dirty="0">
                <a:solidFill>
                  <a:schemeClr val="bg1"/>
                </a:solidFill>
              </a:rPr>
              <a:t>Analyses des </a:t>
            </a:r>
            <a:r>
              <a:rPr lang="en-US" sz="6000" dirty="0" err="1">
                <a:solidFill>
                  <a:schemeClr val="bg1"/>
                </a:solidFill>
              </a:rPr>
              <a:t>données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utilisées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endParaRPr lang="en-US" sz="6000" kern="1200" dirty="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3CD809-D9B9-4184-91B3-4F4AE642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ANOVA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85D957-CD03-4E00-B8C0-40A55E334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478526"/>
            <a:ext cx="6229350" cy="266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45F48B-8F71-45C3-ABC8-A9E3DAC06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857" y="2126580"/>
            <a:ext cx="9168285" cy="40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Régression linéaire sans logarithme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AFD22D-99BF-4889-849F-5D871109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1442721"/>
            <a:ext cx="8172450" cy="333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1B573B-C4A1-4D86-A473-5264B9239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628" y="2356663"/>
            <a:ext cx="9314743" cy="3790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E1AC7E-260D-4D8F-AE25-C86694DBF998}"/>
              </a:ext>
            </a:extLst>
          </p:cNvPr>
          <p:cNvSpPr/>
          <p:nvPr/>
        </p:nvSpPr>
        <p:spPr>
          <a:xfrm>
            <a:off x="7248293" y="4802458"/>
            <a:ext cx="680224" cy="134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51BA96E-6AE0-407E-A12C-8E02D71F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Amélioration du modèle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8F712C-F686-4816-8BAD-C0D88612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1457961"/>
            <a:ext cx="7667625" cy="381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33AC41-3B92-4EC8-8A06-987CE8BB3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36" y="2555914"/>
            <a:ext cx="9252027" cy="3590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4B508-AFD4-469A-A4C9-188EC5C40B1C}"/>
              </a:ext>
            </a:extLst>
          </p:cNvPr>
          <p:cNvSpPr/>
          <p:nvPr/>
        </p:nvSpPr>
        <p:spPr>
          <a:xfrm>
            <a:off x="6017941" y="2996758"/>
            <a:ext cx="4564567" cy="25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5B2E0-EBF7-400D-87FD-7FA59DCAFD71}"/>
              </a:ext>
            </a:extLst>
          </p:cNvPr>
          <p:cNvSpPr/>
          <p:nvPr/>
        </p:nvSpPr>
        <p:spPr>
          <a:xfrm>
            <a:off x="7159085" y="5118410"/>
            <a:ext cx="680224" cy="1028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8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30EC4AAD-8D22-4686-901D-C0BE9A5C4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Régression linéaire avec logarithme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05071A-FB1B-41F6-8E9A-9D4F5F0B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530151"/>
            <a:ext cx="10191750" cy="3524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A78401-BE25-4A34-83FE-4D92EB58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461" y="2706699"/>
            <a:ext cx="9125078" cy="3440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1EDCE4-7184-4CFE-963A-2A9F0F52EBAE}"/>
              </a:ext>
            </a:extLst>
          </p:cNvPr>
          <p:cNvSpPr/>
          <p:nvPr/>
        </p:nvSpPr>
        <p:spPr>
          <a:xfrm>
            <a:off x="7638587" y="5093675"/>
            <a:ext cx="680224" cy="1028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A398C-6E3D-4A4D-AEF3-6D0EE1A0E20C}"/>
              </a:ext>
            </a:extLst>
          </p:cNvPr>
          <p:cNvSpPr/>
          <p:nvPr/>
        </p:nvSpPr>
        <p:spPr>
          <a:xfrm>
            <a:off x="5356304" y="3274371"/>
            <a:ext cx="3865756" cy="260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1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51BA96E-6AE0-407E-A12C-8E02D71F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Amélioration du modèle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923DF3-921F-4954-87A4-1310A95BF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7" y="1442721"/>
            <a:ext cx="9077325" cy="542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4D22F7-C763-4BDB-AABE-21EBEC72B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082" y="2806957"/>
            <a:ext cx="9077326" cy="33398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0B3EAE-2029-45ED-9FD7-1FC84C71B26C}"/>
              </a:ext>
            </a:extLst>
          </p:cNvPr>
          <p:cNvSpPr/>
          <p:nvPr/>
        </p:nvSpPr>
        <p:spPr>
          <a:xfrm>
            <a:off x="5356304" y="3134981"/>
            <a:ext cx="3865756" cy="260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E9DB4-A4FD-4CD5-AD9A-3B9B6FE0E31B}"/>
              </a:ext>
            </a:extLst>
          </p:cNvPr>
          <p:cNvSpPr/>
          <p:nvPr/>
        </p:nvSpPr>
        <p:spPr>
          <a:xfrm>
            <a:off x="7716644" y="4850781"/>
            <a:ext cx="680224" cy="1271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51BA96E-6AE0-407E-A12C-8E02D71F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Analyse des résultats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EE14184-3F77-4263-BA70-AFC170793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37" y="2514600"/>
            <a:ext cx="7172325" cy="1828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CA7BE3-BBEE-4CA1-944D-58F7245464FE}"/>
              </a:ext>
            </a:extLst>
          </p:cNvPr>
          <p:cNvSpPr txBox="1"/>
          <p:nvPr/>
        </p:nvSpPr>
        <p:spPr>
          <a:xfrm>
            <a:off x="877466" y="1838961"/>
            <a:ext cx="313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Colinéarité entre les variables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719907-03CF-4F67-B2FC-1DF6E60FB7C0}"/>
              </a:ext>
            </a:extLst>
          </p:cNvPr>
          <p:cNvSpPr txBox="1"/>
          <p:nvPr/>
        </p:nvSpPr>
        <p:spPr>
          <a:xfrm>
            <a:off x="4530410" y="4802655"/>
            <a:ext cx="361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variables ne sont pas colinéaires</a:t>
            </a:r>
          </a:p>
        </p:txBody>
      </p:sp>
    </p:spTree>
    <p:extLst>
      <p:ext uri="{BB962C8B-B14F-4D97-AF65-F5344CB8AC3E}">
        <p14:creationId xmlns:p14="http://schemas.microsoft.com/office/powerpoint/2010/main" val="246148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51BA96E-6AE0-407E-A12C-8E02D71F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Analyse des résultats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CA7BE3-BBEE-4CA1-944D-58F7245464FE}"/>
              </a:ext>
            </a:extLst>
          </p:cNvPr>
          <p:cNvSpPr txBox="1"/>
          <p:nvPr/>
        </p:nvSpPr>
        <p:spPr>
          <a:xfrm>
            <a:off x="877466" y="1838961"/>
            <a:ext cx="239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Normalité des résidus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719907-03CF-4F67-B2FC-1DF6E60FB7C0}"/>
              </a:ext>
            </a:extLst>
          </p:cNvPr>
          <p:cNvSpPr txBox="1"/>
          <p:nvPr/>
        </p:nvSpPr>
        <p:spPr>
          <a:xfrm>
            <a:off x="4127030" y="4807120"/>
            <a:ext cx="39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résidus suivent bien une loi normale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75D330-002E-483D-A0FA-28E88D2D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62" y="2581910"/>
            <a:ext cx="4943475" cy="571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AE4055F-21DE-4E2D-86FB-68B980953283}"/>
              </a:ext>
            </a:extLst>
          </p:cNvPr>
          <p:cNvSpPr txBox="1"/>
          <p:nvPr/>
        </p:nvSpPr>
        <p:spPr>
          <a:xfrm>
            <a:off x="3679834" y="3518600"/>
            <a:ext cx="4917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statistic=233667.2212877213</a:t>
            </a:r>
          </a:p>
          <a:p>
            <a:r>
              <a:rPr lang="en-US" dirty="0"/>
              <a:t>Critical values= [0.576, 0.656, 0.787, 0.918, 1.092]</a:t>
            </a:r>
          </a:p>
          <a:p>
            <a:r>
              <a:rPr lang="en-US" dirty="0"/>
              <a:t>Significance level = [15. , 10. , 5. , 2.5, 1.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5328C-A63F-4C3B-9993-4D16A72B8161}"/>
              </a:ext>
            </a:extLst>
          </p:cNvPr>
          <p:cNvSpPr/>
          <p:nvPr/>
        </p:nvSpPr>
        <p:spPr>
          <a:xfrm>
            <a:off x="4574610" y="3599234"/>
            <a:ext cx="1933194" cy="210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FA2E-612C-44B3-83F3-92D5272F5112}"/>
              </a:ext>
            </a:extLst>
          </p:cNvPr>
          <p:cNvSpPr/>
          <p:nvPr/>
        </p:nvSpPr>
        <p:spPr>
          <a:xfrm>
            <a:off x="5252303" y="3875066"/>
            <a:ext cx="3113484" cy="210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Résumé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D84116-424B-475E-B0EB-65202B01BF4A}"/>
              </a:ext>
            </a:extLst>
          </p:cNvPr>
          <p:cNvSpPr txBox="1"/>
          <p:nvPr/>
        </p:nvSpPr>
        <p:spPr>
          <a:xfrm>
            <a:off x="1677798" y="2348917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des données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2008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4E35CE-F1AF-4F3B-BC27-C5C5CBD29DBD}"/>
              </a:ext>
            </a:extLst>
          </p:cNvPr>
          <p:cNvSpPr txBox="1"/>
          <p:nvPr/>
        </p:nvSpPr>
        <p:spPr>
          <a:xfrm>
            <a:off x="4857428" y="2348916"/>
            <a:ext cx="182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Pays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76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7E38A0-17A4-49E6-907B-5FE980C8B6A9}"/>
              </a:ext>
            </a:extLst>
          </p:cNvPr>
          <p:cNvSpPr txBox="1"/>
          <p:nvPr/>
        </p:nvSpPr>
        <p:spPr>
          <a:xfrm>
            <a:off x="7660416" y="2348916"/>
            <a:ext cx="310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Pourcentage de la population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29%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2C6B9A-824C-40D6-ACBD-605DFD9353D5}"/>
              </a:ext>
            </a:extLst>
          </p:cNvPr>
          <p:cNvSpPr txBox="1"/>
          <p:nvPr/>
        </p:nvSpPr>
        <p:spPr>
          <a:xfrm>
            <a:off x="4814050" y="4202348"/>
            <a:ext cx="191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 de quantile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Centile</a:t>
            </a:r>
          </a:p>
        </p:txBody>
      </p:sp>
    </p:spTree>
    <p:extLst>
      <p:ext uri="{BB962C8B-B14F-4D97-AF65-F5344CB8AC3E}">
        <p14:creationId xmlns:p14="http://schemas.microsoft.com/office/powerpoint/2010/main" val="2630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EC399E4-0880-419D-B6C4-959DF22A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28" y="1773271"/>
            <a:ext cx="4724400" cy="1962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Type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62C34A4-F764-491C-9512-F2BC8FF0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411" y="1695450"/>
            <a:ext cx="4610100" cy="1962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5466CA-A49A-42A5-8D02-B73DB89E68AE}"/>
              </a:ext>
            </a:extLst>
          </p:cNvPr>
          <p:cNvSpPr/>
          <p:nvPr/>
        </p:nvSpPr>
        <p:spPr>
          <a:xfrm>
            <a:off x="3789328" y="2923162"/>
            <a:ext cx="4601183" cy="505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FD197E-13C5-47A8-9A3A-EAC52E661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740" y="4339670"/>
            <a:ext cx="6382358" cy="15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2 </a:t>
            </a:r>
            <a:r>
              <a:rPr lang="en-US" sz="6000" dirty="0">
                <a:solidFill>
                  <a:schemeClr val="bg1"/>
                </a:solidFill>
              </a:rPr>
              <a:t>: Zoom sur 5 Pays 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2D1284-B104-4204-88A4-0B142A75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Diversité des Pays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FF20FE-E10F-4903-8B2C-5630E4A8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11580" r="9601" b="7706"/>
          <a:stretch/>
        </p:blipFill>
        <p:spPr>
          <a:xfrm>
            <a:off x="1699098" y="1442721"/>
            <a:ext cx="8793804" cy="48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Courbes de Lorenz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2D5FF8-A8D5-43DF-88CF-5159F50A5B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" t="11938" r="9243" b="8369"/>
          <a:stretch/>
        </p:blipFill>
        <p:spPr>
          <a:xfrm>
            <a:off x="2665378" y="162133"/>
            <a:ext cx="6861243" cy="65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Evolution de l’indice de Gini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B288B9-6584-4B65-9947-6617E72FB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1783" r="9590" b="5778"/>
          <a:stretch/>
        </p:blipFill>
        <p:spPr>
          <a:xfrm>
            <a:off x="2110902" y="1442721"/>
            <a:ext cx="7970196" cy="5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4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1779</Words>
  <Application>Microsoft Office PowerPoint</Application>
  <PresentationFormat>Grand écran</PresentationFormat>
  <Paragraphs>284</Paragraphs>
  <Slides>36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Thème Office</vt:lpstr>
      <vt:lpstr>Projet 7 : Effectuez une prédiction de revenus</vt:lpstr>
      <vt:lpstr>Sommaire :</vt:lpstr>
      <vt:lpstr>Mission 1 : Analyses des données utilisées </vt:lpstr>
      <vt:lpstr>Résumé des données</vt:lpstr>
      <vt:lpstr>Type de données</vt:lpstr>
      <vt:lpstr>Mission 2 : Zoom sur 5 Pays </vt:lpstr>
      <vt:lpstr>Diversité des Pays</vt:lpstr>
      <vt:lpstr>Courbes de Lorenz</vt:lpstr>
      <vt:lpstr>Evolution de l’indice de Gini</vt:lpstr>
      <vt:lpstr>Classement des Pays (indice le plus bas) </vt:lpstr>
      <vt:lpstr>Classement des Pays (indice de le plus haut)</vt:lpstr>
      <vt:lpstr>Position de la France</vt:lpstr>
      <vt:lpstr>Mission 3 : Mise en place du C_i_parent </vt:lpstr>
      <vt:lpstr>Présentation PowerPoint</vt:lpstr>
      <vt:lpstr>Mise en place du coefficient d’élasticité</vt:lpstr>
      <vt:lpstr>Mise en place du coefficient d’élasticité</vt:lpstr>
      <vt:lpstr>Question 1 à 3</vt:lpstr>
      <vt:lpstr>Présentation PowerPoint</vt:lpstr>
      <vt:lpstr>Présentation PowerPoint</vt:lpstr>
      <vt:lpstr>Présentation PowerPoint</vt:lpstr>
      <vt:lpstr>Présentation PowerPoint</vt:lpstr>
      <vt:lpstr>Question 7 et 8</vt:lpstr>
      <vt:lpstr>Question 9 et 10</vt:lpstr>
      <vt:lpstr>Présentation PowerPoint</vt:lpstr>
      <vt:lpstr>Présentation PowerPoint</vt:lpstr>
      <vt:lpstr>Présentation PowerPoint</vt:lpstr>
      <vt:lpstr>Présentation PowerPoint</vt:lpstr>
      <vt:lpstr>Mission 4 : ANOVA et Régressions linéaires </vt:lpstr>
      <vt:lpstr>ANOVA</vt:lpstr>
      <vt:lpstr>ANOVA</vt:lpstr>
      <vt:lpstr>Régression linéaire sans logarithme </vt:lpstr>
      <vt:lpstr>Amélioration du modèle</vt:lpstr>
      <vt:lpstr>Régression linéaire avec logarithme </vt:lpstr>
      <vt:lpstr>Amélioration du modèle</vt:lpstr>
      <vt:lpstr>Analyse des résultats</vt:lpstr>
      <vt:lpstr>Analyse des 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Effectuez une prédiction de revenus</dc:title>
  <dc:creator>julien Paulet</dc:creator>
  <cp:lastModifiedBy>julien Paulet</cp:lastModifiedBy>
  <cp:revision>35</cp:revision>
  <dcterms:created xsi:type="dcterms:W3CDTF">2019-06-26T12:10:01Z</dcterms:created>
  <dcterms:modified xsi:type="dcterms:W3CDTF">2019-08-05T08:21:37Z</dcterms:modified>
</cp:coreProperties>
</file>