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2" r:id="rId5"/>
    <p:sldId id="267" r:id="rId6"/>
    <p:sldId id="260" r:id="rId7"/>
    <p:sldId id="268" r:id="rId8"/>
    <p:sldId id="269" r:id="rId9"/>
    <p:sldId id="261" r:id="rId10"/>
    <p:sldId id="271" r:id="rId11"/>
    <p:sldId id="270" r:id="rId12"/>
    <p:sldId id="345" r:id="rId13"/>
    <p:sldId id="346" r:id="rId14"/>
    <p:sldId id="348" r:id="rId15"/>
    <p:sldId id="349" r:id="rId16"/>
    <p:sldId id="347" r:id="rId17"/>
    <p:sldId id="356" r:id="rId18"/>
    <p:sldId id="360" r:id="rId19"/>
    <p:sldId id="361" r:id="rId20"/>
    <p:sldId id="358" r:id="rId21"/>
    <p:sldId id="362" r:id="rId22"/>
    <p:sldId id="363" r:id="rId23"/>
    <p:sldId id="364" r:id="rId24"/>
    <p:sldId id="365" r:id="rId25"/>
    <p:sldId id="359" r:id="rId26"/>
    <p:sldId id="366" r:id="rId27"/>
    <p:sldId id="344" r:id="rId28"/>
    <p:sldId id="357" r:id="rId29"/>
    <p:sldId id="350" r:id="rId30"/>
    <p:sldId id="352" r:id="rId31"/>
    <p:sldId id="35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4" autoAdjust="0"/>
  </p:normalViewPr>
  <p:slideViewPr>
    <p:cSldViewPr snapToGrid="0">
      <p:cViewPr varScale="1">
        <p:scale>
          <a:sx n="54" d="100"/>
          <a:sy n="54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B1B6-1944-4F8E-B0F9-2E045F0EA551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E7-32E1-48C9-BFA3-CE4FB073F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reprend notre variable </a:t>
            </a:r>
            <a:r>
              <a:rPr lang="fr-FR" dirty="0" err="1"/>
              <a:t>decomp_x</a:t>
            </a:r>
            <a:r>
              <a:rPr lang="fr-FR" dirty="0"/>
              <a:t> de la partie précédente, on applique un .trend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Puis on plot le tout : [CLICK] encore une fois avec les deux courbes pour se rendre compte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obtient la consommation sans la saisonnalité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Nous passons maintenant à la dernière partie de cette présentation, la prévision.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méthodes seront évoquées ici : </a:t>
            </a:r>
            <a:br>
              <a:rPr lang="fr-FR" dirty="0"/>
            </a:br>
            <a:r>
              <a:rPr lang="fr-FR" dirty="0"/>
              <a:t>Holt-</a:t>
            </a:r>
            <a:r>
              <a:rPr lang="fr-FR" dirty="0" err="1"/>
              <a:t>winters</a:t>
            </a:r>
            <a:r>
              <a:rPr lang="fr-FR" dirty="0"/>
              <a:t> et SARIMA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2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Commençons par Holt-Winters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6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commence par préparer notre </a:t>
            </a:r>
            <a:r>
              <a:rPr lang="fr-FR" dirty="0" err="1"/>
              <a:t>df</a:t>
            </a:r>
            <a:r>
              <a:rPr lang="fr-FR" dirty="0"/>
              <a:t> ; Il va nous falloir 1 fichier de train et un de test pour savoir quel modèle est le plus performant.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applique ensuite la fonction </a:t>
            </a:r>
            <a:r>
              <a:rPr lang="fr-FR" dirty="0" err="1"/>
              <a:t>exponentialSmoothing</a:t>
            </a:r>
            <a:r>
              <a:rPr lang="fr-FR" dirty="0"/>
              <a:t> sur nos données [CLICK]</a:t>
            </a:r>
          </a:p>
          <a:p>
            <a:endParaRPr lang="fr-FR" dirty="0"/>
          </a:p>
          <a:p>
            <a:r>
              <a:rPr lang="fr-FR" dirty="0"/>
              <a:t>Puis on plot le tout [CLICK]</a:t>
            </a:r>
          </a:p>
          <a:p>
            <a:r>
              <a:rPr lang="fr-FR" dirty="0"/>
              <a:t>On peut voir ici que l’année 2018 a été prédite. </a:t>
            </a:r>
            <a:br>
              <a:rPr lang="fr-FR" dirty="0"/>
            </a:br>
            <a:r>
              <a:rPr lang="fr-FR" dirty="0"/>
              <a:t>Voyons maintenant avec nos vraies données ce que donne se résultat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6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ici plot les deux courbes sur le même graphique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Et calculer la </a:t>
            </a:r>
            <a:r>
              <a:rPr lang="fr-FR" dirty="0" err="1"/>
              <a:t>Mean_squared_error</a:t>
            </a:r>
            <a:r>
              <a:rPr lang="fr-FR" dirty="0"/>
              <a:t> [CLICKL]</a:t>
            </a:r>
          </a:p>
          <a:p>
            <a:r>
              <a:rPr lang="fr-FR" dirty="0"/>
              <a:t>Qui nous donne : 219399 [CLICK] </a:t>
            </a:r>
          </a:p>
          <a:p>
            <a:endParaRPr lang="fr-FR" dirty="0"/>
          </a:p>
          <a:p>
            <a:r>
              <a:rPr lang="fr-FR" dirty="0"/>
              <a:t>Le modèle n’est donc pas satisfaisant.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Essayons désormais avec un modèle SARIMA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69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pourrez voir dans le code écrit une première partie utilisant la </a:t>
            </a:r>
            <a:r>
              <a:rPr lang="fr-FR" dirty="0" err="1"/>
              <a:t>stationnarisation</a:t>
            </a:r>
            <a:r>
              <a:rPr lang="fr-FR" dirty="0"/>
              <a:t> du processus, pour ensuite appliquer les paramètres au modèle. </a:t>
            </a:r>
            <a:br>
              <a:rPr lang="fr-FR" dirty="0"/>
            </a:br>
            <a:r>
              <a:rPr lang="fr-FR" dirty="0"/>
              <a:t>Dans cette présentation, il ne sera fait état que de la fonction d’optimisation.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38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Afin de pouvoir trouver les paramètres les plus significatifs pour le modèle, nous allons construire une fonction d’optimisation : 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Initialisation des paramètres de la fonction  :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On donne la colonne du </a:t>
            </a:r>
            <a:r>
              <a:rPr lang="fr-FR" dirty="0" err="1"/>
              <a:t>df</a:t>
            </a:r>
            <a:r>
              <a:rPr lang="fr-FR" dirty="0"/>
              <a:t> pour le modèle SARIMA</a:t>
            </a:r>
          </a:p>
          <a:p>
            <a:r>
              <a:rPr lang="fr-FR" dirty="0"/>
              <a:t>Le </a:t>
            </a:r>
            <a:r>
              <a:rPr lang="fr-FR" dirty="0" err="1"/>
              <a:t>p_max</a:t>
            </a:r>
            <a:r>
              <a:rPr lang="fr-FR" dirty="0"/>
              <a:t>, </a:t>
            </a:r>
            <a:r>
              <a:rPr lang="fr-FR" dirty="0" err="1"/>
              <a:t>d_max</a:t>
            </a:r>
            <a:r>
              <a:rPr lang="fr-FR" dirty="0"/>
              <a:t>, </a:t>
            </a:r>
            <a:r>
              <a:rPr lang="fr-FR" dirty="0" err="1"/>
              <a:t>q_max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p, d, q vont ensuite prendre une valeur dans le range 0 à </a:t>
            </a:r>
            <a:r>
              <a:rPr lang="fr-FR" dirty="0" err="1"/>
              <a:t>p_max</a:t>
            </a:r>
            <a:r>
              <a:rPr lang="fr-FR" dirty="0"/>
              <a:t>, </a:t>
            </a:r>
            <a:r>
              <a:rPr lang="fr-FR" dirty="0" err="1"/>
              <a:t>q_max</a:t>
            </a:r>
            <a:r>
              <a:rPr lang="fr-FR" dirty="0"/>
              <a:t>, </a:t>
            </a:r>
            <a:r>
              <a:rPr lang="fr-FR" dirty="0" err="1"/>
              <a:t>d_max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On crée ensuite les listes sur lesquelles on va itérer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Puis on initialise les variables qui vont récupérer les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5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des boucles ; </a:t>
            </a:r>
          </a:p>
          <a:p>
            <a:endParaRPr lang="fr-FR" dirty="0"/>
          </a:p>
          <a:p>
            <a:r>
              <a:rPr lang="fr-FR" dirty="0"/>
              <a:t>On </a:t>
            </a:r>
            <a:r>
              <a:rPr lang="fr-FR" dirty="0" err="1"/>
              <a:t>iter</a:t>
            </a:r>
            <a:r>
              <a:rPr lang="fr-FR" dirty="0"/>
              <a:t> sur nos listes créées </a:t>
            </a:r>
            <a:r>
              <a:rPr lang="fr-FR" dirty="0" err="1"/>
              <a:t>précédement</a:t>
            </a:r>
            <a:r>
              <a:rPr lang="fr-FR" dirty="0"/>
              <a:t> ; Puis on va initier un modèle SARIMA avec les paramètres (le modèle est dans la boucle). Remarquez que </a:t>
            </a:r>
            <a:r>
              <a:rPr lang="fr-FR" dirty="0" err="1"/>
              <a:t>enforce_stationarity</a:t>
            </a:r>
            <a:r>
              <a:rPr lang="fr-FR" dirty="0"/>
              <a:t> est set sur </a:t>
            </a:r>
            <a:r>
              <a:rPr lang="fr-FR" dirty="0" err="1"/>
              <a:t>True</a:t>
            </a:r>
            <a:r>
              <a:rPr lang="fr-FR" dirty="0"/>
              <a:t>, le modèle </a:t>
            </a:r>
            <a:r>
              <a:rPr lang="fr-FR" dirty="0" err="1"/>
              <a:t>stationarise</a:t>
            </a:r>
            <a:r>
              <a:rPr lang="fr-FR" dirty="0"/>
              <a:t> donc nos données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récupère les paramètres dans les variables [CLICK]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va ensuite faire la prédiction pour 2018 et la comparer directement avec les données observées, afin de récupérer la MSE 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77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crée ensuite le </a:t>
            </a:r>
            <a:r>
              <a:rPr lang="fr-FR" dirty="0" err="1"/>
              <a:t>Df</a:t>
            </a:r>
            <a:r>
              <a:rPr lang="fr-FR" dirty="0"/>
              <a:t> contenant toutes les valeurs [CLICK]</a:t>
            </a:r>
          </a:p>
          <a:p>
            <a:endParaRPr lang="fr-FR" dirty="0"/>
          </a:p>
          <a:p>
            <a:r>
              <a:rPr lang="fr-FR" dirty="0"/>
              <a:t>Pour finir on va choisir les 5 lignes contenant les MSE les plus petites [CLICK]</a:t>
            </a:r>
          </a:p>
          <a:p>
            <a:endParaRPr lang="fr-FR" dirty="0"/>
          </a:p>
          <a:p>
            <a:r>
              <a:rPr lang="fr-FR" dirty="0"/>
              <a:t>La fonction peut varier pour récupérer l’AIC le plus faible, ici c’est la prévision qui nous intéresse, nous nous concentrerons donc sur la MSE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118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fonction nous permet donc de retrouver quelle sera la meilleure prédiction en donnant uniquement les paramètres maximums. </a:t>
            </a:r>
            <a:br>
              <a:rPr lang="fr-FR" dirty="0"/>
            </a:br>
            <a:r>
              <a:rPr lang="fr-FR" dirty="0"/>
              <a:t>La série est automatiquement </a:t>
            </a:r>
            <a:r>
              <a:rPr lang="fr-FR" dirty="0" err="1"/>
              <a:t>stationarisée</a:t>
            </a:r>
            <a:r>
              <a:rPr lang="fr-FR" dirty="0"/>
              <a:t> par le modèle.</a:t>
            </a:r>
          </a:p>
          <a:p>
            <a:endParaRPr lang="fr-FR" dirty="0"/>
          </a:p>
          <a:p>
            <a:r>
              <a:rPr lang="fr-FR" dirty="0"/>
              <a:t>Pour la présentation, nous lancerons la fonction avec 2 comme paramètre maximum pour p, d et q ; </a:t>
            </a:r>
          </a:p>
          <a:p>
            <a:r>
              <a:rPr lang="fr-FR" dirty="0"/>
              <a:t>A titre informatif, le test a été fait avec des paramètres allant jusqu’à 4, le résultat reste le même. </a:t>
            </a:r>
          </a:p>
          <a:p>
            <a:endParaRPr lang="fr-FR" dirty="0"/>
          </a:p>
          <a:p>
            <a:r>
              <a:rPr lang="fr-FR" dirty="0"/>
              <a:t>En lançant la fonction avec comme paramètre 2,2,2 on obtient cette liste de paramètres ; </a:t>
            </a:r>
            <a:br>
              <a:rPr lang="fr-FR" dirty="0"/>
            </a:br>
            <a:r>
              <a:rPr lang="fr-FR" dirty="0"/>
              <a:t>Le meilleur étant (0,1,0) (1,0,1)12 on va donc choisir cette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paramètre le modèle avec les valeurs précédemment trouvées ; [CLICK]</a:t>
            </a:r>
          </a:p>
          <a:p>
            <a:r>
              <a:rPr lang="fr-FR" dirty="0"/>
              <a:t>On effectue en même temps un test de </a:t>
            </a:r>
            <a:r>
              <a:rPr lang="fr-FR" dirty="0" err="1"/>
              <a:t>ljungbox</a:t>
            </a:r>
            <a:r>
              <a:rPr lang="fr-FR" dirty="0"/>
              <a:t> ainsi qu’un test de </a:t>
            </a:r>
            <a:r>
              <a:rPr lang="fr-FR" dirty="0" err="1"/>
              <a:t>shapiro</a:t>
            </a:r>
            <a:r>
              <a:rPr lang="fr-FR" dirty="0"/>
              <a:t> sur les résidus 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070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résultat de SARIMAX ; Les paramètres sont bien tous significatifs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###(AIC de 611, ce qui est supérieur au modèle 1, pourtant la prévision est meilleure)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7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test de </a:t>
            </a:r>
            <a:r>
              <a:rPr lang="fr-FR" dirty="0" err="1"/>
              <a:t>Ljungbox</a:t>
            </a:r>
            <a:r>
              <a:rPr lang="fr-FR" dirty="0"/>
              <a:t> nous indique que le résidu est un bruit blanc</a:t>
            </a:r>
          </a:p>
          <a:p>
            <a:r>
              <a:rPr lang="fr-FR" dirty="0"/>
              <a:t>[CLICK]</a:t>
            </a:r>
            <a:br>
              <a:rPr lang="fr-FR" dirty="0"/>
            </a:br>
            <a:r>
              <a:rPr lang="fr-FR" dirty="0"/>
              <a:t>Le test de </a:t>
            </a:r>
            <a:r>
              <a:rPr lang="fr-FR" dirty="0" err="1"/>
              <a:t>shapiro</a:t>
            </a:r>
            <a:r>
              <a:rPr lang="fr-FR" dirty="0"/>
              <a:t> confirme que les résidus suivent une loi normale</a:t>
            </a:r>
          </a:p>
          <a:p>
            <a:endParaRPr lang="fr-FR" dirty="0"/>
          </a:p>
          <a:p>
            <a:r>
              <a:rPr lang="fr-FR" dirty="0"/>
              <a:t>Le modèle est donc bon.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peut d’ailleurs afficher le diagnostic pour s’en rendre compte visuellement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80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trend sur les résidus (image haut gauche), ils semblent suivre une loi normale (image haut droite), le </a:t>
            </a:r>
            <a:r>
              <a:rPr lang="fr-FR" dirty="0" err="1"/>
              <a:t>correlogram</a:t>
            </a:r>
            <a:r>
              <a:rPr lang="fr-FR" dirty="0"/>
              <a:t> est bon (image bas droite), et la courbe est bonne (image bas gauche)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2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prédiction pour l’année 2018 </a:t>
            </a:r>
          </a:p>
          <a:p>
            <a:endParaRPr lang="fr-FR" dirty="0"/>
          </a:p>
          <a:p>
            <a:r>
              <a:rPr lang="fr-FR" dirty="0"/>
              <a:t>Regardons maintenant la courbe avec les données observées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64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que la courbe prédite suit beaucoup plus les valeurs observées ; Les valeurs observées restent aussi dans l’intervalle de confiance de la courbe prédite.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Nous avons toujours un problème avec le creux de Janvier 2018 ;Le problème vient du fait que ce creux n’apparait que pour 2018, le modèle n’a donc pas pu apprendre qu’un tel creux était possible. Il faudrait voir plus en profondeur à quoi est dû ce creux, et pousser le modèle plus loin (en corrigeant la consommation par un autre facteur en plus des </a:t>
            </a:r>
            <a:r>
              <a:rPr lang="fr-FR" dirty="0" err="1"/>
              <a:t>dju</a:t>
            </a:r>
            <a:r>
              <a:rPr lang="fr-FR" dirty="0"/>
              <a:t> par exemple).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Voyons désormais la MSE de ce modèle : [CLICK]</a:t>
            </a:r>
          </a:p>
          <a:p>
            <a:r>
              <a:rPr lang="fr-FR" dirty="0"/>
              <a:t>La MSE vaut [CLICK] 191 716 </a:t>
            </a:r>
            <a:br>
              <a:rPr lang="fr-FR" dirty="0"/>
            </a:br>
            <a:r>
              <a:rPr lang="fr-FR" dirty="0"/>
              <a:t>Ce qui est inférieur au modèle précédent. Nous garderons donc ce modèle pour la prédiction.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81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https://www.infoclimat.fr/climatologie/annee/2018/clermont-ferrand-aulnat/valeurs/07460.html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42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52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9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cette étude nous prendrons les données de température et de consommation de </a:t>
            </a:r>
            <a:r>
              <a:rPr lang="fr-FR" dirty="0" err="1"/>
              <a:t>clermont</a:t>
            </a:r>
            <a:r>
              <a:rPr lang="fr-FR" dirty="0"/>
              <a:t> </a:t>
            </a:r>
            <a:r>
              <a:rPr lang="fr-FR" dirty="0" err="1"/>
              <a:t>ferrand</a:t>
            </a:r>
            <a:r>
              <a:rPr lang="fr-FR" dirty="0"/>
              <a:t> ;</a:t>
            </a:r>
          </a:p>
          <a:p>
            <a:br>
              <a:rPr lang="fr-FR" dirty="0"/>
            </a:br>
            <a:r>
              <a:rPr lang="fr-FR" dirty="0"/>
              <a:t>Voici à quoi ressemble le </a:t>
            </a:r>
            <a:r>
              <a:rPr lang="fr-FR" dirty="0" err="1"/>
              <a:t>Df</a:t>
            </a:r>
            <a:r>
              <a:rPr lang="fr-FR" dirty="0"/>
              <a:t> pour la consommation [CLICK]</a:t>
            </a:r>
          </a:p>
          <a:p>
            <a:r>
              <a:rPr lang="fr-FR" dirty="0"/>
              <a:t>Ainsi que les DJU qui nous serviront à corriger les données de consommation [CLICK]</a:t>
            </a:r>
          </a:p>
          <a:p>
            <a:endParaRPr lang="fr-FR" dirty="0"/>
          </a:p>
          <a:p>
            <a:r>
              <a:rPr lang="fr-FR" dirty="0"/>
              <a:t>Comme vous pouvez le voir, les données commencent le 1</a:t>
            </a:r>
            <a:r>
              <a:rPr lang="fr-FR" baseline="30000" dirty="0"/>
              <a:t>er</a:t>
            </a:r>
            <a:r>
              <a:rPr lang="fr-FR" dirty="0"/>
              <a:t> Janvier 2014 et se termine le 1</a:t>
            </a:r>
            <a:r>
              <a:rPr lang="fr-FR" baseline="30000" dirty="0"/>
              <a:t>er</a:t>
            </a:r>
            <a:r>
              <a:rPr lang="fr-FR" dirty="0"/>
              <a:t> Mai 2018.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Visualisons maintenant ces données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d’abord voici les données de consommation sur la période dont nous avons parlé juste avant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Et voici les DJU [CLICK] </a:t>
            </a:r>
          </a:p>
          <a:p>
            <a:r>
              <a:rPr lang="fr-FR" dirty="0"/>
              <a:t>On voit que les deux courbes se suivent, avec quelques différences toutefois (notable sur 2018 avec un creux en Janvier)</a:t>
            </a:r>
          </a:p>
          <a:p>
            <a:endParaRPr lang="fr-FR" dirty="0"/>
          </a:p>
          <a:p>
            <a:r>
              <a:rPr lang="fr-FR" dirty="0"/>
              <a:t>Nous allons donc procéder à une correction de la consommation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pour cette correction, nous utiliserons une régression linéaire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0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Commençons par merge nos deux </a:t>
            </a:r>
            <a:r>
              <a:rPr lang="fr-FR" dirty="0" err="1"/>
              <a:t>df</a:t>
            </a:r>
            <a:r>
              <a:rPr lang="fr-FR" dirty="0"/>
              <a:t> pour en avoir un seul ; L’index contient les dates, la colonne « Consommation » la consommation, la colonne ‘valeur’ la valeur du </a:t>
            </a:r>
            <a:r>
              <a:rPr lang="fr-FR" dirty="0" err="1"/>
              <a:t>dju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procède ensuite à la </a:t>
            </a:r>
            <a:r>
              <a:rPr lang="fr-FR" dirty="0" err="1"/>
              <a:t>regression</a:t>
            </a:r>
            <a:r>
              <a:rPr lang="fr-FR" dirty="0"/>
              <a:t> avec cette ligne : [CLICK]</a:t>
            </a:r>
          </a:p>
          <a:p>
            <a:endParaRPr lang="fr-FR" dirty="0"/>
          </a:p>
          <a:p>
            <a:r>
              <a:rPr lang="fr-FR" dirty="0"/>
              <a:t>Dont voici le </a:t>
            </a:r>
            <a:r>
              <a:rPr lang="fr-FR" dirty="0" err="1"/>
              <a:t>summary</a:t>
            </a:r>
            <a:r>
              <a:rPr lang="fr-FR" dirty="0"/>
              <a:t>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On voit que tous les paramètres sont significatifs [CLICK] et que le R² est à 0.912 [CLICK], le modèle est donc satisfaisant.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Visualisons maintenant les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1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cela on va récupérer les données avec un .</a:t>
            </a:r>
            <a:r>
              <a:rPr lang="fr-FR" dirty="0" err="1"/>
              <a:t>predict</a:t>
            </a:r>
            <a:r>
              <a:rPr lang="fr-FR" dirty="0"/>
              <a:t>() </a:t>
            </a:r>
            <a:br>
              <a:rPr lang="fr-FR" dirty="0"/>
            </a:br>
            <a:r>
              <a:rPr lang="fr-FR" dirty="0"/>
              <a:t>On prépare ensuite le plot [CLICK] Ici le but est d’avoir les deux courbes (conso et conso corrigée) pour s’apercevoir des modifications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Voici les courbes [CLICK]</a:t>
            </a:r>
          </a:p>
          <a:p>
            <a:endParaRPr lang="fr-FR" dirty="0"/>
          </a:p>
          <a:p>
            <a:r>
              <a:rPr lang="fr-FR" dirty="0"/>
              <a:t>On voit bien ici que la courbe a été corrigée (on retrouve d’ailleurs notre creux en Janvier 2018)</a:t>
            </a:r>
            <a:br>
              <a:rPr lang="fr-FR" dirty="0"/>
            </a:br>
            <a:br>
              <a:rPr lang="fr-FR" dirty="0"/>
            </a:br>
            <a:r>
              <a:rPr lang="fr-FR" dirty="0"/>
              <a:t>Nous allons maintenant désaisonnaliser notre série, à l’aide de moyennes mobiles.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cela on va récupérer notre </a:t>
            </a:r>
            <a:r>
              <a:rPr lang="fr-FR" dirty="0" err="1"/>
              <a:t>df</a:t>
            </a:r>
            <a:r>
              <a:rPr lang="fr-FR" dirty="0"/>
              <a:t> dans une variable x ; On ne garde que la </a:t>
            </a:r>
            <a:r>
              <a:rPr lang="fr-FR" dirty="0" err="1"/>
              <a:t>prediction</a:t>
            </a:r>
            <a:r>
              <a:rPr lang="fr-FR" dirty="0"/>
              <a:t> du modèle (notre conso corrigée donc).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applique ensuite la fonction </a:t>
            </a:r>
            <a:r>
              <a:rPr lang="fr-FR" dirty="0" err="1"/>
              <a:t>seasonal_decompose</a:t>
            </a:r>
            <a:r>
              <a:rPr lang="fr-FR" dirty="0"/>
              <a:t> [CLICK] </a:t>
            </a:r>
          </a:p>
          <a:p>
            <a:endParaRPr lang="fr-FR" dirty="0"/>
          </a:p>
          <a:p>
            <a:r>
              <a:rPr lang="fr-FR" dirty="0"/>
              <a:t>Et on obtient le graph suivant :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 graph se décompose en 4 parties : </a:t>
            </a:r>
            <a:br>
              <a:rPr lang="fr-FR" dirty="0"/>
            </a:br>
            <a:r>
              <a:rPr lang="fr-FR" dirty="0"/>
              <a:t>-Les données observées, les données corrigées donc</a:t>
            </a:r>
            <a:br>
              <a:rPr lang="fr-FR" dirty="0"/>
            </a:br>
            <a:r>
              <a:rPr lang="fr-FR" dirty="0"/>
              <a:t>-La trend de la série, on observe ici une trend qui augmente d’abord puis diminue mi 2016</a:t>
            </a:r>
          </a:p>
          <a:p>
            <a:r>
              <a:rPr lang="fr-FR" dirty="0"/>
              <a:t>-La </a:t>
            </a:r>
            <a:r>
              <a:rPr lang="fr-FR" dirty="0" err="1"/>
              <a:t>saisonalité</a:t>
            </a:r>
            <a:r>
              <a:rPr lang="fr-FR" dirty="0"/>
              <a:t>, ici nous avons une saisonnalité sur 12 mois, la conso remonte chaque hiver, et baisse chaque été</a:t>
            </a:r>
          </a:p>
          <a:p>
            <a:r>
              <a:rPr lang="fr-FR" dirty="0"/>
              <a:t>-Les résidus, qui nous intéresserons plus tard dans la présentation.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Visualisons maintenant cette moyenne mobile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3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DF8-B07C-474A-A002-363DC1AE6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319B75-98CF-4944-98FD-D7EA6ED3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7CEE-92C5-403D-8F4B-641E035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B6A05-14E6-4B33-B0A5-F0ABEEB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04E2-404F-4105-856F-02A63FE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AB49E-4E6A-49C4-8E63-F451079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38648-D08B-4F4F-BEB7-E4791BDB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FF99-A46F-4393-A848-E22D09E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273-753C-43EF-B942-B6B26B6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2F50-FDE5-41BB-9B7D-C40C446E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4D5EA-315D-414B-96A8-DA8AD234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6405A-F184-4278-9D09-930CC5CC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F5A5C-0DF6-4B59-923A-E120F2E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E0CAF-1FB2-4BFD-A5F9-BCD086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945FF-23AB-4405-8BFF-856521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57EE-798B-44D1-9AE4-F6DDE9C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B7B23-89E9-4DDF-A848-AFCEB1A1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BCCF-8962-4E30-80D8-CA78ECD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8F06C-0C40-40E0-A247-D2BE068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43D0-6A00-4D45-A739-9748BFB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DC3A-9999-47C2-877D-81A88B2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2245-4683-4097-A703-A13A2FB6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27E9-0A35-429B-B91C-8D2C2D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22EF6-70FB-4CE4-A21F-C888E7C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D22FC-91FF-4355-9FC9-5F2A95F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0F7B-90E6-4056-B5C4-246EF9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3B3-4D3C-4AAC-A29E-8327647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7C68A-8ABB-450F-882D-64CDEFB9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43B7D-46F7-4D72-952F-0A37876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DDCD0-552A-4C82-A74C-98BB0A9C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52BD-2CE5-4131-B341-A7C31F1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B0757-94D3-4E47-A155-591665B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A1D30-2A59-49DF-8A3C-98051377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7D388-1F32-4EB3-AB51-6A7506E8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26A20-79D5-4C6D-A6A4-96076855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D2BA4-2677-455A-9264-4950082A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32C428-A733-401A-A953-1471E78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D17DB-8D32-4FFF-8866-A8225C4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3EFC4E-27E3-4F73-8358-3C6EDF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6BF6-1014-4F17-8D1C-1A85A0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D6502-0725-4B54-A375-DA4423F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8197-E68F-48B2-8862-D864F08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AA41-719D-47E9-A859-6397432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B55CF5-5359-470D-B945-CF688E5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2B730-98A8-4210-A320-1421F2A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49DF-107D-4AF0-B2E1-2A7A027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267D-22FB-417D-A6C4-B4BBAF4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1F1A8-2A60-41EF-8B30-E006DC7F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4558-85C3-48F6-A12B-E5CD100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CBAED-994E-4B89-880D-C1D9788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2F059-1FD8-4FB2-ABBE-049B539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4E85-0817-448C-8916-214724C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4F0B-563D-4AF8-8AA4-9A724AF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7F00F-2941-4D5F-BB1A-C99F666D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A7B0F-B9F2-4D02-BF34-DD24719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CB405-9292-4528-A3A1-0905392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28DAC-E39A-4AFE-B2A6-887BA1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48165-E829-462F-8116-BE279D2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C9925-6B56-40B3-BD3E-671080B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311B-CFD4-4F6A-9E8F-7F26BC56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8E76-9A8C-4CC9-BB2B-F11214C8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7B19-A201-4351-B69C-6F9100DB4F49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6E228-65EB-4F59-981D-6731DF3D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33D9-2B59-40C3-943C-64135C815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4700" dirty="0"/>
              <a:t>Projet 8 : Prédisez la demande en électricité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93559-7702-4A7E-9A8B-A7BED356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FF8D6C6-4263-441D-9F76-25C9A940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2" y="503394"/>
            <a:ext cx="7067550" cy="295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2B65A1-051C-411B-9D59-5C975209C6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/>
          <a:stretch/>
        </p:blipFill>
        <p:spPr>
          <a:xfrm>
            <a:off x="2562223" y="2228295"/>
            <a:ext cx="7067549" cy="4515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94ADD-052B-46E5-AB2D-730272B2A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137" y="1339304"/>
            <a:ext cx="6181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C0E45AE-8BFF-4D52-953A-734E7212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7" y="578251"/>
            <a:ext cx="4162425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C55DFD-BA5A-4866-8938-F9548FF47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159" y="1941244"/>
            <a:ext cx="6543675" cy="552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91B51-D96D-4F31-A414-AB4D454EBB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10943" r="9710"/>
          <a:stretch/>
        </p:blipFill>
        <p:spPr>
          <a:xfrm>
            <a:off x="1471470" y="3304237"/>
            <a:ext cx="9249055" cy="28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700" dirty="0">
                <a:solidFill>
                  <a:schemeClr val="bg1"/>
                </a:solidFill>
              </a:rPr>
              <a:t>Prévision de la consommation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326" y="2610545"/>
            <a:ext cx="3598129" cy="163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Holt-Winters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D0F853-84FA-44F8-B4B1-236A9715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6E8177-7264-456F-90AF-497FA2F9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510049"/>
            <a:ext cx="4543425" cy="600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B5329D-5B9C-4E0E-A42A-B4C2F595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1" y="1456770"/>
            <a:ext cx="7191375" cy="1085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FD1F15-8C54-4BB1-B830-600E4CDCA6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10880" r="8470" b="4848"/>
          <a:stretch/>
        </p:blipFill>
        <p:spPr>
          <a:xfrm>
            <a:off x="1711796" y="2889266"/>
            <a:ext cx="8768408" cy="3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F2A2CB-CEB2-467C-8A99-D9F7D792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4" y="676553"/>
            <a:ext cx="7743825" cy="971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6C02BC-4D9C-4C63-AB6F-CCC0E955A9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11723" r="9617" b="4679"/>
          <a:stretch/>
        </p:blipFill>
        <p:spPr>
          <a:xfrm>
            <a:off x="1714868" y="1833503"/>
            <a:ext cx="8318377" cy="3602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24C0B0-CE15-468B-BB34-292E6FCE7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8" y="5621000"/>
            <a:ext cx="5905500" cy="219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998BEB-98DF-4A2D-B670-89D50121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535" y="6025475"/>
            <a:ext cx="5114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539523"/>
            <a:ext cx="4645250" cy="1778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 err="1">
                <a:solidFill>
                  <a:schemeClr val="bg1"/>
                </a:solidFill>
              </a:rPr>
              <a:t>Modèle</a:t>
            </a:r>
            <a:r>
              <a:rPr lang="en-US" sz="4700" dirty="0">
                <a:solidFill>
                  <a:schemeClr val="bg1"/>
                </a:solidFill>
              </a:rPr>
              <a:t> SARIMA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AC4445-AD9A-46D0-B1D2-E1032F58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d’une fonction d’optimisation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DDCA5E-6460-4291-87ED-0216CF0E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223" y="1797511"/>
            <a:ext cx="8465554" cy="3638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BBDBC-A41C-4D93-9960-A8AB181FEF91}"/>
              </a:ext>
            </a:extLst>
          </p:cNvPr>
          <p:cNvSpPr/>
          <p:nvPr/>
        </p:nvSpPr>
        <p:spPr>
          <a:xfrm>
            <a:off x="1863223" y="1797511"/>
            <a:ext cx="4585078" cy="280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1346C-2598-4963-8D13-ECDDE79C091F}"/>
              </a:ext>
            </a:extLst>
          </p:cNvPr>
          <p:cNvSpPr/>
          <p:nvPr/>
        </p:nvSpPr>
        <p:spPr>
          <a:xfrm>
            <a:off x="2220686" y="2846460"/>
            <a:ext cx="2208810" cy="582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6EAA2-D7E4-41EE-818E-82930B19F7D0}"/>
              </a:ext>
            </a:extLst>
          </p:cNvPr>
          <p:cNvSpPr/>
          <p:nvPr/>
        </p:nvSpPr>
        <p:spPr>
          <a:xfrm>
            <a:off x="2220685" y="3802461"/>
            <a:ext cx="8108091" cy="49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D387B-B8D2-450D-8A23-8FA16B79A2CD}"/>
              </a:ext>
            </a:extLst>
          </p:cNvPr>
          <p:cNvSpPr/>
          <p:nvPr/>
        </p:nvSpPr>
        <p:spPr>
          <a:xfrm>
            <a:off x="2220685" y="4586562"/>
            <a:ext cx="1995055" cy="84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d’une fonction d’optimisation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C43195-375B-4B61-8827-04AA333BE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685" y="1708567"/>
            <a:ext cx="7238630" cy="3727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5FAF69-F7EA-4F04-9C9B-0B9B38E6A457}"/>
              </a:ext>
            </a:extLst>
          </p:cNvPr>
          <p:cNvSpPr/>
          <p:nvPr/>
        </p:nvSpPr>
        <p:spPr>
          <a:xfrm>
            <a:off x="3537643" y="2268188"/>
            <a:ext cx="5689483" cy="1113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C94DE-DCEE-4CA8-94B9-F0EF81636E8E}"/>
              </a:ext>
            </a:extLst>
          </p:cNvPr>
          <p:cNvSpPr/>
          <p:nvPr/>
        </p:nvSpPr>
        <p:spPr>
          <a:xfrm>
            <a:off x="3537643" y="3384465"/>
            <a:ext cx="3397547" cy="55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249F6-6D98-4E4A-AD3A-8D6EB2A29FBB}"/>
              </a:ext>
            </a:extLst>
          </p:cNvPr>
          <p:cNvSpPr/>
          <p:nvPr/>
        </p:nvSpPr>
        <p:spPr>
          <a:xfrm>
            <a:off x="3537643" y="4273135"/>
            <a:ext cx="6177672" cy="738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d’une fonction d’optimisation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D5B3CAF-372A-44F9-9880-CE3B95DE6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843087"/>
            <a:ext cx="967740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A5D7E7-0CB7-4002-A477-34BF93E3C8CE}"/>
              </a:ext>
            </a:extLst>
          </p:cNvPr>
          <p:cNvSpPr/>
          <p:nvPr/>
        </p:nvSpPr>
        <p:spPr>
          <a:xfrm>
            <a:off x="1257300" y="1843087"/>
            <a:ext cx="9677400" cy="194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53A81-0451-40C9-AAD7-E9DB1D405039}"/>
              </a:ext>
            </a:extLst>
          </p:cNvPr>
          <p:cNvSpPr/>
          <p:nvPr/>
        </p:nvSpPr>
        <p:spPr>
          <a:xfrm>
            <a:off x="1257300" y="4215740"/>
            <a:ext cx="8611095" cy="368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Sommaire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Correction des </a:t>
            </a:r>
            <a:r>
              <a:rPr lang="en-US" dirty="0" err="1"/>
              <a:t>données</a:t>
            </a: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Désaisonnalisation par </a:t>
            </a:r>
            <a:r>
              <a:rPr lang="en-US" dirty="0" err="1"/>
              <a:t>moyennes</a:t>
            </a:r>
            <a:r>
              <a:rPr lang="en-US" dirty="0"/>
              <a:t> mobiles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Prévision</a:t>
            </a:r>
            <a:r>
              <a:rPr lang="en-US" dirty="0"/>
              <a:t> de la consummation 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Holt-Winters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Modèle</a:t>
            </a:r>
            <a:r>
              <a:rPr lang="en-US" dirty="0"/>
              <a:t> SARIMA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83F570-E598-44B7-A5FB-32402A35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036FAB-5F5E-4DF9-A917-E5C3F8A2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2047875"/>
            <a:ext cx="6276975" cy="2762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4EE05-F2B9-414F-800D-08004AA43AC6}"/>
              </a:ext>
            </a:extLst>
          </p:cNvPr>
          <p:cNvSpPr/>
          <p:nvPr/>
        </p:nvSpPr>
        <p:spPr>
          <a:xfrm>
            <a:off x="3121726" y="3195009"/>
            <a:ext cx="6010399" cy="35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d’un nouveau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6C6DF7-5105-4125-ABF3-85D49C893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685925"/>
            <a:ext cx="10191750" cy="348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FA37B-D263-45F0-BAB1-A74B5F76ED50}"/>
              </a:ext>
            </a:extLst>
          </p:cNvPr>
          <p:cNvSpPr/>
          <p:nvPr/>
        </p:nvSpPr>
        <p:spPr>
          <a:xfrm flipV="1">
            <a:off x="5248895" y="1685925"/>
            <a:ext cx="3301340" cy="1325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BCDF8-F0CC-44E3-A3C3-0C93344B31A4}"/>
              </a:ext>
            </a:extLst>
          </p:cNvPr>
          <p:cNvSpPr/>
          <p:nvPr/>
        </p:nvSpPr>
        <p:spPr>
          <a:xfrm>
            <a:off x="1000125" y="3913923"/>
            <a:ext cx="10191750" cy="1258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d’un nouveau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A6A9DD-46F8-4CA5-9151-4A4DA62E1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47" y="1889803"/>
            <a:ext cx="8955105" cy="39222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1C60A-2F61-4312-8C52-8097335675B0}"/>
              </a:ext>
            </a:extLst>
          </p:cNvPr>
          <p:cNvSpPr/>
          <p:nvPr/>
        </p:nvSpPr>
        <p:spPr>
          <a:xfrm>
            <a:off x="6388925" y="3429000"/>
            <a:ext cx="653143" cy="1142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1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d’un nouveau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41AC3A-A482-410D-99FB-CB878CC9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4" y="2225077"/>
            <a:ext cx="2952750" cy="1752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78230A-411A-4B19-A288-6E0B371A5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62" y="4968875"/>
            <a:ext cx="5400675" cy="4667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47F03F-CA9E-48CA-87E0-2A13B86418AC}"/>
              </a:ext>
            </a:extLst>
          </p:cNvPr>
          <p:cNvSpPr txBox="1"/>
          <p:nvPr/>
        </p:nvSpPr>
        <p:spPr>
          <a:xfrm>
            <a:off x="5294305" y="1730706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Ljungbox</a:t>
            </a:r>
            <a:r>
              <a:rPr lang="fr-FR" dirty="0"/>
              <a:t> test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EA7523-1789-468A-9688-5B7ED2AEEF18}"/>
              </a:ext>
            </a:extLst>
          </p:cNvPr>
          <p:cNvSpPr txBox="1"/>
          <p:nvPr/>
        </p:nvSpPr>
        <p:spPr>
          <a:xfrm>
            <a:off x="5360445" y="4599543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Shapiro test : </a:t>
            </a:r>
          </a:p>
        </p:txBody>
      </p:sp>
    </p:spTree>
    <p:extLst>
      <p:ext uri="{BB962C8B-B14F-4D97-AF65-F5344CB8AC3E}">
        <p14:creationId xmlns:p14="http://schemas.microsoft.com/office/powerpoint/2010/main" val="5529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868F5C-EFE0-43DB-88EF-60B8FE0A5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7" y="475083"/>
            <a:ext cx="11815666" cy="59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résultats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542393-9E11-466F-AB73-3BB561952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11649" r="8442" b="6988"/>
          <a:stretch/>
        </p:blipFill>
        <p:spPr>
          <a:xfrm>
            <a:off x="1650224" y="1690688"/>
            <a:ext cx="889155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résultats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A3CC0D-D5AE-4D7D-A1B9-4424EF9A7C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t="11393" r="9709" b="7444"/>
          <a:stretch/>
        </p:blipFill>
        <p:spPr>
          <a:xfrm>
            <a:off x="1515351" y="1690688"/>
            <a:ext cx="9161297" cy="39135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B63F5E-7D6E-4FAD-864F-BF633217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4" y="5822455"/>
            <a:ext cx="5695950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93BECE-B938-4C26-A8AC-9B0889FAC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86" y="6316662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b="1"/>
              <a:t>Merci de votre attention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9B3-5DDC-4AD5-B611-AB974952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Annexes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6A7E1DE-8146-4F8F-A265-BF9B5852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1624012"/>
            <a:ext cx="2581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6076EC-5DC0-4512-9FBE-7C14CD2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1638C1-A044-4EFD-A22B-DF2A728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4" y="2427576"/>
            <a:ext cx="9535886" cy="40652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012E2D-B2DB-4D8D-B6E0-B466B543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1878157"/>
            <a:ext cx="6105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897513"/>
            <a:ext cx="4645250" cy="1062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3045A50-7724-47D6-B4EE-88D5DD92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1" y="1849582"/>
            <a:ext cx="5019675" cy="3905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BC14A29-806B-4698-9F5B-E538B0B8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E24727-B7F9-4432-BC57-9EFFC802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246" y="2399001"/>
            <a:ext cx="9259503" cy="40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BFE89FF-D17B-48B6-AFCC-61B56A08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264" y="2055720"/>
            <a:ext cx="6323471" cy="274655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6CF86FE-6E1C-4FDE-824D-556995E4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de Dickey-Fuller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9CA543-2A1D-4355-A082-9580759A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728" y="2405062"/>
            <a:ext cx="3924072" cy="2047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050C86-D61F-4F71-8622-52DFDD0962FD}"/>
              </a:ext>
            </a:extLst>
          </p:cNvPr>
          <p:cNvSpPr txBox="1"/>
          <p:nvPr/>
        </p:nvSpPr>
        <p:spPr>
          <a:xfrm>
            <a:off x="4370591" y="5516652"/>
            <a:ext cx="34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processus est donc stationnaire</a:t>
            </a:r>
          </a:p>
        </p:txBody>
      </p:sp>
    </p:spTree>
    <p:extLst>
      <p:ext uri="{BB962C8B-B14F-4D97-AF65-F5344CB8AC3E}">
        <p14:creationId xmlns:p14="http://schemas.microsoft.com/office/powerpoint/2010/main" val="2646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60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4D1189-88D9-4462-A03E-96878485E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14" y="2243183"/>
            <a:ext cx="2543175" cy="2562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0D6258-BCDC-4DE4-9311-FF3DC0896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83" y="2205083"/>
            <a:ext cx="1752600" cy="2600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BB9E75-705A-4885-B4FF-903809A751C9}"/>
              </a:ext>
            </a:extLst>
          </p:cNvPr>
          <p:cNvSpPr txBox="1"/>
          <p:nvPr/>
        </p:nvSpPr>
        <p:spPr>
          <a:xfrm>
            <a:off x="836525" y="1786139"/>
            <a:ext cx="28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de consommation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3D316B-40F7-4BA4-8209-4CD6F51E42FA}"/>
              </a:ext>
            </a:extLst>
          </p:cNvPr>
          <p:cNvSpPr txBox="1"/>
          <p:nvPr/>
        </p:nvSpPr>
        <p:spPr>
          <a:xfrm>
            <a:off x="10072159" y="178613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DJU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A98627-83E8-4931-B596-DE2F3624DA87}"/>
              </a:ext>
            </a:extLst>
          </p:cNvPr>
          <p:cNvSpPr txBox="1"/>
          <p:nvPr/>
        </p:nvSpPr>
        <p:spPr>
          <a:xfrm>
            <a:off x="5389862" y="3105834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Géographique : </a:t>
            </a:r>
          </a:p>
          <a:p>
            <a:r>
              <a:rPr lang="fr-FR" dirty="0"/>
              <a:t>Clermont-Ferrand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19D878-B867-4318-9580-1EE863F4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Résumé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172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D78D884-19ED-4380-BAF4-4282E0BC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5952"/>
            <a:ext cx="11132598" cy="31807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024B4E-C514-4A5A-93CB-593DE72FB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36694"/>
            <a:ext cx="11132598" cy="3180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DDAED8-8219-4FD4-BEF2-083DAC041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Correction des </a:t>
            </a:r>
            <a:r>
              <a:rPr lang="en-US" sz="6000" dirty="0" err="1">
                <a:solidFill>
                  <a:schemeClr val="bg1"/>
                </a:solidFill>
              </a:rPr>
              <a:t>données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6450056-BE48-4966-8EA5-71C189DC4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79890"/>
            <a:ext cx="7943850" cy="381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AA048F-8957-43CD-881E-68DE939CF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2" y="1020377"/>
            <a:ext cx="753427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2CE7F3-1E20-4756-BE7C-195E793CD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5" y="1775521"/>
            <a:ext cx="7943850" cy="44412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BD4487-8E00-4C5C-807E-FCDA917AB365}"/>
              </a:ext>
            </a:extLst>
          </p:cNvPr>
          <p:cNvSpPr/>
          <p:nvPr/>
        </p:nvSpPr>
        <p:spPr>
          <a:xfrm>
            <a:off x="6911439" y="4191990"/>
            <a:ext cx="760021" cy="866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B9C20-175D-4630-92A8-D987EF5DB013}"/>
              </a:ext>
            </a:extLst>
          </p:cNvPr>
          <p:cNvSpPr/>
          <p:nvPr/>
        </p:nvSpPr>
        <p:spPr>
          <a:xfrm>
            <a:off x="6096001" y="2377907"/>
            <a:ext cx="3928898" cy="288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5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309F48-CE63-4AD1-AB63-C05390B3D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9541"/>
          <a:stretch/>
        </p:blipFill>
        <p:spPr>
          <a:xfrm>
            <a:off x="1554578" y="3420357"/>
            <a:ext cx="9082843" cy="3104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BDC992-D971-4DD5-959E-2634BD57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24" y="370837"/>
            <a:ext cx="4552950" cy="390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72A483-BF93-42DD-AFB7-16E7790AE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361" y="1114547"/>
            <a:ext cx="8677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Désaisonnalisation par </a:t>
            </a:r>
            <a:r>
              <a:rPr lang="en-US" sz="6000" dirty="0" err="1">
                <a:solidFill>
                  <a:schemeClr val="bg1"/>
                </a:solidFill>
              </a:rPr>
              <a:t>moyennes</a:t>
            </a:r>
            <a:r>
              <a:rPr lang="en-US" sz="6000" dirty="0">
                <a:solidFill>
                  <a:schemeClr val="bg1"/>
                </a:solidFill>
              </a:rPr>
              <a:t> mobiles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8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686</Words>
  <Application>Microsoft Office PowerPoint</Application>
  <PresentationFormat>Grand écran</PresentationFormat>
  <Paragraphs>146</Paragraphs>
  <Slides>31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Thème Office</vt:lpstr>
      <vt:lpstr>Projet 8 : Prédisez la demande en électricité </vt:lpstr>
      <vt:lpstr>Sommaire :</vt:lpstr>
      <vt:lpstr>Les données</vt:lpstr>
      <vt:lpstr>Résumé des données</vt:lpstr>
      <vt:lpstr>Présentation PowerPoint</vt:lpstr>
      <vt:lpstr>Correction des données</vt:lpstr>
      <vt:lpstr>Présentation PowerPoint</vt:lpstr>
      <vt:lpstr>Présentation PowerPoint</vt:lpstr>
      <vt:lpstr>Désaisonnalisation par moyennes mobiles </vt:lpstr>
      <vt:lpstr>Présentation PowerPoint</vt:lpstr>
      <vt:lpstr>Présentation PowerPoint</vt:lpstr>
      <vt:lpstr>Prévision de la consommation </vt:lpstr>
      <vt:lpstr>Holt-Winters </vt:lpstr>
      <vt:lpstr>Présentation PowerPoint</vt:lpstr>
      <vt:lpstr>Présentation PowerPoint</vt:lpstr>
      <vt:lpstr>Modèle SARIMA </vt:lpstr>
      <vt:lpstr>Création d’une fonction d’optimisation</vt:lpstr>
      <vt:lpstr>Création d’une fonction d’optimisation</vt:lpstr>
      <vt:lpstr>Création d’une fonction d’optimisation</vt:lpstr>
      <vt:lpstr>Test du modèle</vt:lpstr>
      <vt:lpstr>Test d’un nouveau modèle</vt:lpstr>
      <vt:lpstr>Test d’un nouveau modèle</vt:lpstr>
      <vt:lpstr>Test d’un nouveau modèle</vt:lpstr>
      <vt:lpstr>Présentation PowerPoint</vt:lpstr>
      <vt:lpstr>Analyse des résultats du modèle</vt:lpstr>
      <vt:lpstr>Analyse des résultats du modèle</vt:lpstr>
      <vt:lpstr>Merci de votre attention </vt:lpstr>
      <vt:lpstr>Annexes</vt:lpstr>
      <vt:lpstr>Stationnarisation de la série</vt:lpstr>
      <vt:lpstr>Stationnarisation de la série</vt:lpstr>
      <vt:lpstr>Test de Dickey-Fuller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 : Prédisez la demande en électricité </dc:title>
  <dc:creator>julien Paulet</dc:creator>
  <cp:lastModifiedBy>julien Paulet</cp:lastModifiedBy>
  <cp:revision>24</cp:revision>
  <dcterms:created xsi:type="dcterms:W3CDTF">2019-08-07T17:29:32Z</dcterms:created>
  <dcterms:modified xsi:type="dcterms:W3CDTF">2019-08-13T12:45:24Z</dcterms:modified>
</cp:coreProperties>
</file>