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2" r:id="rId5"/>
    <p:sldId id="267" r:id="rId6"/>
    <p:sldId id="260" r:id="rId7"/>
    <p:sldId id="268" r:id="rId8"/>
    <p:sldId id="269" r:id="rId9"/>
    <p:sldId id="261" r:id="rId10"/>
    <p:sldId id="271" r:id="rId11"/>
    <p:sldId id="270" r:id="rId12"/>
    <p:sldId id="345" r:id="rId13"/>
    <p:sldId id="346" r:id="rId14"/>
    <p:sldId id="348" r:id="rId15"/>
    <p:sldId id="349" r:id="rId16"/>
    <p:sldId id="347" r:id="rId17"/>
    <p:sldId id="350" r:id="rId18"/>
    <p:sldId id="352" r:id="rId19"/>
    <p:sldId id="353" r:id="rId20"/>
    <p:sldId id="354" r:id="rId21"/>
    <p:sldId id="355" r:id="rId22"/>
    <p:sldId id="351" r:id="rId23"/>
    <p:sldId id="356" r:id="rId24"/>
    <p:sldId id="358" r:id="rId25"/>
    <p:sldId id="359" r:id="rId26"/>
    <p:sldId id="344" r:id="rId27"/>
    <p:sldId id="357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B1B6-1944-4F8E-B0F9-2E045F0EA551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E7-32E1-48C9-BFA3-CE4FB073F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5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8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85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16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808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5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24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6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https://www.infoclimat.fr/climatologie/annee/2018/clermont-ferrand-aulnat/valeurs/07460.html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0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2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6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6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69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8BDF8-B07C-474A-A002-363DC1AE6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319B75-98CF-4944-98FD-D7EA6ED3D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7CEE-92C5-403D-8F4B-641E035C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B6A05-14E6-4B33-B0A5-F0ABEEBE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504E2-404F-4105-856F-02A63FE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AB49E-4E6A-49C4-8E63-F451079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338648-D08B-4F4F-BEB7-E4791BDB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FF99-A46F-4393-A848-E22D09EC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B273-753C-43EF-B942-B6B26B6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D2F50-FDE5-41BB-9B7D-C40C446E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4D5EA-315D-414B-96A8-DA8AD234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A6405A-F184-4278-9D09-930CC5CC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F5A5C-0DF6-4B59-923A-E120F2E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E0CAF-1FB2-4BFD-A5F9-BCD0863F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945FF-23AB-4405-8BFF-8565211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F57EE-798B-44D1-9AE4-F6DDE9C4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B7B23-89E9-4DDF-A848-AFCEB1A1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CBCCF-8962-4E30-80D8-CA78ECD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8F06C-0C40-40E0-A247-D2BE068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B43D0-6A00-4D45-A739-9748BFB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7DC3A-9999-47C2-877D-81A88B2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82245-4683-4097-A703-A13A2FB6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627E9-0A35-429B-B91C-8D2C2D5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22EF6-70FB-4CE4-A21F-C888E7C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D22FC-91FF-4355-9FC9-5F2A95FA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B0F7B-90E6-4056-B5C4-246EF9B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3B3-4D3C-4AAC-A29E-8327647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7C68A-8ABB-450F-882D-64CDEFB9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C43B7D-46F7-4D72-952F-0A37876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5DDCD0-552A-4C82-A74C-98BB0A9C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D52BD-2CE5-4131-B341-A7C31F10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2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B0757-94D3-4E47-A155-591665B4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A1D30-2A59-49DF-8A3C-98051377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7D388-1F32-4EB3-AB51-6A7506E8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26A20-79D5-4C6D-A6A4-960768557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6D2BA4-2677-455A-9264-4950082A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32C428-A733-401A-A953-1471E78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D17DB-8D32-4FFF-8866-A8225C4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3EFC4E-27E3-4F73-8358-3C6EDF2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6BF6-1014-4F17-8D1C-1A85A0A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D6502-0725-4B54-A375-DA4423F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8197-E68F-48B2-8862-D864F08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AA41-719D-47E9-A859-6397432E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B55CF5-5359-470D-B945-CF688E5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32B730-98A8-4210-A320-1421F2A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449DF-107D-4AF0-B2E1-2A7A0270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1267D-22FB-417D-A6C4-B4BBAF4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1F1A8-2A60-41EF-8B30-E006DC7F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34558-85C3-48F6-A12B-E5CD1007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CBAED-994E-4B89-880D-C1D9788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32F059-1FD8-4FB2-ABBE-049B539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64E85-0817-448C-8916-214724C5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B4F0B-563D-4AF8-8AA4-9A724AF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7F00F-2941-4D5F-BB1A-C99F666D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EA7B0F-B9F2-4D02-BF34-DD247197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CB405-9292-4528-A3A1-0905392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428DAC-E39A-4AFE-B2A6-887BA1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48165-E829-462F-8116-BE279D2A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C9925-6B56-40B3-BD3E-671080B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311B-CFD4-4F6A-9E8F-7F26BC56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C8E76-9A8C-4CC9-BB2B-F11214C8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7B19-A201-4351-B69C-6F9100DB4F49}" type="datetimeFigureOut">
              <a:rPr lang="fr-FR" smtClean="0"/>
              <a:t>12/08/2019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6E228-65EB-4F59-981D-6731DF3D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33D9-2B59-40C3-943C-64135C815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4700" dirty="0"/>
              <a:t>Projet 8 : Prédisez la demande en électricité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893559-7702-4A7E-9A8B-A7BED356A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FF8D6C6-4263-441D-9F76-25C9A940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2" y="503394"/>
            <a:ext cx="7067550" cy="295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2B65A1-051C-411B-9D59-5C975209C6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/>
          <a:stretch/>
        </p:blipFill>
        <p:spPr>
          <a:xfrm>
            <a:off x="2562223" y="2228295"/>
            <a:ext cx="7067549" cy="45157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594ADD-052B-46E5-AB2D-730272B2A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7" y="1339304"/>
            <a:ext cx="6181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C0E45AE-8BFF-4D52-953A-734E7212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578251"/>
            <a:ext cx="4162425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C55DFD-BA5A-4866-8938-F9548FF4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159" y="1941244"/>
            <a:ext cx="6543675" cy="552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91B51-D96D-4F31-A414-AB4D454EB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10943" r="9710"/>
          <a:stretch/>
        </p:blipFill>
        <p:spPr>
          <a:xfrm>
            <a:off x="1471470" y="3304237"/>
            <a:ext cx="9249055" cy="28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700" dirty="0">
                <a:solidFill>
                  <a:schemeClr val="bg1"/>
                </a:solidFill>
              </a:rPr>
              <a:t>Prévision de la consommation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86D8FA-327E-4AA5-B835-9539344E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326" y="2610545"/>
            <a:ext cx="3598129" cy="1636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Holt-Winters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D0F853-84FA-44F8-B4B1-236A97157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6E8177-7264-456F-90AF-497FA2F9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510049"/>
            <a:ext cx="4543425" cy="600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B5329D-5B9C-4E0E-A42A-B4C2F595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1" y="1456770"/>
            <a:ext cx="7191375" cy="1085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FD1F15-8C54-4BB1-B830-600E4CDCA6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10880" r="8470" b="4848"/>
          <a:stretch/>
        </p:blipFill>
        <p:spPr>
          <a:xfrm>
            <a:off x="1711796" y="2889266"/>
            <a:ext cx="8768408" cy="37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BF2A2CB-CEB2-467C-8A99-D9F7D792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4" y="676553"/>
            <a:ext cx="7743825" cy="971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6C02BC-4D9C-4C63-AB6F-CCC0E955A9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t="11723" r="9617" b="4679"/>
          <a:stretch/>
        </p:blipFill>
        <p:spPr>
          <a:xfrm>
            <a:off x="1714868" y="1833503"/>
            <a:ext cx="8318377" cy="36020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24C0B0-CE15-468B-BB34-292E6FCE7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8" y="5621000"/>
            <a:ext cx="5905500" cy="219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998BEB-98DF-4A2D-B670-89D501216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535" y="6025475"/>
            <a:ext cx="5114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66" y="2539523"/>
            <a:ext cx="4645250" cy="1778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 err="1">
                <a:solidFill>
                  <a:schemeClr val="bg1"/>
                </a:solidFill>
              </a:rPr>
              <a:t>Modèle</a:t>
            </a:r>
            <a:r>
              <a:rPr lang="en-US" sz="4700" dirty="0">
                <a:solidFill>
                  <a:schemeClr val="bg1"/>
                </a:solidFill>
              </a:rPr>
              <a:t> SARIMA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AC4445-AD9A-46D0-B1D2-E1032F58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16076EC-5DC0-4512-9FBE-7C14CD2C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Stationnarisation</a:t>
            </a:r>
            <a:r>
              <a:rPr lang="fr-FR" dirty="0"/>
              <a:t> de la série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1638C1-A044-4EFD-A22B-DF2A728D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4" y="2427576"/>
            <a:ext cx="9535886" cy="40652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012E2D-B2DB-4D8D-B6E0-B466B543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1878157"/>
            <a:ext cx="6105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3045A50-7724-47D6-B4EE-88D5DD92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1" y="1849582"/>
            <a:ext cx="5019675" cy="3905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BC14A29-806B-4698-9F5B-E538B0B8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Stationnarisation</a:t>
            </a:r>
            <a:r>
              <a:rPr lang="fr-FR" dirty="0"/>
              <a:t> de la série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E24727-B7F9-4432-BC57-9EFFC802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246" y="2399001"/>
            <a:ext cx="9259503" cy="40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BFE89FF-D17B-48B6-AFCC-61B56A08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264" y="2055720"/>
            <a:ext cx="6323471" cy="274655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6CF86FE-6E1C-4FDE-824D-556995E4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 de Dickey-Fuller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9CA543-2A1D-4355-A082-9580759A9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728" y="2405062"/>
            <a:ext cx="3924072" cy="2047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C050C86-D61F-4F71-8622-52DFDD0962FD}"/>
              </a:ext>
            </a:extLst>
          </p:cNvPr>
          <p:cNvSpPr txBox="1"/>
          <p:nvPr/>
        </p:nvSpPr>
        <p:spPr>
          <a:xfrm>
            <a:off x="4370591" y="5516652"/>
            <a:ext cx="34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processus est donc stationnaire</a:t>
            </a:r>
          </a:p>
        </p:txBody>
      </p:sp>
    </p:spTree>
    <p:extLst>
      <p:ext uri="{BB962C8B-B14F-4D97-AF65-F5344CB8AC3E}">
        <p14:creationId xmlns:p14="http://schemas.microsoft.com/office/powerpoint/2010/main" val="8175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60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Sommaire</a:t>
            </a:r>
            <a:r>
              <a:rPr lang="en-US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Correction des </a:t>
            </a:r>
            <a:r>
              <a:rPr lang="en-US" dirty="0" err="1"/>
              <a:t>données</a:t>
            </a: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Désaisonnalisation par </a:t>
            </a:r>
            <a:r>
              <a:rPr lang="en-US" dirty="0" err="1"/>
              <a:t>moyennes</a:t>
            </a:r>
            <a:r>
              <a:rPr lang="en-US" dirty="0"/>
              <a:t> mobiles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Prévision</a:t>
            </a:r>
            <a:r>
              <a:rPr lang="en-US" dirty="0"/>
              <a:t> de la consummation 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Holt-Winters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Modèle</a:t>
            </a:r>
            <a:r>
              <a:rPr lang="en-US" dirty="0"/>
              <a:t> SARIMA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83F570-E598-44B7-A5FB-32402A35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24904B1-15E4-4627-9445-4B222BFD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Identification des paramètres du modèle</a:t>
            </a:r>
          </a:p>
        </p:txBody>
      </p:sp>
    </p:spTree>
    <p:extLst>
      <p:ext uri="{BB962C8B-B14F-4D97-AF65-F5344CB8AC3E}">
        <p14:creationId xmlns:p14="http://schemas.microsoft.com/office/powerpoint/2010/main" val="66999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1A94B9E-2A17-46DC-9628-71607BBD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Identification des paramètres du modèle</a:t>
            </a:r>
          </a:p>
        </p:txBody>
      </p:sp>
    </p:spTree>
    <p:extLst>
      <p:ext uri="{BB962C8B-B14F-4D97-AF65-F5344CB8AC3E}">
        <p14:creationId xmlns:p14="http://schemas.microsoft.com/office/powerpoint/2010/main" val="234399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du premier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8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d’une fonction d’optimisation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8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d’un nouveau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b="1"/>
              <a:t>Merci de votre attention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7E9B3-5DDC-4AD5-B611-AB9749525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50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6A7E1DE-8146-4F8F-A265-BF9B5852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2" y="1624012"/>
            <a:ext cx="2581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4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14D1189-88D9-4462-A03E-96878485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4" y="2243183"/>
            <a:ext cx="2543175" cy="25622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0D6258-BCDC-4DE4-9311-FF3DC089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883" y="2205083"/>
            <a:ext cx="1752600" cy="2600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BB9E75-705A-4885-B4FF-903809A751C9}"/>
              </a:ext>
            </a:extLst>
          </p:cNvPr>
          <p:cNvSpPr txBox="1"/>
          <p:nvPr/>
        </p:nvSpPr>
        <p:spPr>
          <a:xfrm>
            <a:off x="836525" y="1786139"/>
            <a:ext cx="28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de consommation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3D316B-40F7-4BA4-8209-4CD6F51E42FA}"/>
              </a:ext>
            </a:extLst>
          </p:cNvPr>
          <p:cNvSpPr txBox="1"/>
          <p:nvPr/>
        </p:nvSpPr>
        <p:spPr>
          <a:xfrm>
            <a:off x="10072159" y="178613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DJU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A98627-83E8-4931-B596-DE2F3624DA87}"/>
              </a:ext>
            </a:extLst>
          </p:cNvPr>
          <p:cNvSpPr txBox="1"/>
          <p:nvPr/>
        </p:nvSpPr>
        <p:spPr>
          <a:xfrm>
            <a:off x="5389862" y="3105834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Géographique : </a:t>
            </a:r>
          </a:p>
          <a:p>
            <a:r>
              <a:rPr lang="fr-FR" dirty="0"/>
              <a:t>Clermont-Ferrand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419D878-B867-4318-9580-1EE863F4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Résumé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12172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D78D884-19ED-4380-BAF4-4282E0BC7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" y="355952"/>
            <a:ext cx="11132598" cy="31807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024B4E-C514-4A5A-93CB-593DE72FB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" y="3536694"/>
            <a:ext cx="11132598" cy="3180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DDAED8-8219-4FD4-BEF2-083DAC041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Correction des </a:t>
            </a:r>
            <a:r>
              <a:rPr lang="en-US" sz="6000" dirty="0" err="1">
                <a:solidFill>
                  <a:schemeClr val="bg1"/>
                </a:solidFill>
              </a:rPr>
              <a:t>données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6450056-BE48-4966-8EA5-71C189DC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79890"/>
            <a:ext cx="7943850" cy="381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AA048F-8957-43CD-881E-68DE939CF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020377"/>
            <a:ext cx="7534275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2CE7F3-1E20-4756-BE7C-195E793CD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75" y="1775521"/>
            <a:ext cx="7943850" cy="44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309F48-CE63-4AD1-AB63-C05390B3D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9541"/>
          <a:stretch/>
        </p:blipFill>
        <p:spPr>
          <a:xfrm>
            <a:off x="1554578" y="3420357"/>
            <a:ext cx="9082843" cy="31047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BDC992-D971-4DD5-959E-2634BD57D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4" y="370837"/>
            <a:ext cx="4552950" cy="390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72A483-BF93-42DD-AFB7-16E7790AE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1" y="1114547"/>
            <a:ext cx="8677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59" y="1946429"/>
            <a:ext cx="5539666" cy="2965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Désaisonnalisation par </a:t>
            </a:r>
            <a:r>
              <a:rPr lang="en-US" sz="6000" dirty="0" err="1">
                <a:solidFill>
                  <a:schemeClr val="bg1"/>
                </a:solidFill>
              </a:rPr>
              <a:t>moyennes</a:t>
            </a:r>
            <a:r>
              <a:rPr lang="en-US" sz="6000" dirty="0">
                <a:solidFill>
                  <a:schemeClr val="bg1"/>
                </a:solidFill>
              </a:rPr>
              <a:t> mobiles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8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143</Words>
  <Application>Microsoft Office PowerPoint</Application>
  <PresentationFormat>Grand écran</PresentationFormat>
  <Paragraphs>52</Paragraphs>
  <Slides>27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Projet 8 : Prédisez la demande en électricité </vt:lpstr>
      <vt:lpstr>Sommaire :</vt:lpstr>
      <vt:lpstr>Les données</vt:lpstr>
      <vt:lpstr>Résumé des données</vt:lpstr>
      <vt:lpstr>Présentation PowerPoint</vt:lpstr>
      <vt:lpstr>Correction des données</vt:lpstr>
      <vt:lpstr>Présentation PowerPoint</vt:lpstr>
      <vt:lpstr>Présentation PowerPoint</vt:lpstr>
      <vt:lpstr>Désaisonnalisation par moyennes mobiles </vt:lpstr>
      <vt:lpstr>Présentation PowerPoint</vt:lpstr>
      <vt:lpstr>Présentation PowerPoint</vt:lpstr>
      <vt:lpstr>Prévision de la consommation </vt:lpstr>
      <vt:lpstr>Holt-Winters </vt:lpstr>
      <vt:lpstr>Présentation PowerPoint</vt:lpstr>
      <vt:lpstr>Présentation PowerPoint</vt:lpstr>
      <vt:lpstr>Modèle SARIMA </vt:lpstr>
      <vt:lpstr>Stationnarisation de la série</vt:lpstr>
      <vt:lpstr>Stationnarisation de la série</vt:lpstr>
      <vt:lpstr>Test de Dickey-Fuller</vt:lpstr>
      <vt:lpstr>Identification des paramètres du modèle</vt:lpstr>
      <vt:lpstr>Identification des paramètres du modèle</vt:lpstr>
      <vt:lpstr>Test du premier modèle</vt:lpstr>
      <vt:lpstr>Création d’une fonction d’optimisation</vt:lpstr>
      <vt:lpstr>Test d’un nouveau modèle</vt:lpstr>
      <vt:lpstr>Analyse du modèle</vt:lpstr>
      <vt:lpstr>Merci de votre attention </vt:lpstr>
      <vt:lpstr>Annexes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 : Prédisez la demande en électricité </dc:title>
  <dc:creator>julien Paulet</dc:creator>
  <cp:lastModifiedBy>julien Paulet</cp:lastModifiedBy>
  <cp:revision>13</cp:revision>
  <dcterms:created xsi:type="dcterms:W3CDTF">2019-08-07T17:29:32Z</dcterms:created>
  <dcterms:modified xsi:type="dcterms:W3CDTF">2019-08-12T12:30:31Z</dcterms:modified>
</cp:coreProperties>
</file>