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367" r:id="rId5"/>
    <p:sldId id="368" r:id="rId6"/>
    <p:sldId id="370" r:id="rId7"/>
    <p:sldId id="369" r:id="rId8"/>
    <p:sldId id="262" r:id="rId9"/>
    <p:sldId id="267" r:id="rId10"/>
    <p:sldId id="260" r:id="rId11"/>
    <p:sldId id="268" r:id="rId12"/>
    <p:sldId id="269" r:id="rId13"/>
    <p:sldId id="261" r:id="rId14"/>
    <p:sldId id="271" r:id="rId15"/>
    <p:sldId id="270" r:id="rId16"/>
    <p:sldId id="345" r:id="rId17"/>
    <p:sldId id="346" r:id="rId18"/>
    <p:sldId id="348" r:id="rId19"/>
    <p:sldId id="349" r:id="rId20"/>
    <p:sldId id="347" r:id="rId21"/>
    <p:sldId id="356" r:id="rId22"/>
    <p:sldId id="360" r:id="rId23"/>
    <p:sldId id="361" r:id="rId24"/>
    <p:sldId id="358" r:id="rId25"/>
    <p:sldId id="362" r:id="rId26"/>
    <p:sldId id="363" r:id="rId27"/>
    <p:sldId id="364" r:id="rId28"/>
    <p:sldId id="365" r:id="rId29"/>
    <p:sldId id="359" r:id="rId30"/>
    <p:sldId id="366" r:id="rId31"/>
    <p:sldId id="344" r:id="rId32"/>
    <p:sldId id="357" r:id="rId33"/>
    <p:sldId id="350" r:id="rId34"/>
    <p:sldId id="352" r:id="rId35"/>
    <p:sldId id="353"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14" autoAdjust="0"/>
  </p:normalViewPr>
  <p:slideViewPr>
    <p:cSldViewPr snapToGrid="0">
      <p:cViewPr varScale="1">
        <p:scale>
          <a:sx n="60" d="100"/>
          <a:sy n="60" d="100"/>
        </p:scale>
        <p:origin x="8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DB1B6-1944-4F8E-B0F9-2E045F0EA551}" type="datetimeFigureOut">
              <a:rPr lang="fr-FR" smtClean="0"/>
              <a:t>14/08/2019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B34E7-32E1-48C9-BFA3-CE4FB073F9A9}" type="slidenum">
              <a:rPr lang="fr-FR" smtClean="0"/>
              <a:t>‹N°›</a:t>
            </a:fld>
            <a:endParaRPr lang="fr-FR"/>
          </a:p>
        </p:txBody>
      </p:sp>
    </p:spTree>
    <p:extLst>
      <p:ext uri="{BB962C8B-B14F-4D97-AF65-F5344CB8AC3E}">
        <p14:creationId xmlns:p14="http://schemas.microsoft.com/office/powerpoint/2010/main" val="8211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368AEA7-4DA3-4D8F-B17B-89D4A8C69F51}" type="slidenum">
              <a:rPr lang="fr-FR" smtClean="0"/>
              <a:t>2</a:t>
            </a:fld>
            <a:endParaRPr lang="fr-FR"/>
          </a:p>
        </p:txBody>
      </p:sp>
    </p:spTree>
    <p:extLst>
      <p:ext uri="{BB962C8B-B14F-4D97-AF65-F5344CB8AC3E}">
        <p14:creationId xmlns:p14="http://schemas.microsoft.com/office/powerpoint/2010/main" val="295184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Commençons par merge nos deux </a:t>
            </a:r>
            <a:r>
              <a:rPr lang="fr-FR" dirty="0" err="1"/>
              <a:t>df</a:t>
            </a:r>
            <a:r>
              <a:rPr lang="fr-FR" dirty="0"/>
              <a:t> pour en avoir un seul ; L’index contient les dates, la colonne « Consommation » la consommation, la colonne ‘valeur’ la valeur du </a:t>
            </a:r>
            <a:r>
              <a:rPr lang="fr-FR" dirty="0" err="1"/>
              <a:t>dju</a:t>
            </a:r>
            <a:endParaRPr lang="fr-FR" dirty="0"/>
          </a:p>
          <a:p>
            <a:endParaRPr lang="fr-FR" dirty="0"/>
          </a:p>
          <a:p>
            <a:r>
              <a:rPr lang="fr-FR" dirty="0"/>
              <a:t>On procède ensuite à la </a:t>
            </a:r>
            <a:r>
              <a:rPr lang="fr-FR" dirty="0" err="1"/>
              <a:t>regression</a:t>
            </a:r>
            <a:r>
              <a:rPr lang="fr-FR" dirty="0"/>
              <a:t> avec cette ligne : [CLICK]</a:t>
            </a:r>
          </a:p>
          <a:p>
            <a:endParaRPr lang="fr-FR" dirty="0"/>
          </a:p>
          <a:p>
            <a:r>
              <a:rPr lang="fr-FR" dirty="0"/>
              <a:t>Dont voici le </a:t>
            </a:r>
            <a:r>
              <a:rPr lang="fr-FR" dirty="0" err="1"/>
              <a:t>summary</a:t>
            </a:r>
            <a:r>
              <a:rPr lang="fr-FR" dirty="0"/>
              <a:t> [CLICK]</a:t>
            </a:r>
            <a:br>
              <a:rPr lang="fr-FR" dirty="0"/>
            </a:br>
            <a:br>
              <a:rPr lang="fr-FR" dirty="0"/>
            </a:br>
            <a:r>
              <a:rPr lang="fr-FR" dirty="0"/>
              <a:t>On voit que tous les paramètres sont significatifs [CLICK] et que le R² est à 0.912 [CLICK], le modèle est donc satisfaisant.</a:t>
            </a:r>
            <a:br>
              <a:rPr lang="fr-FR" dirty="0"/>
            </a:br>
            <a:br>
              <a:rPr lang="fr-FR" dirty="0"/>
            </a:br>
            <a:r>
              <a:rPr lang="fr-FR" dirty="0"/>
              <a:t>Visualisons maintenant les données.</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11</a:t>
            </a:fld>
            <a:endParaRPr lang="fr-FR"/>
          </a:p>
        </p:txBody>
      </p:sp>
    </p:spTree>
    <p:extLst>
      <p:ext uri="{BB962C8B-B14F-4D97-AF65-F5344CB8AC3E}">
        <p14:creationId xmlns:p14="http://schemas.microsoft.com/office/powerpoint/2010/main" val="153391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cela on va récupérer les données avec un .</a:t>
            </a:r>
            <a:r>
              <a:rPr lang="fr-FR" dirty="0" err="1"/>
              <a:t>predict</a:t>
            </a:r>
            <a:r>
              <a:rPr lang="fr-FR" dirty="0"/>
              <a:t>() </a:t>
            </a:r>
            <a:br>
              <a:rPr lang="fr-FR" dirty="0"/>
            </a:br>
            <a:r>
              <a:rPr lang="fr-FR" dirty="0"/>
              <a:t>On prépare ensuite le plot [CLICK] Ici le but est d’avoir les deux courbes (conso et conso corrigée) pour s’apercevoir des modifications </a:t>
            </a:r>
            <a:br>
              <a:rPr lang="fr-FR" dirty="0"/>
            </a:br>
            <a:br>
              <a:rPr lang="fr-FR" dirty="0"/>
            </a:br>
            <a:r>
              <a:rPr lang="fr-FR" dirty="0"/>
              <a:t>Voici les courbes [CLICK]</a:t>
            </a:r>
          </a:p>
          <a:p>
            <a:endParaRPr lang="fr-FR" dirty="0"/>
          </a:p>
          <a:p>
            <a:r>
              <a:rPr lang="fr-FR" dirty="0"/>
              <a:t>On voit bien ici que la courbe a été corrigée (on retrouve d’ailleurs notre creux en Janvier 2018)</a:t>
            </a:r>
            <a:br>
              <a:rPr lang="fr-FR" dirty="0"/>
            </a:br>
            <a:br>
              <a:rPr lang="fr-FR" dirty="0"/>
            </a:br>
            <a:r>
              <a:rPr lang="fr-FR" dirty="0"/>
              <a:t>Nous allons maintenant désaisonnaliser notre série, à l’aide de moyennes mobiles.</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12</a:t>
            </a:fld>
            <a:endParaRPr lang="fr-FR"/>
          </a:p>
        </p:txBody>
      </p:sp>
    </p:spTree>
    <p:extLst>
      <p:ext uri="{BB962C8B-B14F-4D97-AF65-F5344CB8AC3E}">
        <p14:creationId xmlns:p14="http://schemas.microsoft.com/office/powerpoint/2010/main" val="80299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13</a:t>
            </a:fld>
            <a:endParaRPr lang="fr-FR"/>
          </a:p>
        </p:txBody>
      </p:sp>
    </p:spTree>
    <p:extLst>
      <p:ext uri="{BB962C8B-B14F-4D97-AF65-F5344CB8AC3E}">
        <p14:creationId xmlns:p14="http://schemas.microsoft.com/office/powerpoint/2010/main" val="3273355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cela on va récupérer notre </a:t>
            </a:r>
            <a:r>
              <a:rPr lang="fr-FR" dirty="0" err="1"/>
              <a:t>df</a:t>
            </a:r>
            <a:r>
              <a:rPr lang="fr-FR" dirty="0"/>
              <a:t> dans une variable x ; On ne garde que la </a:t>
            </a:r>
            <a:r>
              <a:rPr lang="fr-FR" dirty="0" err="1"/>
              <a:t>prediction</a:t>
            </a:r>
            <a:r>
              <a:rPr lang="fr-FR" dirty="0"/>
              <a:t> du modèle (notre conso corrigée donc).</a:t>
            </a:r>
            <a:br>
              <a:rPr lang="fr-FR" dirty="0"/>
            </a:br>
            <a:endParaRPr lang="fr-FR" dirty="0"/>
          </a:p>
          <a:p>
            <a:r>
              <a:rPr lang="fr-FR" dirty="0"/>
              <a:t>On applique ensuite la fonction </a:t>
            </a:r>
            <a:r>
              <a:rPr lang="fr-FR" dirty="0" err="1"/>
              <a:t>seasonal_decompose</a:t>
            </a:r>
            <a:r>
              <a:rPr lang="fr-FR" dirty="0"/>
              <a:t> [CLICK] </a:t>
            </a:r>
          </a:p>
          <a:p>
            <a:endParaRPr lang="fr-FR" dirty="0"/>
          </a:p>
          <a:p>
            <a:r>
              <a:rPr lang="fr-FR" dirty="0"/>
              <a:t>Et on obtient le graph suivant : [CLICK]</a:t>
            </a:r>
            <a:br>
              <a:rPr lang="fr-FR" dirty="0"/>
            </a:br>
            <a:br>
              <a:rPr lang="fr-FR" dirty="0"/>
            </a:br>
            <a:r>
              <a:rPr lang="fr-FR" dirty="0"/>
              <a:t>Ce graph se décompose en 4 parties : </a:t>
            </a:r>
            <a:br>
              <a:rPr lang="fr-FR" dirty="0"/>
            </a:br>
            <a:r>
              <a:rPr lang="fr-FR" dirty="0"/>
              <a:t>-Les données observées, les données corrigées donc</a:t>
            </a:r>
            <a:br>
              <a:rPr lang="fr-FR" dirty="0"/>
            </a:br>
            <a:r>
              <a:rPr lang="fr-FR" dirty="0"/>
              <a:t>-La trend de la série, on observe ici une trend qui augmente d’abord puis diminue mi 2016</a:t>
            </a:r>
          </a:p>
          <a:p>
            <a:r>
              <a:rPr lang="fr-FR" dirty="0"/>
              <a:t>-La </a:t>
            </a:r>
            <a:r>
              <a:rPr lang="fr-FR" dirty="0" err="1"/>
              <a:t>saisonalité</a:t>
            </a:r>
            <a:r>
              <a:rPr lang="fr-FR" dirty="0"/>
              <a:t>, ici nous avons une saisonnalité sur 12 mois, la conso remonte chaque hiver, et baisse chaque été</a:t>
            </a:r>
          </a:p>
          <a:p>
            <a:r>
              <a:rPr lang="fr-FR" dirty="0"/>
              <a:t>-Les résidus, qui nous intéresserons plus tard dans la présentation.</a:t>
            </a:r>
            <a:br>
              <a:rPr lang="fr-FR" dirty="0"/>
            </a:br>
            <a:br>
              <a:rPr lang="fr-FR" dirty="0"/>
            </a:br>
            <a:r>
              <a:rPr lang="fr-FR" dirty="0"/>
              <a:t>Visualisons maintenant cette moyenne mobile :</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14</a:t>
            </a:fld>
            <a:endParaRPr lang="fr-FR"/>
          </a:p>
        </p:txBody>
      </p:sp>
    </p:spTree>
    <p:extLst>
      <p:ext uri="{BB962C8B-B14F-4D97-AF65-F5344CB8AC3E}">
        <p14:creationId xmlns:p14="http://schemas.microsoft.com/office/powerpoint/2010/main" val="1011038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reprend notre variable </a:t>
            </a:r>
            <a:r>
              <a:rPr lang="fr-FR" dirty="0" err="1"/>
              <a:t>decomp_x</a:t>
            </a:r>
            <a:r>
              <a:rPr lang="fr-FR" dirty="0"/>
              <a:t> de la partie précédente, on applique un .trend </a:t>
            </a:r>
            <a:br>
              <a:rPr lang="fr-FR" dirty="0"/>
            </a:br>
            <a:br>
              <a:rPr lang="fr-FR" dirty="0"/>
            </a:br>
            <a:r>
              <a:rPr lang="fr-FR" dirty="0"/>
              <a:t>Puis on plot le tout : [CLICK] encore une fois avec les deux courbes pour se rendre compte</a:t>
            </a:r>
            <a:br>
              <a:rPr lang="fr-FR" dirty="0"/>
            </a:br>
            <a:br>
              <a:rPr lang="fr-FR" dirty="0"/>
            </a:br>
            <a:r>
              <a:rPr lang="fr-FR" dirty="0"/>
              <a:t>On obtient la consommation sans la saisonnalité </a:t>
            </a:r>
            <a:br>
              <a:rPr lang="fr-FR" dirty="0"/>
            </a:br>
            <a:br>
              <a:rPr lang="fr-FR" dirty="0"/>
            </a:br>
            <a:r>
              <a:rPr lang="fr-FR" dirty="0"/>
              <a:t>Nous passons maintenant à la dernière partie de cette présentation, la prévision.</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15</a:t>
            </a:fld>
            <a:endParaRPr lang="fr-FR"/>
          </a:p>
        </p:txBody>
      </p:sp>
    </p:spTree>
    <p:extLst>
      <p:ext uri="{BB962C8B-B14F-4D97-AF65-F5344CB8AC3E}">
        <p14:creationId xmlns:p14="http://schemas.microsoft.com/office/powerpoint/2010/main" val="192670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Deux méthodes seront évoquées ici : </a:t>
            </a:r>
            <a:br>
              <a:rPr lang="fr-FR" dirty="0"/>
            </a:br>
            <a:r>
              <a:rPr lang="fr-FR" dirty="0"/>
              <a:t>Holt-</a:t>
            </a:r>
            <a:r>
              <a:rPr lang="fr-FR" dirty="0" err="1"/>
              <a:t>winters</a:t>
            </a:r>
            <a:r>
              <a:rPr lang="fr-FR" dirty="0"/>
              <a:t> et SARIMA</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16</a:t>
            </a:fld>
            <a:endParaRPr lang="fr-FR"/>
          </a:p>
        </p:txBody>
      </p:sp>
    </p:spTree>
    <p:extLst>
      <p:ext uri="{BB962C8B-B14F-4D97-AF65-F5344CB8AC3E}">
        <p14:creationId xmlns:p14="http://schemas.microsoft.com/office/powerpoint/2010/main" val="3746022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Commençons par Holt-Winters</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17</a:t>
            </a:fld>
            <a:endParaRPr lang="fr-FR"/>
          </a:p>
        </p:txBody>
      </p:sp>
    </p:spTree>
    <p:extLst>
      <p:ext uri="{BB962C8B-B14F-4D97-AF65-F5344CB8AC3E}">
        <p14:creationId xmlns:p14="http://schemas.microsoft.com/office/powerpoint/2010/main" val="3274164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commence par préparer notre </a:t>
            </a:r>
            <a:r>
              <a:rPr lang="fr-FR" dirty="0" err="1"/>
              <a:t>df</a:t>
            </a:r>
            <a:r>
              <a:rPr lang="fr-FR" dirty="0"/>
              <a:t> ; Il va nous falloir 1 fichier de train et un de test pour savoir quel modèle est le plus performant.</a:t>
            </a:r>
            <a:br>
              <a:rPr lang="fr-FR" dirty="0"/>
            </a:br>
            <a:br>
              <a:rPr lang="fr-FR" dirty="0"/>
            </a:br>
            <a:r>
              <a:rPr lang="fr-FR" dirty="0"/>
              <a:t>On applique ensuite la fonction </a:t>
            </a:r>
            <a:r>
              <a:rPr lang="fr-FR" dirty="0" err="1"/>
              <a:t>exponentialSmoothing</a:t>
            </a:r>
            <a:r>
              <a:rPr lang="fr-FR" dirty="0"/>
              <a:t> sur nos données [CLICK]</a:t>
            </a:r>
          </a:p>
          <a:p>
            <a:endParaRPr lang="fr-FR" dirty="0"/>
          </a:p>
          <a:p>
            <a:r>
              <a:rPr lang="fr-FR" dirty="0"/>
              <a:t>Puis on plot le tout [CLICK]</a:t>
            </a:r>
          </a:p>
          <a:p>
            <a:r>
              <a:rPr lang="fr-FR" dirty="0"/>
              <a:t>On peut voir ici que l’année 2018 a été prédite. </a:t>
            </a:r>
            <a:br>
              <a:rPr lang="fr-FR" dirty="0"/>
            </a:br>
            <a:r>
              <a:rPr lang="fr-FR" dirty="0"/>
              <a:t>Voyons maintenant avec nos vraies données ce que donne se résultat : </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18</a:t>
            </a:fld>
            <a:endParaRPr lang="fr-FR"/>
          </a:p>
        </p:txBody>
      </p:sp>
    </p:spTree>
    <p:extLst>
      <p:ext uri="{BB962C8B-B14F-4D97-AF65-F5344CB8AC3E}">
        <p14:creationId xmlns:p14="http://schemas.microsoft.com/office/powerpoint/2010/main" val="3886861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va ici plot les deux courbes sur le même graphique [CLICK]</a:t>
            </a:r>
            <a:br>
              <a:rPr lang="fr-FR" dirty="0"/>
            </a:br>
            <a:br>
              <a:rPr lang="fr-FR" dirty="0"/>
            </a:br>
            <a:r>
              <a:rPr lang="fr-FR" dirty="0"/>
              <a:t>Et calculer la </a:t>
            </a:r>
            <a:r>
              <a:rPr lang="fr-FR" dirty="0" err="1"/>
              <a:t>Mean_squared_error</a:t>
            </a:r>
            <a:r>
              <a:rPr lang="fr-FR" dirty="0"/>
              <a:t> [CLICKL]</a:t>
            </a:r>
          </a:p>
          <a:p>
            <a:r>
              <a:rPr lang="fr-FR" dirty="0"/>
              <a:t>Qui nous donne : 219399 [CLICK] </a:t>
            </a:r>
          </a:p>
          <a:p>
            <a:endParaRPr lang="fr-FR" dirty="0"/>
          </a:p>
          <a:p>
            <a:r>
              <a:rPr lang="fr-FR" dirty="0"/>
              <a:t>Le modèle n’est donc pas satisfaisant. </a:t>
            </a:r>
            <a:br>
              <a:rPr lang="fr-FR" dirty="0"/>
            </a:br>
            <a:br>
              <a:rPr lang="fr-FR" dirty="0"/>
            </a:br>
            <a:r>
              <a:rPr lang="fr-FR" dirty="0"/>
              <a:t>Essayons désormais avec un modèle SARIMA : </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19</a:t>
            </a:fld>
            <a:endParaRPr lang="fr-FR"/>
          </a:p>
        </p:txBody>
      </p:sp>
    </p:spTree>
    <p:extLst>
      <p:ext uri="{BB962C8B-B14F-4D97-AF65-F5344CB8AC3E}">
        <p14:creationId xmlns:p14="http://schemas.microsoft.com/office/powerpoint/2010/main" val="3059698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Vous pourrez voir dans le code écrit une première partie utilisant la </a:t>
            </a:r>
            <a:r>
              <a:rPr lang="fr-FR" dirty="0" err="1"/>
              <a:t>stationnarisation</a:t>
            </a:r>
            <a:r>
              <a:rPr lang="fr-FR" dirty="0"/>
              <a:t> du processus, pour ensuite appliquer les paramètres au modèle. </a:t>
            </a:r>
            <a:br>
              <a:rPr lang="fr-FR" dirty="0"/>
            </a:br>
            <a:r>
              <a:rPr lang="fr-FR" dirty="0"/>
              <a:t>Dans cette présentation, il ne sera fait état que de la fonction d’optimisation. </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20</a:t>
            </a:fld>
            <a:endParaRPr lang="fr-FR"/>
          </a:p>
        </p:txBody>
      </p:sp>
    </p:spTree>
    <p:extLst>
      <p:ext uri="{BB962C8B-B14F-4D97-AF65-F5344CB8AC3E}">
        <p14:creationId xmlns:p14="http://schemas.microsoft.com/office/powerpoint/2010/main" val="278573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3</a:t>
            </a:fld>
            <a:endParaRPr lang="fr-FR"/>
          </a:p>
        </p:txBody>
      </p:sp>
    </p:spTree>
    <p:extLst>
      <p:ext uri="{BB962C8B-B14F-4D97-AF65-F5344CB8AC3E}">
        <p14:creationId xmlns:p14="http://schemas.microsoft.com/office/powerpoint/2010/main" val="1161328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Afin de pouvoir trouver les paramètres les plus significatifs pour le modèle, nous allons construire une fonction d’optimisation : </a:t>
            </a:r>
          </a:p>
          <a:p>
            <a:endParaRPr lang="fr-FR" dirty="0"/>
          </a:p>
          <a:p>
            <a:r>
              <a:rPr lang="fr-FR" dirty="0"/>
              <a:t>[CLICK]</a:t>
            </a:r>
          </a:p>
          <a:p>
            <a:r>
              <a:rPr lang="fr-FR" dirty="0"/>
              <a:t>Initialisation des paramètres de la fonction  : </a:t>
            </a:r>
          </a:p>
          <a:p>
            <a:r>
              <a:rPr lang="fr-FR" dirty="0"/>
              <a:t>[CLICK]</a:t>
            </a:r>
          </a:p>
          <a:p>
            <a:r>
              <a:rPr lang="fr-FR" dirty="0"/>
              <a:t>On donne la colonne du </a:t>
            </a:r>
            <a:r>
              <a:rPr lang="fr-FR" dirty="0" err="1"/>
              <a:t>df</a:t>
            </a:r>
            <a:r>
              <a:rPr lang="fr-FR" dirty="0"/>
              <a:t> pour le modèle SARIMA</a:t>
            </a:r>
          </a:p>
          <a:p>
            <a:r>
              <a:rPr lang="fr-FR" dirty="0"/>
              <a:t>Le </a:t>
            </a:r>
            <a:r>
              <a:rPr lang="fr-FR" dirty="0" err="1"/>
              <a:t>p_max</a:t>
            </a:r>
            <a:r>
              <a:rPr lang="fr-FR" dirty="0"/>
              <a:t>, </a:t>
            </a:r>
            <a:r>
              <a:rPr lang="fr-FR" dirty="0" err="1"/>
              <a:t>d_max</a:t>
            </a:r>
            <a:r>
              <a:rPr lang="fr-FR" dirty="0"/>
              <a:t>, </a:t>
            </a:r>
            <a:r>
              <a:rPr lang="fr-FR" dirty="0" err="1"/>
              <a:t>q_max</a:t>
            </a:r>
            <a:br>
              <a:rPr lang="fr-FR" dirty="0"/>
            </a:br>
            <a:br>
              <a:rPr lang="fr-FR" dirty="0"/>
            </a:br>
            <a:r>
              <a:rPr lang="fr-FR" dirty="0"/>
              <a:t>p, d, q vont ensuite prendre une valeur dans le range 0 à </a:t>
            </a:r>
            <a:r>
              <a:rPr lang="fr-FR" dirty="0" err="1"/>
              <a:t>p_max</a:t>
            </a:r>
            <a:r>
              <a:rPr lang="fr-FR" dirty="0"/>
              <a:t>, </a:t>
            </a:r>
            <a:r>
              <a:rPr lang="fr-FR" dirty="0" err="1"/>
              <a:t>q_max</a:t>
            </a:r>
            <a:r>
              <a:rPr lang="fr-FR" dirty="0"/>
              <a:t>, </a:t>
            </a:r>
            <a:r>
              <a:rPr lang="fr-FR" dirty="0" err="1"/>
              <a:t>d_max</a:t>
            </a:r>
            <a:r>
              <a:rPr lang="fr-FR" dirty="0"/>
              <a:t> </a:t>
            </a:r>
          </a:p>
          <a:p>
            <a:endParaRPr lang="fr-FR" dirty="0"/>
          </a:p>
          <a:p>
            <a:r>
              <a:rPr lang="fr-FR" dirty="0"/>
              <a:t>[CLICK]</a:t>
            </a:r>
          </a:p>
          <a:p>
            <a:r>
              <a:rPr lang="fr-FR" dirty="0"/>
              <a:t>On crée ensuite les listes sur lesquelles on va itérer</a:t>
            </a:r>
          </a:p>
          <a:p>
            <a:endParaRPr lang="fr-FR" dirty="0"/>
          </a:p>
          <a:p>
            <a:r>
              <a:rPr lang="fr-FR" dirty="0"/>
              <a:t>[CLICK]</a:t>
            </a:r>
          </a:p>
          <a:p>
            <a:r>
              <a:rPr lang="fr-FR" dirty="0"/>
              <a:t>Puis on initialise les variables qui vont récupérer les résultats</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21</a:t>
            </a:fld>
            <a:endParaRPr lang="fr-FR"/>
          </a:p>
        </p:txBody>
      </p:sp>
    </p:spTree>
    <p:extLst>
      <p:ext uri="{BB962C8B-B14F-4D97-AF65-F5344CB8AC3E}">
        <p14:creationId xmlns:p14="http://schemas.microsoft.com/office/powerpoint/2010/main" val="2611859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Mise en place des boucles ; </a:t>
            </a:r>
          </a:p>
          <a:p>
            <a:endParaRPr lang="fr-FR" dirty="0"/>
          </a:p>
          <a:p>
            <a:r>
              <a:rPr lang="fr-FR" dirty="0"/>
              <a:t>On </a:t>
            </a:r>
            <a:r>
              <a:rPr lang="fr-FR" dirty="0" err="1"/>
              <a:t>iter</a:t>
            </a:r>
            <a:r>
              <a:rPr lang="fr-FR" dirty="0"/>
              <a:t> sur nos listes créées </a:t>
            </a:r>
            <a:r>
              <a:rPr lang="fr-FR" dirty="0" err="1"/>
              <a:t>précédement</a:t>
            </a:r>
            <a:r>
              <a:rPr lang="fr-FR" dirty="0"/>
              <a:t> ; Puis on va initier un modèle SARIMA avec les paramètres (le modèle est dans la boucle). Remarquez que </a:t>
            </a:r>
            <a:r>
              <a:rPr lang="fr-FR" dirty="0" err="1"/>
              <a:t>enforce_stationarity</a:t>
            </a:r>
            <a:r>
              <a:rPr lang="fr-FR" dirty="0"/>
              <a:t> est set sur </a:t>
            </a:r>
            <a:r>
              <a:rPr lang="fr-FR" dirty="0" err="1"/>
              <a:t>True</a:t>
            </a:r>
            <a:r>
              <a:rPr lang="fr-FR" dirty="0"/>
              <a:t>, le modèle </a:t>
            </a:r>
            <a:r>
              <a:rPr lang="fr-FR" dirty="0" err="1"/>
              <a:t>stationarise</a:t>
            </a:r>
            <a:r>
              <a:rPr lang="fr-FR" dirty="0"/>
              <a:t> donc nos données [CLICK]</a:t>
            </a:r>
            <a:br>
              <a:rPr lang="fr-FR" dirty="0"/>
            </a:br>
            <a:br>
              <a:rPr lang="fr-FR" dirty="0"/>
            </a:br>
            <a:r>
              <a:rPr lang="fr-FR" dirty="0"/>
              <a:t>On récupère les paramètres dans les variables [CLICK]</a:t>
            </a:r>
          </a:p>
          <a:p>
            <a:endParaRPr lang="fr-FR" dirty="0"/>
          </a:p>
          <a:p>
            <a:endParaRPr lang="fr-FR" dirty="0"/>
          </a:p>
          <a:p>
            <a:r>
              <a:rPr lang="fr-FR" dirty="0"/>
              <a:t>On va ensuite faire la prédiction pour 2018 et la comparer directement avec les données observées, afin de récupérer la MSE [CLICK]</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22</a:t>
            </a:fld>
            <a:endParaRPr lang="fr-FR"/>
          </a:p>
        </p:txBody>
      </p:sp>
    </p:spTree>
    <p:extLst>
      <p:ext uri="{BB962C8B-B14F-4D97-AF65-F5344CB8AC3E}">
        <p14:creationId xmlns:p14="http://schemas.microsoft.com/office/powerpoint/2010/main" val="1120077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crée ensuite le </a:t>
            </a:r>
            <a:r>
              <a:rPr lang="fr-FR" dirty="0" err="1"/>
              <a:t>Df</a:t>
            </a:r>
            <a:r>
              <a:rPr lang="fr-FR" dirty="0"/>
              <a:t> contenant toutes les valeurs [CLICK]</a:t>
            </a:r>
          </a:p>
          <a:p>
            <a:endParaRPr lang="fr-FR" dirty="0"/>
          </a:p>
          <a:p>
            <a:r>
              <a:rPr lang="fr-FR" dirty="0"/>
              <a:t>Pour finir on va choisir les 5 lignes contenant les MSE les plus petites [CLICK]</a:t>
            </a:r>
          </a:p>
          <a:p>
            <a:endParaRPr lang="fr-FR" dirty="0"/>
          </a:p>
          <a:p>
            <a:r>
              <a:rPr lang="fr-FR" dirty="0"/>
              <a:t>La fonction peut varier pour récupérer l’AIC le plus faible, ici c’est la prévision qui nous intéresse, nous nous concentrerons donc sur la MSE</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23</a:t>
            </a:fld>
            <a:endParaRPr lang="fr-FR"/>
          </a:p>
        </p:txBody>
      </p:sp>
    </p:spTree>
    <p:extLst>
      <p:ext uri="{BB962C8B-B14F-4D97-AF65-F5344CB8AC3E}">
        <p14:creationId xmlns:p14="http://schemas.microsoft.com/office/powerpoint/2010/main" val="3132118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fonction nous permet donc de retrouver quelle sera la meilleure prédiction en donnant uniquement les paramètres maximums. </a:t>
            </a:r>
            <a:br>
              <a:rPr lang="fr-FR" dirty="0"/>
            </a:br>
            <a:r>
              <a:rPr lang="fr-FR" dirty="0"/>
              <a:t>La série est automatiquement </a:t>
            </a:r>
            <a:r>
              <a:rPr lang="fr-FR" dirty="0" err="1"/>
              <a:t>stationarisée</a:t>
            </a:r>
            <a:r>
              <a:rPr lang="fr-FR" dirty="0"/>
              <a:t> par le modèle.</a:t>
            </a:r>
          </a:p>
          <a:p>
            <a:endParaRPr lang="fr-FR" dirty="0"/>
          </a:p>
          <a:p>
            <a:r>
              <a:rPr lang="fr-FR" dirty="0"/>
              <a:t>Pour la présentation, nous lancerons la fonction avec 2 comme paramètre maximum pour p, d et q ; </a:t>
            </a:r>
          </a:p>
          <a:p>
            <a:r>
              <a:rPr lang="fr-FR" dirty="0"/>
              <a:t>A titre informatif, le test a été fait avec des paramètres allant jusqu’à 4, le résultat reste le même. </a:t>
            </a:r>
          </a:p>
          <a:p>
            <a:endParaRPr lang="fr-FR" dirty="0"/>
          </a:p>
          <a:p>
            <a:r>
              <a:rPr lang="fr-FR" dirty="0"/>
              <a:t>En lançant la fonction avec comme paramètre 2,2,2 on obtient cette liste de paramètres ; </a:t>
            </a:r>
            <a:br>
              <a:rPr lang="fr-FR" dirty="0"/>
            </a:br>
            <a:r>
              <a:rPr lang="fr-FR" dirty="0"/>
              <a:t>Le meilleur étant (0,1,0) (1,0,1)12 on va donc choisir cette ligne</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24</a:t>
            </a:fld>
            <a:endParaRPr lang="fr-FR"/>
          </a:p>
        </p:txBody>
      </p:sp>
    </p:spTree>
    <p:extLst>
      <p:ext uri="{BB962C8B-B14F-4D97-AF65-F5344CB8AC3E}">
        <p14:creationId xmlns:p14="http://schemas.microsoft.com/office/powerpoint/2010/main" val="1133824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paramètre le modèle avec les valeurs précédemment trouvées ; [CLICK]</a:t>
            </a:r>
          </a:p>
          <a:p>
            <a:r>
              <a:rPr lang="fr-FR" dirty="0"/>
              <a:t>On effectue en même temps un test de </a:t>
            </a:r>
            <a:r>
              <a:rPr lang="fr-FR" dirty="0" err="1"/>
              <a:t>ljungbox</a:t>
            </a:r>
            <a:r>
              <a:rPr lang="fr-FR" dirty="0"/>
              <a:t> ainsi qu’un test de </a:t>
            </a:r>
            <a:r>
              <a:rPr lang="fr-FR" dirty="0" err="1"/>
              <a:t>shapiro</a:t>
            </a:r>
            <a:r>
              <a:rPr lang="fr-FR" dirty="0"/>
              <a:t> sur les résidus [CLICK]</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25</a:t>
            </a:fld>
            <a:endParaRPr lang="fr-FR"/>
          </a:p>
        </p:txBody>
      </p:sp>
    </p:spTree>
    <p:extLst>
      <p:ext uri="{BB962C8B-B14F-4D97-AF65-F5344CB8AC3E}">
        <p14:creationId xmlns:p14="http://schemas.microsoft.com/office/powerpoint/2010/main" val="1081070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 résultat de SARIMAX ; Les paramètres sont bien tous significatifs </a:t>
            </a:r>
            <a:br>
              <a:rPr lang="fr-FR" dirty="0"/>
            </a:br>
            <a:br>
              <a:rPr lang="fr-FR" dirty="0"/>
            </a:br>
            <a:r>
              <a:rPr lang="fr-FR" dirty="0"/>
              <a:t>###(AIC de 611, ce qui est supérieur au modèle 1, pourtant la prévision est meilleure) </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26</a:t>
            </a:fld>
            <a:endParaRPr lang="fr-FR"/>
          </a:p>
        </p:txBody>
      </p:sp>
    </p:spTree>
    <p:extLst>
      <p:ext uri="{BB962C8B-B14F-4D97-AF65-F5344CB8AC3E}">
        <p14:creationId xmlns:p14="http://schemas.microsoft.com/office/powerpoint/2010/main" val="673876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test de </a:t>
            </a:r>
            <a:r>
              <a:rPr lang="fr-FR" dirty="0" err="1"/>
              <a:t>Ljungbox</a:t>
            </a:r>
            <a:r>
              <a:rPr lang="fr-FR" dirty="0"/>
              <a:t> nous indique que le résidu est un bruit blanc</a:t>
            </a:r>
          </a:p>
          <a:p>
            <a:r>
              <a:rPr lang="fr-FR" dirty="0"/>
              <a:t>[CLICK]</a:t>
            </a:r>
            <a:br>
              <a:rPr lang="fr-FR" dirty="0"/>
            </a:br>
            <a:r>
              <a:rPr lang="fr-FR" dirty="0"/>
              <a:t>Le test de </a:t>
            </a:r>
            <a:r>
              <a:rPr lang="fr-FR" dirty="0" err="1"/>
              <a:t>shapiro</a:t>
            </a:r>
            <a:r>
              <a:rPr lang="fr-FR" dirty="0"/>
              <a:t> confirme que les résidus suivent une loi normale</a:t>
            </a:r>
          </a:p>
          <a:p>
            <a:endParaRPr lang="fr-FR" dirty="0"/>
          </a:p>
          <a:p>
            <a:r>
              <a:rPr lang="fr-FR" dirty="0"/>
              <a:t>Le modèle est donc bon. </a:t>
            </a:r>
            <a:br>
              <a:rPr lang="fr-FR" dirty="0"/>
            </a:br>
            <a:br>
              <a:rPr lang="fr-FR" dirty="0"/>
            </a:br>
            <a:r>
              <a:rPr lang="fr-FR" dirty="0"/>
              <a:t>On peut d’ailleurs afficher le diagnostic pour s’en rendre compte visuellement </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27</a:t>
            </a:fld>
            <a:endParaRPr lang="fr-FR"/>
          </a:p>
        </p:txBody>
      </p:sp>
    </p:spTree>
    <p:extLst>
      <p:ext uri="{BB962C8B-B14F-4D97-AF65-F5344CB8AC3E}">
        <p14:creationId xmlns:p14="http://schemas.microsoft.com/office/powerpoint/2010/main" val="3136780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 de trend sur les résidus (image haut gauche), ils semblent suivre une loi normale (image haut droite), le </a:t>
            </a:r>
            <a:r>
              <a:rPr lang="fr-FR" dirty="0" err="1"/>
              <a:t>correlogram</a:t>
            </a:r>
            <a:r>
              <a:rPr lang="fr-FR" dirty="0"/>
              <a:t> est bon (image bas droite), et la courbe est bonne (image bas gauche)</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28</a:t>
            </a:fld>
            <a:endParaRPr lang="fr-FR"/>
          </a:p>
        </p:txBody>
      </p:sp>
    </p:spTree>
    <p:extLst>
      <p:ext uri="{BB962C8B-B14F-4D97-AF65-F5344CB8AC3E}">
        <p14:creationId xmlns:p14="http://schemas.microsoft.com/office/powerpoint/2010/main" val="3066129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la prédiction pour l’année 2018 </a:t>
            </a:r>
          </a:p>
          <a:p>
            <a:endParaRPr lang="fr-FR" dirty="0"/>
          </a:p>
          <a:p>
            <a:r>
              <a:rPr lang="fr-FR" dirty="0"/>
              <a:t>Regardons maintenant la courbe avec les données observées</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29</a:t>
            </a:fld>
            <a:endParaRPr lang="fr-FR"/>
          </a:p>
        </p:txBody>
      </p:sp>
    </p:spTree>
    <p:extLst>
      <p:ext uri="{BB962C8B-B14F-4D97-AF65-F5344CB8AC3E}">
        <p14:creationId xmlns:p14="http://schemas.microsoft.com/office/powerpoint/2010/main" val="4070164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voit que la courbe prédite suit beaucoup plus les valeurs observées ; Les valeurs observées restent aussi dans l’intervalle de confiance de la courbe prédite. </a:t>
            </a:r>
            <a:br>
              <a:rPr lang="fr-FR" dirty="0"/>
            </a:br>
            <a:br>
              <a:rPr lang="fr-FR" dirty="0"/>
            </a:br>
            <a:r>
              <a:rPr lang="fr-FR" dirty="0"/>
              <a:t>Nous avons toujours un problème avec le creux de Janvier 2018 ;Le problème vient du fait que ce creux n’apparait que pour 2018, le modèle n’a donc pas pu apprendre qu’un tel creux était possible. Il faudrait voir plus en profondeur à quoi est dû ce creux, et pousser le modèle plus loin (en corrigeant la consommation par un autre facteur en plus des </a:t>
            </a:r>
            <a:r>
              <a:rPr lang="fr-FR" dirty="0" err="1"/>
              <a:t>dju</a:t>
            </a:r>
            <a:r>
              <a:rPr lang="fr-FR" dirty="0"/>
              <a:t> par exemple). </a:t>
            </a:r>
            <a:br>
              <a:rPr lang="fr-FR" dirty="0"/>
            </a:br>
            <a:br>
              <a:rPr lang="fr-FR" dirty="0"/>
            </a:br>
            <a:r>
              <a:rPr lang="fr-FR" dirty="0"/>
              <a:t>Voyons désormais la MSE de ce modèle : [CLICK]</a:t>
            </a:r>
          </a:p>
          <a:p>
            <a:r>
              <a:rPr lang="fr-FR" dirty="0"/>
              <a:t>La MSE vaut [CLICK] 191 716 </a:t>
            </a:r>
            <a:br>
              <a:rPr lang="fr-FR" dirty="0"/>
            </a:br>
            <a:r>
              <a:rPr lang="fr-FR" dirty="0"/>
              <a:t>Ce qui est inférieur au modèle précédent. Nous garderons donc ce modèle pour la prédiction.</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30</a:t>
            </a:fld>
            <a:endParaRPr lang="fr-FR"/>
          </a:p>
        </p:txBody>
      </p:sp>
    </p:spTree>
    <p:extLst>
      <p:ext uri="{BB962C8B-B14F-4D97-AF65-F5344CB8AC3E}">
        <p14:creationId xmlns:p14="http://schemas.microsoft.com/office/powerpoint/2010/main" val="81958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 </a:t>
            </a:r>
            <a:r>
              <a:rPr lang="fr-FR" dirty="0" err="1"/>
              <a:t>df</a:t>
            </a:r>
            <a:r>
              <a:rPr lang="fr-FR" dirty="0"/>
              <a:t> brut ; </a:t>
            </a:r>
          </a:p>
          <a:p>
            <a:r>
              <a:rPr lang="fr-FR" dirty="0"/>
              <a:t>Les deux colonnes qui vont nous intéresser (en plus de la date évidemment) sont [CLICK] le territoire et [CLICK] la consommation totale. </a:t>
            </a:r>
            <a:br>
              <a:rPr lang="fr-FR" dirty="0"/>
            </a:br>
            <a:br>
              <a:rPr lang="fr-FR" dirty="0"/>
            </a:br>
            <a:r>
              <a:rPr lang="fr-FR" dirty="0"/>
              <a:t>Nous nous baserons sur </a:t>
            </a:r>
            <a:r>
              <a:rPr lang="fr-FR" dirty="0" err="1"/>
              <a:t>Clermont-ferrand</a:t>
            </a:r>
            <a:r>
              <a:rPr lang="fr-FR" dirty="0"/>
              <a:t> pour le territoire sur cette étude [CLICK]</a:t>
            </a:r>
          </a:p>
          <a:p>
            <a:endParaRPr lang="fr-FR" dirty="0"/>
          </a:p>
          <a:p>
            <a:r>
              <a:rPr lang="fr-FR" dirty="0"/>
              <a:t>Commençons par préparer le </a:t>
            </a:r>
            <a:r>
              <a:rPr lang="fr-FR" dirty="0" err="1"/>
              <a:t>df</a:t>
            </a:r>
            <a:r>
              <a:rPr lang="fr-FR" dirty="0"/>
              <a:t> : </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4</a:t>
            </a:fld>
            <a:endParaRPr lang="fr-FR"/>
          </a:p>
        </p:txBody>
      </p:sp>
    </p:spTree>
    <p:extLst>
      <p:ext uri="{BB962C8B-B14F-4D97-AF65-F5344CB8AC3E}">
        <p14:creationId xmlns:p14="http://schemas.microsoft.com/office/powerpoint/2010/main" val="3136260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https://www.infoclimat.fr/climatologie/annee/2018/clermont-ferrand-aulnat/valeurs/07460.html</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32</a:t>
            </a:fld>
            <a:endParaRPr lang="fr-FR"/>
          </a:p>
        </p:txBody>
      </p:sp>
    </p:spTree>
    <p:extLst>
      <p:ext uri="{BB962C8B-B14F-4D97-AF65-F5344CB8AC3E}">
        <p14:creationId xmlns:p14="http://schemas.microsoft.com/office/powerpoint/2010/main" val="1235642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33</a:t>
            </a:fld>
            <a:endParaRPr lang="fr-FR"/>
          </a:p>
        </p:txBody>
      </p:sp>
    </p:spTree>
    <p:extLst>
      <p:ext uri="{BB962C8B-B14F-4D97-AF65-F5344CB8AC3E}">
        <p14:creationId xmlns:p14="http://schemas.microsoft.com/office/powerpoint/2010/main" val="1630352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34</a:t>
            </a:fld>
            <a:endParaRPr lang="fr-FR"/>
          </a:p>
        </p:txBody>
      </p:sp>
    </p:spTree>
    <p:extLst>
      <p:ext uri="{BB962C8B-B14F-4D97-AF65-F5344CB8AC3E}">
        <p14:creationId xmlns:p14="http://schemas.microsoft.com/office/powerpoint/2010/main" val="922819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35</a:t>
            </a:fld>
            <a:endParaRPr lang="fr-FR"/>
          </a:p>
        </p:txBody>
      </p:sp>
    </p:spTree>
    <p:extLst>
      <p:ext uri="{BB962C8B-B14F-4D97-AF65-F5344CB8AC3E}">
        <p14:creationId xmlns:p14="http://schemas.microsoft.com/office/powerpoint/2010/main" val="282506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commence par récupérer le territoire en question, ainsi que les données définitives </a:t>
            </a:r>
            <a:br>
              <a:rPr lang="fr-FR" dirty="0"/>
            </a:br>
            <a:endParaRPr lang="fr-FR" dirty="0"/>
          </a:p>
          <a:p>
            <a:endParaRPr lang="fr-FR" dirty="0"/>
          </a:p>
          <a:p>
            <a:r>
              <a:rPr lang="fr-FR" dirty="0"/>
              <a:t>[CLICK] on ne garde que les colonnes mois et consommation totale </a:t>
            </a:r>
            <a:br>
              <a:rPr lang="fr-FR" dirty="0"/>
            </a:br>
            <a:br>
              <a:rPr lang="fr-FR" dirty="0"/>
            </a:br>
            <a:r>
              <a:rPr lang="fr-FR" dirty="0"/>
              <a:t>[CLICK] on va ensuite garder uniquement les dates qui correspondent aux données DJU (que l’on verra juste après) [CLICK]</a:t>
            </a:r>
          </a:p>
          <a:p>
            <a:endParaRPr lang="fr-FR" dirty="0"/>
          </a:p>
          <a:p>
            <a:r>
              <a:rPr lang="fr-FR" dirty="0"/>
              <a:t>On transforme la colonne date en index [CLICK] et la set en index [CLICK]</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5</a:t>
            </a:fld>
            <a:endParaRPr lang="fr-FR"/>
          </a:p>
        </p:txBody>
      </p:sp>
    </p:spTree>
    <p:extLst>
      <p:ext uri="{BB962C8B-B14F-4D97-AF65-F5344CB8AC3E}">
        <p14:creationId xmlns:p14="http://schemas.microsoft.com/office/powerpoint/2010/main" val="2244704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ce qui est des DJU, le site </a:t>
            </a:r>
            <a:r>
              <a:rPr lang="fr-FR" dirty="0" err="1"/>
              <a:t>cegibat</a:t>
            </a:r>
            <a:r>
              <a:rPr lang="fr-FR" dirty="0"/>
              <a:t> était en bug lors du téléchargement des données, j’ai donc recopié ces données à l’identique. </a:t>
            </a:r>
            <a:br>
              <a:rPr lang="fr-FR" dirty="0"/>
            </a:br>
            <a:br>
              <a:rPr lang="fr-FR" dirty="0"/>
            </a:br>
            <a:r>
              <a:rPr lang="fr-FR" dirty="0"/>
              <a:t>Il aurait été plus simple de mettre en forme directement les données lorsque je les ai recopié, cependant ce n’est pas dans l’esprit du projet. Qui plus est, le fichier est ici assez petit, ce qui ne sera pas toujours le cas. </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6</a:t>
            </a:fld>
            <a:endParaRPr lang="fr-FR"/>
          </a:p>
        </p:txBody>
      </p:sp>
    </p:spTree>
    <p:extLst>
      <p:ext uri="{BB962C8B-B14F-4D97-AF65-F5344CB8AC3E}">
        <p14:creationId xmlns:p14="http://schemas.microsoft.com/office/powerpoint/2010/main" val="53808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d’abord besoin d’un stack pour mettre en place le </a:t>
            </a:r>
            <a:r>
              <a:rPr lang="fr-FR" dirty="0" err="1"/>
              <a:t>df</a:t>
            </a:r>
            <a:r>
              <a:rPr lang="fr-FR" dirty="0"/>
              <a:t> correctement, on veut une colonne valeur et une colonne date. </a:t>
            </a:r>
            <a:br>
              <a:rPr lang="fr-FR" dirty="0"/>
            </a:br>
            <a:r>
              <a:rPr lang="fr-FR" dirty="0"/>
              <a:t>On change aussi le nom des nouvelles colonnes, On a désormais une colonne année, une colonne mois, une colonne valeur. </a:t>
            </a:r>
            <a:br>
              <a:rPr lang="fr-FR" dirty="0"/>
            </a:br>
            <a:endParaRPr lang="fr-FR" dirty="0"/>
          </a:p>
          <a:p>
            <a:r>
              <a:rPr lang="fr-FR" dirty="0"/>
              <a:t>Le problème est le suivant : Les mois sont exprimés en lettres et non en numéro, on va donc créer une fonction qui les transforme :</a:t>
            </a:r>
            <a:br>
              <a:rPr lang="fr-FR" dirty="0"/>
            </a:br>
            <a:r>
              <a:rPr lang="fr-FR" dirty="0"/>
              <a:t>[CLICK]</a:t>
            </a:r>
            <a:br>
              <a:rPr lang="fr-FR" dirty="0"/>
            </a:br>
            <a:r>
              <a:rPr lang="fr-FR" dirty="0"/>
              <a:t>La fonction est basique, elle cherche une correspondance entre le nom du mois et donne son numéro. </a:t>
            </a:r>
            <a:br>
              <a:rPr lang="fr-FR" dirty="0"/>
            </a:br>
            <a:br>
              <a:rPr lang="fr-FR" dirty="0"/>
            </a:br>
            <a:r>
              <a:rPr lang="fr-FR" dirty="0"/>
              <a:t>On applique ensuite cette fonction à notre </a:t>
            </a:r>
            <a:r>
              <a:rPr lang="fr-FR" dirty="0" err="1"/>
              <a:t>df</a:t>
            </a:r>
            <a:r>
              <a:rPr lang="fr-FR" dirty="0"/>
              <a:t> [CLICK]</a:t>
            </a:r>
          </a:p>
          <a:p>
            <a:r>
              <a:rPr lang="fr-FR" dirty="0"/>
              <a:t>On ajoute l’année à notre nouvelle colonne mois [CLICK]</a:t>
            </a:r>
          </a:p>
          <a:p>
            <a:r>
              <a:rPr lang="fr-FR" dirty="0"/>
              <a:t>On transforme le tout en date [CLICK]</a:t>
            </a:r>
          </a:p>
          <a:p>
            <a:r>
              <a:rPr lang="fr-FR" dirty="0"/>
              <a:t>Et on place la date en index [CLICK] </a:t>
            </a:r>
          </a:p>
          <a:p>
            <a:endParaRPr lang="fr-FR" dirty="0"/>
          </a:p>
          <a:p>
            <a:r>
              <a:rPr lang="fr-FR" dirty="0"/>
              <a:t>Le fichier DJU est désormais utilisable. </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7</a:t>
            </a:fld>
            <a:endParaRPr lang="fr-FR"/>
          </a:p>
        </p:txBody>
      </p:sp>
    </p:spTree>
    <p:extLst>
      <p:ext uri="{BB962C8B-B14F-4D97-AF65-F5344CB8AC3E}">
        <p14:creationId xmlns:p14="http://schemas.microsoft.com/office/powerpoint/2010/main" val="2057373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à quoi ressemble le </a:t>
            </a:r>
            <a:r>
              <a:rPr lang="fr-FR" dirty="0" err="1"/>
              <a:t>Df</a:t>
            </a:r>
            <a:r>
              <a:rPr lang="fr-FR" dirty="0"/>
              <a:t> pour la consommation [CLICK]</a:t>
            </a:r>
          </a:p>
          <a:p>
            <a:r>
              <a:rPr lang="fr-FR" dirty="0"/>
              <a:t>Ainsi que les DJU qui nous serviront à corriger les données de consommation [CLICK]</a:t>
            </a:r>
          </a:p>
          <a:p>
            <a:endParaRPr lang="fr-FR" dirty="0"/>
          </a:p>
          <a:p>
            <a:r>
              <a:rPr lang="fr-FR" dirty="0"/>
              <a:t>Comme vous pouvez le voir, les données commencent le 1</a:t>
            </a:r>
            <a:r>
              <a:rPr lang="fr-FR" baseline="30000" dirty="0"/>
              <a:t>er</a:t>
            </a:r>
            <a:r>
              <a:rPr lang="fr-FR" dirty="0"/>
              <a:t> Janvier 2014 et se termine le 1</a:t>
            </a:r>
            <a:r>
              <a:rPr lang="fr-FR" baseline="30000" dirty="0"/>
              <a:t>er</a:t>
            </a:r>
            <a:r>
              <a:rPr lang="fr-FR" dirty="0"/>
              <a:t> Mai 2018. </a:t>
            </a:r>
            <a:br>
              <a:rPr lang="fr-FR" dirty="0"/>
            </a:br>
            <a:br>
              <a:rPr lang="fr-FR" dirty="0"/>
            </a:br>
            <a:r>
              <a:rPr lang="fr-FR" dirty="0"/>
              <a:t>Visualisons maintenant ces données : </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8</a:t>
            </a:fld>
            <a:endParaRPr lang="fr-FR"/>
          </a:p>
        </p:txBody>
      </p:sp>
    </p:spTree>
    <p:extLst>
      <p:ext uri="{BB962C8B-B14F-4D97-AF65-F5344CB8AC3E}">
        <p14:creationId xmlns:p14="http://schemas.microsoft.com/office/powerpoint/2010/main" val="658130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d’abord voici les données de consommation sur la période dont nous avons parlé juste avant </a:t>
            </a:r>
            <a:br>
              <a:rPr lang="fr-FR" dirty="0"/>
            </a:br>
            <a:br>
              <a:rPr lang="fr-FR" dirty="0"/>
            </a:br>
            <a:r>
              <a:rPr lang="fr-FR" dirty="0"/>
              <a:t>Et voici les DJU [CLICK] </a:t>
            </a:r>
          </a:p>
          <a:p>
            <a:r>
              <a:rPr lang="fr-FR" dirty="0"/>
              <a:t>On voit que les deux courbes se suivent, avec quelques différences toutefois (notable sur 2018 avec un creux en Janvier)</a:t>
            </a:r>
          </a:p>
          <a:p>
            <a:endParaRPr lang="fr-FR" dirty="0"/>
          </a:p>
          <a:p>
            <a:r>
              <a:rPr lang="fr-FR" dirty="0"/>
              <a:t>Nous allons donc procéder à une correction de la consommation :</a:t>
            </a:r>
          </a:p>
        </p:txBody>
      </p:sp>
      <p:sp>
        <p:nvSpPr>
          <p:cNvPr id="4" name="Espace réservé du numéro de diapositive 3"/>
          <p:cNvSpPr>
            <a:spLocks noGrp="1"/>
          </p:cNvSpPr>
          <p:nvPr>
            <p:ph type="sldNum" sz="quarter" idx="5"/>
          </p:nvPr>
        </p:nvSpPr>
        <p:spPr/>
        <p:txBody>
          <a:bodyPr/>
          <a:lstStyle/>
          <a:p>
            <a:fld id="{325B34E7-32E1-48C9-BFA3-CE4FB073F9A9}" type="slidenum">
              <a:rPr lang="fr-FR" smtClean="0"/>
              <a:t>9</a:t>
            </a:fld>
            <a:endParaRPr lang="fr-FR"/>
          </a:p>
        </p:txBody>
      </p:sp>
    </p:spTree>
    <p:extLst>
      <p:ext uri="{BB962C8B-B14F-4D97-AF65-F5344CB8AC3E}">
        <p14:creationId xmlns:p14="http://schemas.microsoft.com/office/powerpoint/2010/main" val="1924248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pour cette correction, nous utiliserons une régression linéaire </a:t>
            </a:r>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10</a:t>
            </a:fld>
            <a:endParaRPr lang="fr-FR"/>
          </a:p>
        </p:txBody>
      </p:sp>
    </p:spTree>
    <p:extLst>
      <p:ext uri="{BB962C8B-B14F-4D97-AF65-F5344CB8AC3E}">
        <p14:creationId xmlns:p14="http://schemas.microsoft.com/office/powerpoint/2010/main" val="1995600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8BDF8-B07C-474A-A002-363DC1AE648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1319B75-98CF-4944-98FD-D7EA6ED3D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A507CEE-92C5-403D-8F4B-641E035C68F9}"/>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5" name="Espace réservé du pied de page 4">
            <a:extLst>
              <a:ext uri="{FF2B5EF4-FFF2-40B4-BE49-F238E27FC236}">
                <a16:creationId xmlns:a16="http://schemas.microsoft.com/office/drawing/2014/main" id="{802B6A05-14E6-4B33-B0A5-F0ABEEBE06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62504E2-404F-4105-856F-02A63FE08194}"/>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377819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3AB49E-4E6A-49C4-8E63-F4510791EE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2338648-D08B-4F4F-BEB7-E4791BDBA18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B29FF99-A46F-4393-A848-E22D09EC0CCC}"/>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5" name="Espace réservé du pied de page 4">
            <a:extLst>
              <a:ext uri="{FF2B5EF4-FFF2-40B4-BE49-F238E27FC236}">
                <a16:creationId xmlns:a16="http://schemas.microsoft.com/office/drawing/2014/main" id="{8D28B273-753C-43EF-B942-B6B26B63A46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FD2F50-FDE5-41BB-9B7D-C40C446E2128}"/>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337745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44D5EA-315D-414B-96A8-DA8AD23473B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0A6405A-F184-4278-9D09-930CC5CCF83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FF5A5C-0DF6-4B59-923A-E120F2EA2A89}"/>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5" name="Espace réservé du pied de page 4">
            <a:extLst>
              <a:ext uri="{FF2B5EF4-FFF2-40B4-BE49-F238E27FC236}">
                <a16:creationId xmlns:a16="http://schemas.microsoft.com/office/drawing/2014/main" id="{B88E0CAF-1FB2-4BFD-A5F9-BCD0863F8FB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C945FF-23AB-4405-8BFF-85652112AFCD}"/>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347183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F57EE-798B-44D1-9AE4-F6DDE9C4C65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ABB7B23-89E9-4DDF-A848-AFCEB1A1502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ACBCCF-8962-4E30-80D8-CA78ECD37EC2}"/>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5" name="Espace réservé du pied de page 4">
            <a:extLst>
              <a:ext uri="{FF2B5EF4-FFF2-40B4-BE49-F238E27FC236}">
                <a16:creationId xmlns:a16="http://schemas.microsoft.com/office/drawing/2014/main" id="{3CD8F06C-0C40-40E0-A247-D2BE068696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3B43D0-6A00-4D45-A739-9748BFBF983B}"/>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292057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7DC3A-9999-47C2-877D-81A88B2933E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1182245-4683-4097-A703-A13A2FB67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CF627E9-0A35-429B-B91C-8D2C2D586FB7}"/>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5" name="Espace réservé du pied de page 4">
            <a:extLst>
              <a:ext uri="{FF2B5EF4-FFF2-40B4-BE49-F238E27FC236}">
                <a16:creationId xmlns:a16="http://schemas.microsoft.com/office/drawing/2014/main" id="{9BC22EF6-70FB-4CE4-A21F-C888E7CD3D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BED22FC-91FF-4355-9FC9-5F2A95FA1495}"/>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279786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B0F7B-90E6-4056-B5C4-246EF9BAF64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7723B3-4D3C-4AAC-A29E-8327647C55F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837C68A-8ABB-450F-882D-64CDEFB903A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4C43B7D-46F7-4D72-952F-0A3787652831}"/>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6" name="Espace réservé du pied de page 5">
            <a:extLst>
              <a:ext uri="{FF2B5EF4-FFF2-40B4-BE49-F238E27FC236}">
                <a16:creationId xmlns:a16="http://schemas.microsoft.com/office/drawing/2014/main" id="{7B5DDCD0-552A-4C82-A74C-98BB0A9C57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3D52BD-2CE5-4131-B341-A7C31F1067CF}"/>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231622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B0757-94D3-4E47-A155-591665B44ED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91A1D30-2A59-49DF-8A3C-98051377D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8B7D388-1F32-4EB3-AB51-6A7506E8B35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9726A20-79D5-4C6D-A6A4-960768557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16D2BA4-2677-455A-9264-4950082AC58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332C428-A733-401A-A953-1471E78B800E}"/>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8" name="Espace réservé du pied de page 7">
            <a:extLst>
              <a:ext uri="{FF2B5EF4-FFF2-40B4-BE49-F238E27FC236}">
                <a16:creationId xmlns:a16="http://schemas.microsoft.com/office/drawing/2014/main" id="{7D0D17DB-8D32-4FFF-8866-A8225C4C7DE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C3EFC4E-27E3-4F73-8358-3C6EDF21B478}"/>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217365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FD6BF6-1014-4F17-8D1C-1A85A0AED5A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89D6502-0725-4B54-A375-DA4423F36112}"/>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4" name="Espace réservé du pied de page 3">
            <a:extLst>
              <a:ext uri="{FF2B5EF4-FFF2-40B4-BE49-F238E27FC236}">
                <a16:creationId xmlns:a16="http://schemas.microsoft.com/office/drawing/2014/main" id="{191F8197-E68F-48B2-8862-D864F089B35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909AA41-719D-47E9-A859-6397432EADFE}"/>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399085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B55CF5-5359-470D-B945-CF688E509EB5}"/>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3" name="Espace réservé du pied de page 2">
            <a:extLst>
              <a:ext uri="{FF2B5EF4-FFF2-40B4-BE49-F238E27FC236}">
                <a16:creationId xmlns:a16="http://schemas.microsoft.com/office/drawing/2014/main" id="{5E32B730-98A8-4210-A320-1421F2A21D3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36449DF-107D-4AF0-B2E1-2A7A02708685}"/>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88828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1267D-22FB-417D-A6C4-B4BBAF4B87E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31F1A8-2A60-41EF-8B30-E006DC7FE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2C34558-85C3-48F6-A12B-E5CD1007B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ACBAED-994E-4B89-880D-C1D9788180ED}"/>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6" name="Espace réservé du pied de page 5">
            <a:extLst>
              <a:ext uri="{FF2B5EF4-FFF2-40B4-BE49-F238E27FC236}">
                <a16:creationId xmlns:a16="http://schemas.microsoft.com/office/drawing/2014/main" id="{6332F059-1FD8-4FB2-ABBE-049B539DDCE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8D64E85-0817-448C-8916-214724C51549}"/>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223194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DB4F0B-563D-4AF8-8AA4-9A724AF7632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0F7F00F-2941-4D5F-BB1A-C99F666D3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CEA7B0F-B9F2-4D02-BF34-DD247197B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A6CB405-9292-4528-A3A1-0905392C815A}"/>
              </a:ext>
            </a:extLst>
          </p:cNvPr>
          <p:cNvSpPr>
            <a:spLocks noGrp="1"/>
          </p:cNvSpPr>
          <p:nvPr>
            <p:ph type="dt" sz="half" idx="10"/>
          </p:nvPr>
        </p:nvSpPr>
        <p:spPr/>
        <p:txBody>
          <a:bodyPr/>
          <a:lstStyle/>
          <a:p>
            <a:fld id="{2D857B19-A201-4351-B69C-6F9100DB4F49}" type="datetimeFigureOut">
              <a:rPr lang="fr-FR" smtClean="0"/>
              <a:t>14/08/2019</a:t>
            </a:fld>
            <a:endParaRPr lang="fr-FR"/>
          </a:p>
        </p:txBody>
      </p:sp>
      <p:sp>
        <p:nvSpPr>
          <p:cNvPr id="6" name="Espace réservé du pied de page 5">
            <a:extLst>
              <a:ext uri="{FF2B5EF4-FFF2-40B4-BE49-F238E27FC236}">
                <a16:creationId xmlns:a16="http://schemas.microsoft.com/office/drawing/2014/main" id="{3F428DAC-E39A-4AFE-B2A6-887BA1F5447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6348165-E829-462F-8116-BE279D2AA733}"/>
              </a:ext>
            </a:extLst>
          </p:cNvPr>
          <p:cNvSpPr>
            <a:spLocks noGrp="1"/>
          </p:cNvSpPr>
          <p:nvPr>
            <p:ph type="sldNum" sz="quarter" idx="12"/>
          </p:nvPr>
        </p:nvSpPr>
        <p:spPr/>
        <p:txBody>
          <a:bodyPr/>
          <a:lstStyle/>
          <a:p>
            <a:fld id="{44A1C54F-4BE7-4EB1-B777-E324F5F2A9DE}" type="slidenum">
              <a:rPr lang="fr-FR" smtClean="0"/>
              <a:t>‹N°›</a:t>
            </a:fld>
            <a:endParaRPr lang="fr-FR"/>
          </a:p>
        </p:txBody>
      </p:sp>
    </p:spTree>
    <p:extLst>
      <p:ext uri="{BB962C8B-B14F-4D97-AF65-F5344CB8AC3E}">
        <p14:creationId xmlns:p14="http://schemas.microsoft.com/office/powerpoint/2010/main" val="19226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6FC9925-6B56-40B3-BD3E-671080BC60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7E3311B-CFD4-4F6A-9E8F-7F26BC5691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BC8E76-9A8C-4CC9-BB2B-F11214C89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57B19-A201-4351-B69C-6F9100DB4F49}" type="datetimeFigureOut">
              <a:rPr lang="fr-FR" smtClean="0"/>
              <a:t>14/08/2019</a:t>
            </a:fld>
            <a:endParaRPr lang="fr-FR"/>
          </a:p>
        </p:txBody>
      </p:sp>
      <p:sp>
        <p:nvSpPr>
          <p:cNvPr id="5" name="Espace réservé du pied de page 4">
            <a:extLst>
              <a:ext uri="{FF2B5EF4-FFF2-40B4-BE49-F238E27FC236}">
                <a16:creationId xmlns:a16="http://schemas.microsoft.com/office/drawing/2014/main" id="{B5C6E228-65EB-4F59-981D-6731DF3DF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D7333D9-2B59-40C3-943C-64135C815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1C54F-4BE7-4EB1-B777-E324F5F2A9DE}" type="slidenum">
              <a:rPr lang="fr-FR" smtClean="0"/>
              <a:t>‹N°›</a:t>
            </a:fld>
            <a:endParaRPr lang="fr-FR"/>
          </a:p>
        </p:txBody>
      </p:sp>
    </p:spTree>
    <p:extLst>
      <p:ext uri="{BB962C8B-B14F-4D97-AF65-F5344CB8AC3E}">
        <p14:creationId xmlns:p14="http://schemas.microsoft.com/office/powerpoint/2010/main" val="371351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56.pn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58.png"/><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6746628" y="1783959"/>
            <a:ext cx="4645250" cy="2889114"/>
          </a:xfrm>
        </p:spPr>
        <p:txBody>
          <a:bodyPr anchor="b">
            <a:normAutofit/>
          </a:bodyPr>
          <a:lstStyle/>
          <a:p>
            <a:pPr algn="l"/>
            <a:r>
              <a:rPr lang="fr-FR" sz="4700" dirty="0"/>
              <a:t>Projet 8 : Prédisez la demande en électricité </a:t>
            </a:r>
          </a:p>
        </p:txBody>
      </p:sp>
      <p:sp>
        <p:nvSpPr>
          <p:cNvPr id="3" name="Sous-titre 2">
            <a:extLst>
              <a:ext uri="{FF2B5EF4-FFF2-40B4-BE49-F238E27FC236}">
                <a16:creationId xmlns:a16="http://schemas.microsoft.com/office/drawing/2014/main" id="{4325DE27-E9E9-4E3D-B1D5-81B9A0C5E02B}"/>
              </a:ext>
            </a:extLst>
          </p:cNvPr>
          <p:cNvSpPr>
            <a:spLocks noGrp="1"/>
          </p:cNvSpPr>
          <p:nvPr>
            <p:ph type="subTitle" idx="1"/>
          </p:nvPr>
        </p:nvSpPr>
        <p:spPr>
          <a:xfrm>
            <a:off x="6746627" y="4750893"/>
            <a:ext cx="4645250" cy="1147863"/>
          </a:xfrm>
        </p:spPr>
        <p:txBody>
          <a:bodyPr anchor="t">
            <a:normAutofit/>
          </a:bodyPr>
          <a:lstStyle/>
          <a:p>
            <a:pPr algn="l"/>
            <a:r>
              <a:rPr lang="fr-FR" sz="2000" dirty="0"/>
              <a:t>Par Julien PAULET</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52893559-7702-4A7E-9A8B-A7BED356ABE2}"/>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51675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dirty="0">
                <a:solidFill>
                  <a:schemeClr val="bg1"/>
                </a:solidFill>
              </a:rPr>
              <a:t>Correction des </a:t>
            </a:r>
            <a:r>
              <a:rPr lang="en-US" sz="6000" dirty="0" err="1">
                <a:solidFill>
                  <a:schemeClr val="bg1"/>
                </a:solidFill>
              </a:rPr>
              <a:t>données</a:t>
            </a:r>
            <a:endParaRPr lang="en-US" sz="6000" dirty="0">
              <a:solidFill>
                <a:schemeClr val="bg1"/>
              </a:solidFill>
            </a:endParaRPr>
          </a:p>
        </p:txBody>
      </p:sp>
      <p:sp>
        <p:nvSpPr>
          <p:cNvPr id="15" name="Freeform: Shape 14">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 7">
            <a:extLst>
              <a:ext uri="{FF2B5EF4-FFF2-40B4-BE49-F238E27FC236}">
                <a16:creationId xmlns:a16="http://schemas.microsoft.com/office/drawing/2014/main" id="{ED3D4CC1-61F6-4D01-8FAC-88DA51634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89708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96450056-BE48-4966-8EA5-71C189DC44D4}"/>
              </a:ext>
            </a:extLst>
          </p:cNvPr>
          <p:cNvPicPr>
            <a:picLocks noChangeAspect="1"/>
          </p:cNvPicPr>
          <p:nvPr/>
        </p:nvPicPr>
        <p:blipFill>
          <a:blip r:embed="rId4"/>
          <a:stretch>
            <a:fillRect/>
          </a:stretch>
        </p:blipFill>
        <p:spPr>
          <a:xfrm>
            <a:off x="2124075" y="379890"/>
            <a:ext cx="7943850" cy="381000"/>
          </a:xfrm>
          <a:prstGeom prst="rect">
            <a:avLst/>
          </a:prstGeom>
        </p:spPr>
      </p:pic>
      <p:pic>
        <p:nvPicPr>
          <p:cNvPr id="5" name="Image 4">
            <a:extLst>
              <a:ext uri="{FF2B5EF4-FFF2-40B4-BE49-F238E27FC236}">
                <a16:creationId xmlns:a16="http://schemas.microsoft.com/office/drawing/2014/main" id="{7BAA048F-8957-43CD-881E-68DE939CFBA8}"/>
              </a:ext>
            </a:extLst>
          </p:cNvPr>
          <p:cNvPicPr>
            <a:picLocks noChangeAspect="1"/>
          </p:cNvPicPr>
          <p:nvPr/>
        </p:nvPicPr>
        <p:blipFill>
          <a:blip r:embed="rId5"/>
          <a:stretch>
            <a:fillRect/>
          </a:stretch>
        </p:blipFill>
        <p:spPr>
          <a:xfrm>
            <a:off x="2328862" y="1020377"/>
            <a:ext cx="7534275" cy="342900"/>
          </a:xfrm>
          <a:prstGeom prst="rect">
            <a:avLst/>
          </a:prstGeom>
        </p:spPr>
      </p:pic>
      <p:pic>
        <p:nvPicPr>
          <p:cNvPr id="6" name="Image 5">
            <a:extLst>
              <a:ext uri="{FF2B5EF4-FFF2-40B4-BE49-F238E27FC236}">
                <a16:creationId xmlns:a16="http://schemas.microsoft.com/office/drawing/2014/main" id="{012CE7F3-1E20-4756-BE7C-195E793CD515}"/>
              </a:ext>
            </a:extLst>
          </p:cNvPr>
          <p:cNvPicPr>
            <a:picLocks noChangeAspect="1"/>
          </p:cNvPicPr>
          <p:nvPr/>
        </p:nvPicPr>
        <p:blipFill>
          <a:blip r:embed="rId6"/>
          <a:stretch>
            <a:fillRect/>
          </a:stretch>
        </p:blipFill>
        <p:spPr>
          <a:xfrm>
            <a:off x="2124075" y="1775521"/>
            <a:ext cx="7943850" cy="4441298"/>
          </a:xfrm>
          <a:prstGeom prst="rect">
            <a:avLst/>
          </a:prstGeom>
        </p:spPr>
      </p:pic>
      <p:sp>
        <p:nvSpPr>
          <p:cNvPr id="2" name="Rectangle 1">
            <a:extLst>
              <a:ext uri="{FF2B5EF4-FFF2-40B4-BE49-F238E27FC236}">
                <a16:creationId xmlns:a16="http://schemas.microsoft.com/office/drawing/2014/main" id="{20BD4487-8E00-4C5C-807E-FCDA917AB365}"/>
              </a:ext>
            </a:extLst>
          </p:cNvPr>
          <p:cNvSpPr/>
          <p:nvPr/>
        </p:nvSpPr>
        <p:spPr>
          <a:xfrm>
            <a:off x="6911439" y="4191990"/>
            <a:ext cx="760021" cy="866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32B9C20-175D-4630-92A8-D987EF5DB013}"/>
              </a:ext>
            </a:extLst>
          </p:cNvPr>
          <p:cNvSpPr/>
          <p:nvPr/>
        </p:nvSpPr>
        <p:spPr>
          <a:xfrm>
            <a:off x="6096001" y="2377907"/>
            <a:ext cx="3928898" cy="2881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053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81309F48-CE63-4AD1-AB63-C05390B3DDEB}"/>
              </a:ext>
            </a:extLst>
          </p:cNvPr>
          <p:cNvPicPr>
            <a:picLocks noChangeAspect="1"/>
          </p:cNvPicPr>
          <p:nvPr/>
        </p:nvPicPr>
        <p:blipFill rotWithShape="1">
          <a:blip r:embed="rId4">
            <a:extLst>
              <a:ext uri="{28A0092B-C50C-407E-A947-70E740481C1C}">
                <a14:useLocalDpi xmlns:a14="http://schemas.microsoft.com/office/drawing/2010/main" val="0"/>
              </a:ext>
            </a:extLst>
          </a:blip>
          <a:srcRect l="6875" r="9541"/>
          <a:stretch/>
        </p:blipFill>
        <p:spPr>
          <a:xfrm>
            <a:off x="1554578" y="3420357"/>
            <a:ext cx="9082843" cy="3104771"/>
          </a:xfrm>
          <a:prstGeom prst="rect">
            <a:avLst/>
          </a:prstGeom>
        </p:spPr>
      </p:pic>
      <p:pic>
        <p:nvPicPr>
          <p:cNvPr id="6" name="Image 5">
            <a:extLst>
              <a:ext uri="{FF2B5EF4-FFF2-40B4-BE49-F238E27FC236}">
                <a16:creationId xmlns:a16="http://schemas.microsoft.com/office/drawing/2014/main" id="{3EBDC992-D971-4DD5-959E-2634BD57DD2E}"/>
              </a:ext>
            </a:extLst>
          </p:cNvPr>
          <p:cNvPicPr>
            <a:picLocks noChangeAspect="1"/>
          </p:cNvPicPr>
          <p:nvPr/>
        </p:nvPicPr>
        <p:blipFill>
          <a:blip r:embed="rId5"/>
          <a:stretch>
            <a:fillRect/>
          </a:stretch>
        </p:blipFill>
        <p:spPr>
          <a:xfrm>
            <a:off x="3819524" y="370837"/>
            <a:ext cx="4552950" cy="390525"/>
          </a:xfrm>
          <a:prstGeom prst="rect">
            <a:avLst/>
          </a:prstGeom>
        </p:spPr>
      </p:pic>
      <p:pic>
        <p:nvPicPr>
          <p:cNvPr id="7" name="Image 6">
            <a:extLst>
              <a:ext uri="{FF2B5EF4-FFF2-40B4-BE49-F238E27FC236}">
                <a16:creationId xmlns:a16="http://schemas.microsoft.com/office/drawing/2014/main" id="{3B72A483-BF93-42DD-AFB7-16E7790AE396}"/>
              </a:ext>
            </a:extLst>
          </p:cNvPr>
          <p:cNvPicPr>
            <a:picLocks noChangeAspect="1"/>
          </p:cNvPicPr>
          <p:nvPr/>
        </p:nvPicPr>
        <p:blipFill>
          <a:blip r:embed="rId6"/>
          <a:stretch>
            <a:fillRect/>
          </a:stretch>
        </p:blipFill>
        <p:spPr>
          <a:xfrm>
            <a:off x="1757361" y="1114547"/>
            <a:ext cx="8677275" cy="1952625"/>
          </a:xfrm>
          <a:prstGeom prst="rect">
            <a:avLst/>
          </a:prstGeom>
        </p:spPr>
      </p:pic>
    </p:spTree>
    <p:extLst>
      <p:ext uri="{BB962C8B-B14F-4D97-AF65-F5344CB8AC3E}">
        <p14:creationId xmlns:p14="http://schemas.microsoft.com/office/powerpoint/2010/main" val="406001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332659" y="1946429"/>
            <a:ext cx="5539666" cy="2965142"/>
          </a:xfrm>
        </p:spPr>
        <p:txBody>
          <a:bodyPr vert="horz" lIns="91440" tIns="45720" rIns="91440" bIns="45720" rtlCol="0" anchor="b">
            <a:normAutofit fontScale="90000"/>
          </a:bodyPr>
          <a:lstStyle/>
          <a:p>
            <a:r>
              <a:rPr lang="en-US" sz="6000" dirty="0">
                <a:solidFill>
                  <a:schemeClr val="bg1"/>
                </a:solidFill>
              </a:rPr>
              <a:t>Désaisonnalisation par </a:t>
            </a:r>
            <a:r>
              <a:rPr lang="en-US" sz="6000" dirty="0" err="1">
                <a:solidFill>
                  <a:schemeClr val="bg1"/>
                </a:solidFill>
              </a:rPr>
              <a:t>moyennes</a:t>
            </a:r>
            <a:r>
              <a:rPr lang="en-US" sz="6000" dirty="0">
                <a:solidFill>
                  <a:schemeClr val="bg1"/>
                </a:solidFill>
              </a:rPr>
              <a:t> mobiles</a:t>
            </a:r>
            <a:br>
              <a:rPr lang="en-US" sz="6000" dirty="0">
                <a:solidFill>
                  <a:schemeClr val="bg1"/>
                </a:solidFill>
              </a:rPr>
            </a:br>
            <a:endParaRPr lang="en-US" sz="6000" kern="1200" dirty="0">
              <a:solidFill>
                <a:schemeClr val="bg1"/>
              </a:solidFill>
              <a:latin typeface="+mj-lt"/>
              <a:ea typeface="+mj-ea"/>
              <a:cs typeface="+mj-cs"/>
            </a:endParaRPr>
          </a:p>
        </p:txBody>
      </p:sp>
      <p:sp>
        <p:nvSpPr>
          <p:cNvPr id="15" name="Freeform: Shape 14">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 7">
            <a:extLst>
              <a:ext uri="{FF2B5EF4-FFF2-40B4-BE49-F238E27FC236}">
                <a16:creationId xmlns:a16="http://schemas.microsoft.com/office/drawing/2014/main" id="{ED3D4CC1-61F6-4D01-8FAC-88DA51634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61829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BFF8D6C6-4263-441D-9F76-25C9A9405436}"/>
              </a:ext>
            </a:extLst>
          </p:cNvPr>
          <p:cNvPicPr>
            <a:picLocks noChangeAspect="1"/>
          </p:cNvPicPr>
          <p:nvPr/>
        </p:nvPicPr>
        <p:blipFill>
          <a:blip r:embed="rId4"/>
          <a:stretch>
            <a:fillRect/>
          </a:stretch>
        </p:blipFill>
        <p:spPr>
          <a:xfrm>
            <a:off x="2562222" y="503394"/>
            <a:ext cx="7067550" cy="295275"/>
          </a:xfrm>
          <a:prstGeom prst="rect">
            <a:avLst/>
          </a:prstGeom>
        </p:spPr>
      </p:pic>
      <p:pic>
        <p:nvPicPr>
          <p:cNvPr id="6" name="Image 5">
            <a:extLst>
              <a:ext uri="{FF2B5EF4-FFF2-40B4-BE49-F238E27FC236}">
                <a16:creationId xmlns:a16="http://schemas.microsoft.com/office/drawing/2014/main" id="{CD2B65A1-051C-411B-9D59-5C975209C694}"/>
              </a:ext>
            </a:extLst>
          </p:cNvPr>
          <p:cNvPicPr>
            <a:picLocks noChangeAspect="1"/>
          </p:cNvPicPr>
          <p:nvPr/>
        </p:nvPicPr>
        <p:blipFill rotWithShape="1">
          <a:blip r:embed="rId5">
            <a:extLst>
              <a:ext uri="{28A0092B-C50C-407E-A947-70E740481C1C}">
                <a14:useLocalDpi xmlns:a14="http://schemas.microsoft.com/office/drawing/2010/main" val="0"/>
              </a:ext>
            </a:extLst>
          </a:blip>
          <a:srcRect t="4159"/>
          <a:stretch/>
        </p:blipFill>
        <p:spPr>
          <a:xfrm>
            <a:off x="2562223" y="2228295"/>
            <a:ext cx="7067549" cy="4515743"/>
          </a:xfrm>
          <a:prstGeom prst="rect">
            <a:avLst/>
          </a:prstGeom>
        </p:spPr>
      </p:pic>
      <p:pic>
        <p:nvPicPr>
          <p:cNvPr id="7" name="Image 6">
            <a:extLst>
              <a:ext uri="{FF2B5EF4-FFF2-40B4-BE49-F238E27FC236}">
                <a16:creationId xmlns:a16="http://schemas.microsoft.com/office/drawing/2014/main" id="{90594ADD-052B-46E5-AB2D-730272B2A8D6}"/>
              </a:ext>
            </a:extLst>
          </p:cNvPr>
          <p:cNvPicPr>
            <a:picLocks noChangeAspect="1"/>
          </p:cNvPicPr>
          <p:nvPr/>
        </p:nvPicPr>
        <p:blipFill>
          <a:blip r:embed="rId6"/>
          <a:stretch>
            <a:fillRect/>
          </a:stretch>
        </p:blipFill>
        <p:spPr>
          <a:xfrm>
            <a:off x="3005137" y="1339304"/>
            <a:ext cx="6181725" cy="247650"/>
          </a:xfrm>
          <a:prstGeom prst="rect">
            <a:avLst/>
          </a:prstGeom>
        </p:spPr>
      </p:pic>
    </p:spTree>
    <p:extLst>
      <p:ext uri="{BB962C8B-B14F-4D97-AF65-F5344CB8AC3E}">
        <p14:creationId xmlns:p14="http://schemas.microsoft.com/office/powerpoint/2010/main" val="157015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3C0E45AE-8BFF-4D52-953A-734E721271EB}"/>
              </a:ext>
            </a:extLst>
          </p:cNvPr>
          <p:cNvPicPr>
            <a:picLocks noChangeAspect="1"/>
          </p:cNvPicPr>
          <p:nvPr/>
        </p:nvPicPr>
        <p:blipFill>
          <a:blip r:embed="rId4"/>
          <a:stretch>
            <a:fillRect/>
          </a:stretch>
        </p:blipFill>
        <p:spPr>
          <a:xfrm>
            <a:off x="4014787" y="578251"/>
            <a:ext cx="4162425" cy="552450"/>
          </a:xfrm>
          <a:prstGeom prst="rect">
            <a:avLst/>
          </a:prstGeom>
        </p:spPr>
      </p:pic>
      <p:pic>
        <p:nvPicPr>
          <p:cNvPr id="5" name="Image 4">
            <a:extLst>
              <a:ext uri="{FF2B5EF4-FFF2-40B4-BE49-F238E27FC236}">
                <a16:creationId xmlns:a16="http://schemas.microsoft.com/office/drawing/2014/main" id="{D0C55DFD-BA5A-4866-8938-F9548FF47BC3}"/>
              </a:ext>
            </a:extLst>
          </p:cNvPr>
          <p:cNvPicPr>
            <a:picLocks noChangeAspect="1"/>
          </p:cNvPicPr>
          <p:nvPr/>
        </p:nvPicPr>
        <p:blipFill>
          <a:blip r:embed="rId5"/>
          <a:stretch>
            <a:fillRect/>
          </a:stretch>
        </p:blipFill>
        <p:spPr>
          <a:xfrm>
            <a:off x="2824159" y="1941244"/>
            <a:ext cx="6543675" cy="552450"/>
          </a:xfrm>
          <a:prstGeom prst="rect">
            <a:avLst/>
          </a:prstGeom>
        </p:spPr>
      </p:pic>
      <p:pic>
        <p:nvPicPr>
          <p:cNvPr id="7" name="Image 6">
            <a:extLst>
              <a:ext uri="{FF2B5EF4-FFF2-40B4-BE49-F238E27FC236}">
                <a16:creationId xmlns:a16="http://schemas.microsoft.com/office/drawing/2014/main" id="{A6591B51-D96D-4F31-A414-AB4D454EBBC6}"/>
              </a:ext>
            </a:extLst>
          </p:cNvPr>
          <p:cNvPicPr>
            <a:picLocks noChangeAspect="1"/>
          </p:cNvPicPr>
          <p:nvPr/>
        </p:nvPicPr>
        <p:blipFill rotWithShape="1">
          <a:blip r:embed="rId6">
            <a:extLst>
              <a:ext uri="{28A0092B-C50C-407E-A947-70E740481C1C}">
                <a14:useLocalDpi xmlns:a14="http://schemas.microsoft.com/office/drawing/2010/main" val="0"/>
              </a:ext>
            </a:extLst>
          </a:blip>
          <a:srcRect l="7499" t="10943" r="9710"/>
          <a:stretch/>
        </p:blipFill>
        <p:spPr>
          <a:xfrm>
            <a:off x="1471470" y="3304237"/>
            <a:ext cx="9249055" cy="2842563"/>
          </a:xfrm>
          <a:prstGeom prst="rect">
            <a:avLst/>
          </a:prstGeom>
        </p:spPr>
      </p:pic>
    </p:spTree>
    <p:extLst>
      <p:ext uri="{BB962C8B-B14F-4D97-AF65-F5344CB8AC3E}">
        <p14:creationId xmlns:p14="http://schemas.microsoft.com/office/powerpoint/2010/main" val="7276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fr-FR" sz="4700" dirty="0">
                <a:solidFill>
                  <a:schemeClr val="bg1"/>
                </a:solidFill>
              </a:rPr>
              <a:t>Prévision de la consommation</a:t>
            </a:r>
            <a:br>
              <a:rPr lang="en-US" sz="4700" kern="1200" dirty="0">
                <a:solidFill>
                  <a:schemeClr val="bg1"/>
                </a:solidFill>
                <a:latin typeface="+mj-lt"/>
                <a:ea typeface="+mj-ea"/>
                <a:cs typeface="+mj-cs"/>
              </a:rPr>
            </a:br>
            <a:endParaRPr lang="en-US" sz="47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7386D8FA-327E-4AA5-B835-9539344E3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55676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7383326" y="2610545"/>
            <a:ext cx="3598129" cy="1636910"/>
          </a:xfrm>
        </p:spPr>
        <p:txBody>
          <a:bodyPr vert="horz" lIns="91440" tIns="45720" rIns="91440" bIns="45720" rtlCol="0" anchor="b">
            <a:normAutofit/>
          </a:bodyPr>
          <a:lstStyle/>
          <a:p>
            <a:r>
              <a:rPr lang="en-US" sz="4700" dirty="0">
                <a:solidFill>
                  <a:schemeClr val="bg1"/>
                </a:solidFill>
              </a:rPr>
              <a:t>Holt-Winters</a:t>
            </a:r>
            <a:br>
              <a:rPr lang="en-US" sz="4700" kern="1200" dirty="0">
                <a:solidFill>
                  <a:schemeClr val="bg1"/>
                </a:solidFill>
                <a:latin typeface="+mj-lt"/>
                <a:ea typeface="+mj-ea"/>
                <a:cs typeface="+mj-cs"/>
              </a:rPr>
            </a:br>
            <a:endParaRPr lang="en-US" sz="4700" kern="1200" dirty="0">
              <a:solidFill>
                <a:schemeClr val="bg1"/>
              </a:solidFill>
              <a:latin typeface="+mj-lt"/>
              <a:ea typeface="+mj-ea"/>
              <a:cs typeface="+mj-cs"/>
            </a:endParaRPr>
          </a:p>
        </p:txBody>
      </p:sp>
      <p:sp>
        <p:nvSpPr>
          <p:cNvPr id="15" name="Freeform: Shape 14">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 7">
            <a:extLst>
              <a:ext uri="{FF2B5EF4-FFF2-40B4-BE49-F238E27FC236}">
                <a16:creationId xmlns:a16="http://schemas.microsoft.com/office/drawing/2014/main" id="{F3D0F853-84FA-44F8-B4B1-236A97157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115470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AA6E8177-7264-456F-90AF-497FA2F91B57}"/>
              </a:ext>
            </a:extLst>
          </p:cNvPr>
          <p:cNvPicPr>
            <a:picLocks noChangeAspect="1"/>
          </p:cNvPicPr>
          <p:nvPr/>
        </p:nvPicPr>
        <p:blipFill>
          <a:blip r:embed="rId4"/>
          <a:stretch>
            <a:fillRect/>
          </a:stretch>
        </p:blipFill>
        <p:spPr>
          <a:xfrm>
            <a:off x="3824287" y="510049"/>
            <a:ext cx="4543425" cy="600075"/>
          </a:xfrm>
          <a:prstGeom prst="rect">
            <a:avLst/>
          </a:prstGeom>
        </p:spPr>
      </p:pic>
      <p:pic>
        <p:nvPicPr>
          <p:cNvPr id="6" name="Image 5">
            <a:extLst>
              <a:ext uri="{FF2B5EF4-FFF2-40B4-BE49-F238E27FC236}">
                <a16:creationId xmlns:a16="http://schemas.microsoft.com/office/drawing/2014/main" id="{F1B5329D-5B9C-4E0E-A42A-B4C2F5959411}"/>
              </a:ext>
            </a:extLst>
          </p:cNvPr>
          <p:cNvPicPr>
            <a:picLocks noChangeAspect="1"/>
          </p:cNvPicPr>
          <p:nvPr/>
        </p:nvPicPr>
        <p:blipFill>
          <a:blip r:embed="rId5"/>
          <a:stretch>
            <a:fillRect/>
          </a:stretch>
        </p:blipFill>
        <p:spPr>
          <a:xfrm>
            <a:off x="2500311" y="1456770"/>
            <a:ext cx="7191375" cy="1085850"/>
          </a:xfrm>
          <a:prstGeom prst="rect">
            <a:avLst/>
          </a:prstGeom>
        </p:spPr>
      </p:pic>
      <p:pic>
        <p:nvPicPr>
          <p:cNvPr id="8" name="Image 7">
            <a:extLst>
              <a:ext uri="{FF2B5EF4-FFF2-40B4-BE49-F238E27FC236}">
                <a16:creationId xmlns:a16="http://schemas.microsoft.com/office/drawing/2014/main" id="{56FD1F15-8C54-4BB1-B830-600E4CDCA613}"/>
              </a:ext>
            </a:extLst>
          </p:cNvPr>
          <p:cNvPicPr>
            <a:picLocks noChangeAspect="1"/>
          </p:cNvPicPr>
          <p:nvPr/>
        </p:nvPicPr>
        <p:blipFill rotWithShape="1">
          <a:blip r:embed="rId6">
            <a:extLst>
              <a:ext uri="{28A0092B-C50C-407E-A947-70E740481C1C}">
                <a14:useLocalDpi xmlns:a14="http://schemas.microsoft.com/office/drawing/2010/main" val="0"/>
              </a:ext>
            </a:extLst>
          </a:blip>
          <a:srcRect l="7574" t="10880" r="8470" b="4848"/>
          <a:stretch/>
        </p:blipFill>
        <p:spPr>
          <a:xfrm>
            <a:off x="1711796" y="2889266"/>
            <a:ext cx="8768408" cy="3772012"/>
          </a:xfrm>
          <a:prstGeom prst="rect">
            <a:avLst/>
          </a:prstGeom>
        </p:spPr>
      </p:pic>
    </p:spTree>
    <p:extLst>
      <p:ext uri="{BB962C8B-B14F-4D97-AF65-F5344CB8AC3E}">
        <p14:creationId xmlns:p14="http://schemas.microsoft.com/office/powerpoint/2010/main" val="10628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1BF2A2CB-CEB2-467C-8A99-D9F7D7922DF6}"/>
              </a:ext>
            </a:extLst>
          </p:cNvPr>
          <p:cNvPicPr>
            <a:picLocks noChangeAspect="1"/>
          </p:cNvPicPr>
          <p:nvPr/>
        </p:nvPicPr>
        <p:blipFill>
          <a:blip r:embed="rId4"/>
          <a:stretch>
            <a:fillRect/>
          </a:stretch>
        </p:blipFill>
        <p:spPr>
          <a:xfrm>
            <a:off x="2224084" y="676553"/>
            <a:ext cx="7743825" cy="971550"/>
          </a:xfrm>
          <a:prstGeom prst="rect">
            <a:avLst/>
          </a:prstGeom>
        </p:spPr>
      </p:pic>
      <p:pic>
        <p:nvPicPr>
          <p:cNvPr id="6" name="Image 5">
            <a:extLst>
              <a:ext uri="{FF2B5EF4-FFF2-40B4-BE49-F238E27FC236}">
                <a16:creationId xmlns:a16="http://schemas.microsoft.com/office/drawing/2014/main" id="{216C02BC-4D9C-4C63-AB6F-CCC0E955A957}"/>
              </a:ext>
            </a:extLst>
          </p:cNvPr>
          <p:cNvPicPr>
            <a:picLocks noChangeAspect="1"/>
          </p:cNvPicPr>
          <p:nvPr/>
        </p:nvPicPr>
        <p:blipFill rotWithShape="1">
          <a:blip r:embed="rId5">
            <a:extLst>
              <a:ext uri="{28A0092B-C50C-407E-A947-70E740481C1C}">
                <a14:useLocalDpi xmlns:a14="http://schemas.microsoft.com/office/drawing/2010/main" val="0"/>
              </a:ext>
            </a:extLst>
          </a:blip>
          <a:srcRect l="7646" t="11723" r="9617" b="4679"/>
          <a:stretch/>
        </p:blipFill>
        <p:spPr>
          <a:xfrm>
            <a:off x="1714868" y="1833503"/>
            <a:ext cx="8318377" cy="3602097"/>
          </a:xfrm>
          <a:prstGeom prst="rect">
            <a:avLst/>
          </a:prstGeom>
        </p:spPr>
      </p:pic>
      <p:pic>
        <p:nvPicPr>
          <p:cNvPr id="7" name="Image 6">
            <a:extLst>
              <a:ext uri="{FF2B5EF4-FFF2-40B4-BE49-F238E27FC236}">
                <a16:creationId xmlns:a16="http://schemas.microsoft.com/office/drawing/2014/main" id="{B024C0B0-CE15-468B-BB34-292E6FCE72D2}"/>
              </a:ext>
            </a:extLst>
          </p:cNvPr>
          <p:cNvPicPr>
            <a:picLocks noChangeAspect="1"/>
          </p:cNvPicPr>
          <p:nvPr/>
        </p:nvPicPr>
        <p:blipFill>
          <a:blip r:embed="rId6"/>
          <a:stretch>
            <a:fillRect/>
          </a:stretch>
        </p:blipFill>
        <p:spPr>
          <a:xfrm>
            <a:off x="3143248" y="5621000"/>
            <a:ext cx="5905500" cy="219075"/>
          </a:xfrm>
          <a:prstGeom prst="rect">
            <a:avLst/>
          </a:prstGeom>
        </p:spPr>
      </p:pic>
      <p:pic>
        <p:nvPicPr>
          <p:cNvPr id="8" name="Image 7">
            <a:extLst>
              <a:ext uri="{FF2B5EF4-FFF2-40B4-BE49-F238E27FC236}">
                <a16:creationId xmlns:a16="http://schemas.microsoft.com/office/drawing/2014/main" id="{F2998BEB-98DF-4A2D-B670-89D501216DEB}"/>
              </a:ext>
            </a:extLst>
          </p:cNvPr>
          <p:cNvPicPr>
            <a:picLocks noChangeAspect="1"/>
          </p:cNvPicPr>
          <p:nvPr/>
        </p:nvPicPr>
        <p:blipFill>
          <a:blip r:embed="rId7"/>
          <a:stretch>
            <a:fillRect/>
          </a:stretch>
        </p:blipFill>
        <p:spPr>
          <a:xfrm>
            <a:off x="3538535" y="6025475"/>
            <a:ext cx="5114925" cy="400050"/>
          </a:xfrm>
          <a:prstGeom prst="rect">
            <a:avLst/>
          </a:prstGeom>
        </p:spPr>
      </p:pic>
    </p:spTree>
    <p:extLst>
      <p:ext uri="{BB962C8B-B14F-4D97-AF65-F5344CB8AC3E}">
        <p14:creationId xmlns:p14="http://schemas.microsoft.com/office/powerpoint/2010/main" val="24127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E58E6-EA42-4089-81E5-54263D2C3A8C}"/>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err="1"/>
              <a:t>Sommaire</a:t>
            </a:r>
            <a:r>
              <a:rPr lang="en-US" dirty="0"/>
              <a:t> :</a:t>
            </a:r>
          </a:p>
        </p:txBody>
      </p:sp>
      <p:sp>
        <p:nvSpPr>
          <p:cNvPr id="5" name="ZoneTexte 4">
            <a:extLst>
              <a:ext uri="{FF2B5EF4-FFF2-40B4-BE49-F238E27FC236}">
                <a16:creationId xmlns:a16="http://schemas.microsoft.com/office/drawing/2014/main" id="{2CB3A196-3B29-4019-9451-CC6912F38326}"/>
              </a:ext>
            </a:extLst>
          </p:cNvPr>
          <p:cNvSpPr txBox="1"/>
          <p:nvPr/>
        </p:nvSpPr>
        <p:spPr>
          <a:xfrm>
            <a:off x="762000" y="2279018"/>
            <a:ext cx="5314543" cy="3375920"/>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dirty="0"/>
              <a:t>Les </a:t>
            </a:r>
            <a:r>
              <a:rPr lang="en-US" dirty="0" err="1"/>
              <a:t>données</a:t>
            </a:r>
            <a:r>
              <a:rPr lang="en-US" dirty="0"/>
              <a:t> </a:t>
            </a:r>
          </a:p>
          <a:p>
            <a:pPr marL="457200" indent="-228600">
              <a:lnSpc>
                <a:spcPct val="90000"/>
              </a:lnSpc>
              <a:spcAft>
                <a:spcPts val="600"/>
              </a:spcAft>
              <a:buFont typeface="Arial" panose="020B0604020202020204" pitchFamily="34" charset="0"/>
              <a:buChar char="•"/>
            </a:pPr>
            <a:r>
              <a:rPr lang="en-US" dirty="0"/>
              <a:t>Correction des </a:t>
            </a:r>
            <a:r>
              <a:rPr lang="en-US" dirty="0" err="1"/>
              <a:t>données</a:t>
            </a:r>
            <a:endParaRPr lang="en-US" dirty="0"/>
          </a:p>
          <a:p>
            <a:pPr marL="457200" indent="-228600">
              <a:lnSpc>
                <a:spcPct val="90000"/>
              </a:lnSpc>
              <a:spcAft>
                <a:spcPts val="600"/>
              </a:spcAft>
              <a:buFont typeface="Arial" panose="020B0604020202020204" pitchFamily="34" charset="0"/>
              <a:buChar char="•"/>
            </a:pPr>
            <a:r>
              <a:rPr lang="en-US" dirty="0"/>
              <a:t>Désaisonnalisation par </a:t>
            </a:r>
            <a:r>
              <a:rPr lang="en-US" dirty="0" err="1"/>
              <a:t>moyennes</a:t>
            </a:r>
            <a:r>
              <a:rPr lang="en-US" dirty="0"/>
              <a:t> mobiles</a:t>
            </a:r>
          </a:p>
          <a:p>
            <a:pPr marL="457200" indent="-228600">
              <a:lnSpc>
                <a:spcPct val="90000"/>
              </a:lnSpc>
              <a:spcAft>
                <a:spcPts val="600"/>
              </a:spcAft>
              <a:buFont typeface="Arial" panose="020B0604020202020204" pitchFamily="34" charset="0"/>
              <a:buChar char="•"/>
            </a:pPr>
            <a:r>
              <a:rPr lang="en-US" dirty="0" err="1"/>
              <a:t>Prévision</a:t>
            </a:r>
            <a:r>
              <a:rPr lang="en-US" dirty="0"/>
              <a:t> de la </a:t>
            </a:r>
            <a:r>
              <a:rPr lang="en-US" dirty="0" err="1"/>
              <a:t>consommation</a:t>
            </a:r>
            <a:r>
              <a:rPr lang="en-US" dirty="0"/>
              <a:t> :</a:t>
            </a:r>
          </a:p>
          <a:p>
            <a:pPr marL="914400" lvl="1" indent="-228600">
              <a:lnSpc>
                <a:spcPct val="90000"/>
              </a:lnSpc>
              <a:spcAft>
                <a:spcPts val="600"/>
              </a:spcAft>
              <a:buFont typeface="Arial" panose="020B0604020202020204" pitchFamily="34" charset="0"/>
              <a:buChar char="•"/>
            </a:pPr>
            <a:r>
              <a:rPr lang="en-US" dirty="0"/>
              <a:t>Holt-Winters</a:t>
            </a:r>
          </a:p>
          <a:p>
            <a:pPr marL="914400" lvl="1" indent="-228600">
              <a:lnSpc>
                <a:spcPct val="90000"/>
              </a:lnSpc>
              <a:spcAft>
                <a:spcPts val="600"/>
              </a:spcAft>
              <a:buFont typeface="Arial" panose="020B0604020202020204" pitchFamily="34" charset="0"/>
              <a:buChar char="•"/>
            </a:pPr>
            <a:r>
              <a:rPr lang="en-US" dirty="0" err="1"/>
              <a:t>Modèle</a:t>
            </a:r>
            <a:r>
              <a:rPr lang="en-US" dirty="0"/>
              <a:t> SARIMA</a:t>
            </a:r>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6083F570-E598-44B7-A5FB-32402A359F21}"/>
              </a:ext>
            </a:extLst>
          </p:cNvPr>
          <p:cNvPicPr>
            <a:picLocks noChangeAspect="1"/>
          </p:cNvPicPr>
          <p:nvPr/>
        </p:nvPicPr>
        <p:blipFill rotWithShape="1">
          <a:blip r:embed="rId3">
            <a:extLst>
              <a:ext uri="{28A0092B-C50C-407E-A947-70E740481C1C}">
                <a14:useLocalDpi xmlns:a14="http://schemas.microsoft.com/office/drawing/2010/main" val="0"/>
              </a:ext>
            </a:extLst>
          </a:blip>
          <a:srcRect l="3768" r="-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6387366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859766" y="2539523"/>
            <a:ext cx="4645250" cy="1778953"/>
          </a:xfrm>
        </p:spPr>
        <p:txBody>
          <a:bodyPr vert="horz" lIns="91440" tIns="45720" rIns="91440" bIns="45720" rtlCol="0" anchor="b">
            <a:normAutofit/>
          </a:bodyPr>
          <a:lstStyle/>
          <a:p>
            <a:r>
              <a:rPr lang="en-US" sz="4700" dirty="0" err="1">
                <a:solidFill>
                  <a:schemeClr val="bg1"/>
                </a:solidFill>
              </a:rPr>
              <a:t>Modèle</a:t>
            </a:r>
            <a:r>
              <a:rPr lang="en-US" sz="4700" dirty="0">
                <a:solidFill>
                  <a:schemeClr val="bg1"/>
                </a:solidFill>
              </a:rPr>
              <a:t> SARIMA</a:t>
            </a:r>
            <a:br>
              <a:rPr lang="en-US" sz="4700" kern="1200" dirty="0">
                <a:solidFill>
                  <a:schemeClr val="bg1"/>
                </a:solidFill>
                <a:latin typeface="+mj-lt"/>
                <a:ea typeface="+mj-ea"/>
                <a:cs typeface="+mj-cs"/>
              </a:rPr>
            </a:br>
            <a:endParaRPr lang="en-US" sz="47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30AC4445-AD9A-46D0-B1D2-E1032F581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83573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A8879-5ADD-4153-9C4A-CF78B1D5CA27}"/>
              </a:ext>
            </a:extLst>
          </p:cNvPr>
          <p:cNvSpPr>
            <a:spLocks noGrp="1"/>
          </p:cNvSpPr>
          <p:nvPr>
            <p:ph type="title"/>
          </p:nvPr>
        </p:nvSpPr>
        <p:spPr/>
        <p:txBody>
          <a:bodyPr/>
          <a:lstStyle/>
          <a:p>
            <a:pPr algn="ctr"/>
            <a:r>
              <a:rPr lang="fr-FR" dirty="0"/>
              <a:t>Création d’une fonction d’optimisation</a:t>
            </a:r>
          </a:p>
        </p:txBody>
      </p:sp>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9CDDCA5E-6460-4291-87ED-0216CF0E1335}"/>
              </a:ext>
            </a:extLst>
          </p:cNvPr>
          <p:cNvPicPr>
            <a:picLocks noChangeAspect="1"/>
          </p:cNvPicPr>
          <p:nvPr/>
        </p:nvPicPr>
        <p:blipFill>
          <a:blip r:embed="rId4"/>
          <a:stretch>
            <a:fillRect/>
          </a:stretch>
        </p:blipFill>
        <p:spPr>
          <a:xfrm>
            <a:off x="1863223" y="1797511"/>
            <a:ext cx="8465554" cy="3638089"/>
          </a:xfrm>
          <a:prstGeom prst="rect">
            <a:avLst/>
          </a:prstGeom>
        </p:spPr>
      </p:pic>
      <p:sp>
        <p:nvSpPr>
          <p:cNvPr id="5" name="Rectangle 4">
            <a:extLst>
              <a:ext uri="{FF2B5EF4-FFF2-40B4-BE49-F238E27FC236}">
                <a16:creationId xmlns:a16="http://schemas.microsoft.com/office/drawing/2014/main" id="{6EFBBDBC-A41C-4D93-9960-A8AB181FEF91}"/>
              </a:ext>
            </a:extLst>
          </p:cNvPr>
          <p:cNvSpPr/>
          <p:nvPr/>
        </p:nvSpPr>
        <p:spPr>
          <a:xfrm>
            <a:off x="1863223" y="1797511"/>
            <a:ext cx="4585078" cy="2806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A131346C-2598-4963-8D13-ECDDE79C091F}"/>
              </a:ext>
            </a:extLst>
          </p:cNvPr>
          <p:cNvSpPr/>
          <p:nvPr/>
        </p:nvSpPr>
        <p:spPr>
          <a:xfrm>
            <a:off x="2220686" y="2846460"/>
            <a:ext cx="2208810" cy="582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F46EAA2-D7E4-41EE-818E-82930B19F7D0}"/>
              </a:ext>
            </a:extLst>
          </p:cNvPr>
          <p:cNvSpPr/>
          <p:nvPr/>
        </p:nvSpPr>
        <p:spPr>
          <a:xfrm>
            <a:off x="2220685" y="3802461"/>
            <a:ext cx="8108091" cy="4964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BFD387B-B8D2-450D-8A23-8FA16B79A2CD}"/>
              </a:ext>
            </a:extLst>
          </p:cNvPr>
          <p:cNvSpPr/>
          <p:nvPr/>
        </p:nvSpPr>
        <p:spPr>
          <a:xfrm>
            <a:off x="2220685" y="4586562"/>
            <a:ext cx="1995055" cy="8473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6218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A8879-5ADD-4153-9C4A-CF78B1D5CA27}"/>
              </a:ext>
            </a:extLst>
          </p:cNvPr>
          <p:cNvSpPr>
            <a:spLocks noGrp="1"/>
          </p:cNvSpPr>
          <p:nvPr>
            <p:ph type="title"/>
          </p:nvPr>
        </p:nvSpPr>
        <p:spPr/>
        <p:txBody>
          <a:bodyPr/>
          <a:lstStyle/>
          <a:p>
            <a:pPr algn="ctr"/>
            <a:r>
              <a:rPr lang="fr-FR" dirty="0"/>
              <a:t>Création d’une fonction d’optimisation</a:t>
            </a:r>
          </a:p>
        </p:txBody>
      </p:sp>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B0C43195-375B-4B61-8827-04AA333BE107}"/>
              </a:ext>
            </a:extLst>
          </p:cNvPr>
          <p:cNvPicPr>
            <a:picLocks noChangeAspect="1"/>
          </p:cNvPicPr>
          <p:nvPr/>
        </p:nvPicPr>
        <p:blipFill>
          <a:blip r:embed="rId4"/>
          <a:stretch>
            <a:fillRect/>
          </a:stretch>
        </p:blipFill>
        <p:spPr>
          <a:xfrm>
            <a:off x="2476685" y="1708567"/>
            <a:ext cx="7238630" cy="3727033"/>
          </a:xfrm>
          <a:prstGeom prst="rect">
            <a:avLst/>
          </a:prstGeom>
        </p:spPr>
      </p:pic>
      <p:sp>
        <p:nvSpPr>
          <p:cNvPr id="6" name="Rectangle 5">
            <a:extLst>
              <a:ext uri="{FF2B5EF4-FFF2-40B4-BE49-F238E27FC236}">
                <a16:creationId xmlns:a16="http://schemas.microsoft.com/office/drawing/2014/main" id="{CA5FAF69-F7EA-4F04-9C9B-0B9B38E6A457}"/>
              </a:ext>
            </a:extLst>
          </p:cNvPr>
          <p:cNvSpPr/>
          <p:nvPr/>
        </p:nvSpPr>
        <p:spPr>
          <a:xfrm>
            <a:off x="3537643" y="2268188"/>
            <a:ext cx="5689483" cy="1113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50CC94DE-DCEE-4CA8-94B9-F0EF81636E8E}"/>
              </a:ext>
            </a:extLst>
          </p:cNvPr>
          <p:cNvSpPr/>
          <p:nvPr/>
        </p:nvSpPr>
        <p:spPr>
          <a:xfrm>
            <a:off x="3537643" y="3384465"/>
            <a:ext cx="3397547" cy="556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6CE249F6-6D98-4E4A-AD3A-8D6EB2A29FBB}"/>
              </a:ext>
            </a:extLst>
          </p:cNvPr>
          <p:cNvSpPr/>
          <p:nvPr/>
        </p:nvSpPr>
        <p:spPr>
          <a:xfrm>
            <a:off x="3537643" y="4273135"/>
            <a:ext cx="6177672" cy="738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722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A8879-5ADD-4153-9C4A-CF78B1D5CA27}"/>
              </a:ext>
            </a:extLst>
          </p:cNvPr>
          <p:cNvSpPr>
            <a:spLocks noGrp="1"/>
          </p:cNvSpPr>
          <p:nvPr>
            <p:ph type="title"/>
          </p:nvPr>
        </p:nvSpPr>
        <p:spPr/>
        <p:txBody>
          <a:bodyPr/>
          <a:lstStyle/>
          <a:p>
            <a:pPr algn="ctr"/>
            <a:r>
              <a:rPr lang="fr-FR" dirty="0"/>
              <a:t>Création d’une fonction d’optimisation</a:t>
            </a:r>
          </a:p>
        </p:txBody>
      </p:sp>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9D5B3CAF-372A-44F9-9880-CE3B95DE6AD2}"/>
              </a:ext>
            </a:extLst>
          </p:cNvPr>
          <p:cNvPicPr>
            <a:picLocks noChangeAspect="1"/>
          </p:cNvPicPr>
          <p:nvPr/>
        </p:nvPicPr>
        <p:blipFill>
          <a:blip r:embed="rId4"/>
          <a:stretch>
            <a:fillRect/>
          </a:stretch>
        </p:blipFill>
        <p:spPr>
          <a:xfrm>
            <a:off x="1257300" y="1843087"/>
            <a:ext cx="9677400" cy="3171825"/>
          </a:xfrm>
          <a:prstGeom prst="rect">
            <a:avLst/>
          </a:prstGeom>
        </p:spPr>
      </p:pic>
      <p:sp>
        <p:nvSpPr>
          <p:cNvPr id="5" name="Rectangle 4">
            <a:extLst>
              <a:ext uri="{FF2B5EF4-FFF2-40B4-BE49-F238E27FC236}">
                <a16:creationId xmlns:a16="http://schemas.microsoft.com/office/drawing/2014/main" id="{EEA5D7E7-0CB7-4002-A477-34BF93E3C8CE}"/>
              </a:ext>
            </a:extLst>
          </p:cNvPr>
          <p:cNvSpPr/>
          <p:nvPr/>
        </p:nvSpPr>
        <p:spPr>
          <a:xfrm>
            <a:off x="1257300" y="1843087"/>
            <a:ext cx="9677400" cy="194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C7353A81-0451-40C9-AAD7-E9DB1D405039}"/>
              </a:ext>
            </a:extLst>
          </p:cNvPr>
          <p:cNvSpPr/>
          <p:nvPr/>
        </p:nvSpPr>
        <p:spPr>
          <a:xfrm>
            <a:off x="1257300" y="4215740"/>
            <a:ext cx="8611095" cy="368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5642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A8879-5ADD-4153-9C4A-CF78B1D5CA27}"/>
              </a:ext>
            </a:extLst>
          </p:cNvPr>
          <p:cNvSpPr>
            <a:spLocks noGrp="1"/>
          </p:cNvSpPr>
          <p:nvPr>
            <p:ph type="title"/>
          </p:nvPr>
        </p:nvSpPr>
        <p:spPr/>
        <p:txBody>
          <a:bodyPr/>
          <a:lstStyle/>
          <a:p>
            <a:pPr algn="ctr"/>
            <a:r>
              <a:rPr lang="fr-FR" dirty="0"/>
              <a:t>Test du modèle</a:t>
            </a:r>
          </a:p>
        </p:txBody>
      </p:sp>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80036FAB-5F5E-4DF9-A917-E5C3F8A2356F}"/>
              </a:ext>
            </a:extLst>
          </p:cNvPr>
          <p:cNvPicPr>
            <a:picLocks noChangeAspect="1"/>
          </p:cNvPicPr>
          <p:nvPr/>
        </p:nvPicPr>
        <p:blipFill>
          <a:blip r:embed="rId4"/>
          <a:stretch>
            <a:fillRect/>
          </a:stretch>
        </p:blipFill>
        <p:spPr>
          <a:xfrm>
            <a:off x="2957512" y="2047875"/>
            <a:ext cx="6276975" cy="2762250"/>
          </a:xfrm>
          <a:prstGeom prst="rect">
            <a:avLst/>
          </a:prstGeom>
        </p:spPr>
      </p:pic>
      <p:sp>
        <p:nvSpPr>
          <p:cNvPr id="5" name="Rectangle 4">
            <a:extLst>
              <a:ext uri="{FF2B5EF4-FFF2-40B4-BE49-F238E27FC236}">
                <a16:creationId xmlns:a16="http://schemas.microsoft.com/office/drawing/2014/main" id="{E7E4EE05-F2B9-414F-800D-08004AA43AC6}"/>
              </a:ext>
            </a:extLst>
          </p:cNvPr>
          <p:cNvSpPr/>
          <p:nvPr/>
        </p:nvSpPr>
        <p:spPr>
          <a:xfrm>
            <a:off x="3121726" y="3195009"/>
            <a:ext cx="6010399" cy="3557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2354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A8879-5ADD-4153-9C4A-CF78B1D5CA27}"/>
              </a:ext>
            </a:extLst>
          </p:cNvPr>
          <p:cNvSpPr>
            <a:spLocks noGrp="1"/>
          </p:cNvSpPr>
          <p:nvPr>
            <p:ph type="title"/>
          </p:nvPr>
        </p:nvSpPr>
        <p:spPr/>
        <p:txBody>
          <a:bodyPr/>
          <a:lstStyle/>
          <a:p>
            <a:pPr algn="ctr"/>
            <a:r>
              <a:rPr lang="fr-FR" dirty="0"/>
              <a:t>Test d’un nouveau modèle</a:t>
            </a:r>
          </a:p>
        </p:txBody>
      </p:sp>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AC6C6DF7-5105-4125-ABF3-85D49C893A5F}"/>
              </a:ext>
            </a:extLst>
          </p:cNvPr>
          <p:cNvPicPr>
            <a:picLocks noChangeAspect="1"/>
          </p:cNvPicPr>
          <p:nvPr/>
        </p:nvPicPr>
        <p:blipFill>
          <a:blip r:embed="rId4"/>
          <a:stretch>
            <a:fillRect/>
          </a:stretch>
        </p:blipFill>
        <p:spPr>
          <a:xfrm>
            <a:off x="1000125" y="1685925"/>
            <a:ext cx="10191750" cy="3486150"/>
          </a:xfrm>
          <a:prstGeom prst="rect">
            <a:avLst/>
          </a:prstGeom>
        </p:spPr>
      </p:pic>
      <p:sp>
        <p:nvSpPr>
          <p:cNvPr id="6" name="Rectangle 5">
            <a:extLst>
              <a:ext uri="{FF2B5EF4-FFF2-40B4-BE49-F238E27FC236}">
                <a16:creationId xmlns:a16="http://schemas.microsoft.com/office/drawing/2014/main" id="{712FA37B-D263-45F0-BAB1-A74B5F76ED50}"/>
              </a:ext>
            </a:extLst>
          </p:cNvPr>
          <p:cNvSpPr/>
          <p:nvPr/>
        </p:nvSpPr>
        <p:spPr>
          <a:xfrm flipV="1">
            <a:off x="5248895" y="1685925"/>
            <a:ext cx="3301340" cy="1325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C03BCDF8-F0CC-44E3-A3C3-0C93344B31A4}"/>
              </a:ext>
            </a:extLst>
          </p:cNvPr>
          <p:cNvSpPr/>
          <p:nvPr/>
        </p:nvSpPr>
        <p:spPr>
          <a:xfrm>
            <a:off x="1000125" y="3913923"/>
            <a:ext cx="10191750" cy="12581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4906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A8879-5ADD-4153-9C4A-CF78B1D5CA27}"/>
              </a:ext>
            </a:extLst>
          </p:cNvPr>
          <p:cNvSpPr>
            <a:spLocks noGrp="1"/>
          </p:cNvSpPr>
          <p:nvPr>
            <p:ph type="title"/>
          </p:nvPr>
        </p:nvSpPr>
        <p:spPr/>
        <p:txBody>
          <a:bodyPr/>
          <a:lstStyle/>
          <a:p>
            <a:pPr algn="ctr"/>
            <a:r>
              <a:rPr lang="fr-FR" dirty="0"/>
              <a:t>Test d’un nouveau modèle</a:t>
            </a:r>
          </a:p>
        </p:txBody>
      </p:sp>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A9A6A9DD-46F8-4CA5-9151-4A4DA62E12F4}"/>
              </a:ext>
            </a:extLst>
          </p:cNvPr>
          <p:cNvPicPr>
            <a:picLocks noChangeAspect="1"/>
          </p:cNvPicPr>
          <p:nvPr/>
        </p:nvPicPr>
        <p:blipFill>
          <a:blip r:embed="rId4"/>
          <a:stretch>
            <a:fillRect/>
          </a:stretch>
        </p:blipFill>
        <p:spPr>
          <a:xfrm>
            <a:off x="1618447" y="1889803"/>
            <a:ext cx="8955105" cy="3922227"/>
          </a:xfrm>
          <a:prstGeom prst="rect">
            <a:avLst/>
          </a:prstGeom>
        </p:spPr>
      </p:pic>
      <p:sp>
        <p:nvSpPr>
          <p:cNvPr id="5" name="Rectangle 4">
            <a:extLst>
              <a:ext uri="{FF2B5EF4-FFF2-40B4-BE49-F238E27FC236}">
                <a16:creationId xmlns:a16="http://schemas.microsoft.com/office/drawing/2014/main" id="{B4C1C60A-2F61-4312-8C52-8097335675B0}"/>
              </a:ext>
            </a:extLst>
          </p:cNvPr>
          <p:cNvSpPr/>
          <p:nvPr/>
        </p:nvSpPr>
        <p:spPr>
          <a:xfrm>
            <a:off x="6388925" y="3429000"/>
            <a:ext cx="653143" cy="1142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517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A8879-5ADD-4153-9C4A-CF78B1D5CA27}"/>
              </a:ext>
            </a:extLst>
          </p:cNvPr>
          <p:cNvSpPr>
            <a:spLocks noGrp="1"/>
          </p:cNvSpPr>
          <p:nvPr>
            <p:ph type="title"/>
          </p:nvPr>
        </p:nvSpPr>
        <p:spPr/>
        <p:txBody>
          <a:bodyPr/>
          <a:lstStyle/>
          <a:p>
            <a:pPr algn="ctr"/>
            <a:r>
              <a:rPr lang="fr-FR" dirty="0"/>
              <a:t>Test d’un nouveau modèle</a:t>
            </a:r>
          </a:p>
        </p:txBody>
      </p:sp>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FE41AC3A-A482-410D-99FB-CB878CC9AD8F}"/>
              </a:ext>
            </a:extLst>
          </p:cNvPr>
          <p:cNvPicPr>
            <a:picLocks noChangeAspect="1"/>
          </p:cNvPicPr>
          <p:nvPr/>
        </p:nvPicPr>
        <p:blipFill>
          <a:blip r:embed="rId4"/>
          <a:stretch>
            <a:fillRect/>
          </a:stretch>
        </p:blipFill>
        <p:spPr>
          <a:xfrm>
            <a:off x="4619624" y="2225077"/>
            <a:ext cx="2952750" cy="1752600"/>
          </a:xfrm>
          <a:prstGeom prst="rect">
            <a:avLst/>
          </a:prstGeom>
        </p:spPr>
      </p:pic>
      <p:pic>
        <p:nvPicPr>
          <p:cNvPr id="5" name="Image 4">
            <a:extLst>
              <a:ext uri="{FF2B5EF4-FFF2-40B4-BE49-F238E27FC236}">
                <a16:creationId xmlns:a16="http://schemas.microsoft.com/office/drawing/2014/main" id="{B578230A-411A-4B19-A288-6E0B371A5C12}"/>
              </a:ext>
            </a:extLst>
          </p:cNvPr>
          <p:cNvPicPr>
            <a:picLocks noChangeAspect="1"/>
          </p:cNvPicPr>
          <p:nvPr/>
        </p:nvPicPr>
        <p:blipFill>
          <a:blip r:embed="rId5"/>
          <a:stretch>
            <a:fillRect/>
          </a:stretch>
        </p:blipFill>
        <p:spPr>
          <a:xfrm>
            <a:off x="3395662" y="4968875"/>
            <a:ext cx="5400675" cy="466725"/>
          </a:xfrm>
          <a:prstGeom prst="rect">
            <a:avLst/>
          </a:prstGeom>
        </p:spPr>
      </p:pic>
      <p:sp>
        <p:nvSpPr>
          <p:cNvPr id="6" name="ZoneTexte 5">
            <a:extLst>
              <a:ext uri="{FF2B5EF4-FFF2-40B4-BE49-F238E27FC236}">
                <a16:creationId xmlns:a16="http://schemas.microsoft.com/office/drawing/2014/main" id="{A547F03F-CA9E-48CA-87E0-2A13B86418AC}"/>
              </a:ext>
            </a:extLst>
          </p:cNvPr>
          <p:cNvSpPr txBox="1"/>
          <p:nvPr/>
        </p:nvSpPr>
        <p:spPr>
          <a:xfrm>
            <a:off x="5294305" y="1730706"/>
            <a:ext cx="1603388" cy="369332"/>
          </a:xfrm>
          <a:prstGeom prst="rect">
            <a:avLst/>
          </a:prstGeom>
          <a:noFill/>
        </p:spPr>
        <p:txBody>
          <a:bodyPr wrap="none" rtlCol="0">
            <a:spAutoFit/>
          </a:bodyPr>
          <a:lstStyle/>
          <a:p>
            <a:r>
              <a:rPr lang="fr-FR" dirty="0" err="1"/>
              <a:t>Ljungbox</a:t>
            </a:r>
            <a:r>
              <a:rPr lang="fr-FR" dirty="0"/>
              <a:t> test : </a:t>
            </a:r>
          </a:p>
        </p:txBody>
      </p:sp>
      <p:sp>
        <p:nvSpPr>
          <p:cNvPr id="7" name="ZoneTexte 6">
            <a:extLst>
              <a:ext uri="{FF2B5EF4-FFF2-40B4-BE49-F238E27FC236}">
                <a16:creationId xmlns:a16="http://schemas.microsoft.com/office/drawing/2014/main" id="{C2EA7523-1789-468A-9688-5B7ED2AEEF18}"/>
              </a:ext>
            </a:extLst>
          </p:cNvPr>
          <p:cNvSpPr txBox="1"/>
          <p:nvPr/>
        </p:nvSpPr>
        <p:spPr>
          <a:xfrm>
            <a:off x="5360445" y="4599543"/>
            <a:ext cx="1471108" cy="369332"/>
          </a:xfrm>
          <a:prstGeom prst="rect">
            <a:avLst/>
          </a:prstGeom>
          <a:noFill/>
        </p:spPr>
        <p:txBody>
          <a:bodyPr wrap="none" rtlCol="0">
            <a:spAutoFit/>
          </a:bodyPr>
          <a:lstStyle/>
          <a:p>
            <a:r>
              <a:rPr lang="fr-FR" dirty="0"/>
              <a:t>Shapiro test : </a:t>
            </a:r>
          </a:p>
        </p:txBody>
      </p:sp>
    </p:spTree>
    <p:extLst>
      <p:ext uri="{BB962C8B-B14F-4D97-AF65-F5344CB8AC3E}">
        <p14:creationId xmlns:p14="http://schemas.microsoft.com/office/powerpoint/2010/main" val="55290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F868F5C-EFE0-43DB-88EF-60B8FE0A5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67" y="475083"/>
            <a:ext cx="11815666" cy="5907833"/>
          </a:xfrm>
          <a:prstGeom prst="rect">
            <a:avLst/>
          </a:prstGeom>
        </p:spPr>
      </p:pic>
    </p:spTree>
    <p:extLst>
      <p:ext uri="{BB962C8B-B14F-4D97-AF65-F5344CB8AC3E}">
        <p14:creationId xmlns:p14="http://schemas.microsoft.com/office/powerpoint/2010/main" val="3253220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A8879-5ADD-4153-9C4A-CF78B1D5CA27}"/>
              </a:ext>
            </a:extLst>
          </p:cNvPr>
          <p:cNvSpPr>
            <a:spLocks noGrp="1"/>
          </p:cNvSpPr>
          <p:nvPr>
            <p:ph type="title"/>
          </p:nvPr>
        </p:nvSpPr>
        <p:spPr/>
        <p:txBody>
          <a:bodyPr/>
          <a:lstStyle/>
          <a:p>
            <a:pPr algn="ctr"/>
            <a:r>
              <a:rPr lang="fr-FR" dirty="0"/>
              <a:t>Analyse des résultats du modèle</a:t>
            </a:r>
          </a:p>
        </p:txBody>
      </p:sp>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E2542393-9E11-466F-AB73-3BB5619521CA}"/>
              </a:ext>
            </a:extLst>
          </p:cNvPr>
          <p:cNvPicPr>
            <a:picLocks noChangeAspect="1"/>
          </p:cNvPicPr>
          <p:nvPr/>
        </p:nvPicPr>
        <p:blipFill rotWithShape="1">
          <a:blip r:embed="rId4">
            <a:extLst>
              <a:ext uri="{28A0092B-C50C-407E-A947-70E740481C1C}">
                <a14:useLocalDpi xmlns:a14="http://schemas.microsoft.com/office/drawing/2010/main" val="0"/>
              </a:ext>
            </a:extLst>
          </a:blip>
          <a:srcRect l="8766" t="11649" r="8442" b="6988"/>
          <a:stretch/>
        </p:blipFill>
        <p:spPr>
          <a:xfrm>
            <a:off x="1650224" y="1690688"/>
            <a:ext cx="8891551" cy="3744912"/>
          </a:xfrm>
          <a:prstGeom prst="rect">
            <a:avLst/>
          </a:prstGeom>
        </p:spPr>
      </p:pic>
    </p:spTree>
    <p:extLst>
      <p:ext uri="{BB962C8B-B14F-4D97-AF65-F5344CB8AC3E}">
        <p14:creationId xmlns:p14="http://schemas.microsoft.com/office/powerpoint/2010/main" val="142890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859766" y="2897513"/>
            <a:ext cx="4645250" cy="1062974"/>
          </a:xfrm>
        </p:spPr>
        <p:txBody>
          <a:bodyPr vert="horz" lIns="91440" tIns="45720" rIns="91440" bIns="45720" rtlCol="0" anchor="b">
            <a:normAutofit/>
          </a:bodyPr>
          <a:lstStyle/>
          <a:p>
            <a:r>
              <a:rPr lang="en-US" sz="4700" kern="1200" dirty="0">
                <a:solidFill>
                  <a:schemeClr val="bg1"/>
                </a:solidFill>
                <a:latin typeface="+mj-lt"/>
                <a:ea typeface="+mj-ea"/>
                <a:cs typeface="+mj-cs"/>
              </a:rPr>
              <a:t>Les </a:t>
            </a:r>
            <a:r>
              <a:rPr lang="en-US" sz="4700" kern="1200" dirty="0" err="1">
                <a:solidFill>
                  <a:schemeClr val="bg1"/>
                </a:solidFill>
                <a:latin typeface="+mj-lt"/>
                <a:ea typeface="+mj-ea"/>
                <a:cs typeface="+mj-cs"/>
              </a:rPr>
              <a:t>données</a:t>
            </a:r>
            <a:endParaRPr lang="en-US" sz="4700" kern="1200" dirty="0">
              <a:solidFill>
                <a:schemeClr val="bg1"/>
              </a:solidFill>
              <a:latin typeface="+mj-lt"/>
              <a:ea typeface="+mj-ea"/>
              <a:cs typeface="+mj-cs"/>
            </a:endParaRPr>
          </a:p>
        </p:txBody>
      </p:sp>
      <p:sp>
        <p:nvSpPr>
          <p:cNvPr id="15" name="Freeform: Shape 14">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 7">
            <a:extLst>
              <a:ext uri="{FF2B5EF4-FFF2-40B4-BE49-F238E27FC236}">
                <a16:creationId xmlns:a16="http://schemas.microsoft.com/office/drawing/2014/main" id="{ED3D4CC1-61F6-4D01-8FAC-88DA51634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0261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A8879-5ADD-4153-9C4A-CF78B1D5CA27}"/>
              </a:ext>
            </a:extLst>
          </p:cNvPr>
          <p:cNvSpPr>
            <a:spLocks noGrp="1"/>
          </p:cNvSpPr>
          <p:nvPr>
            <p:ph type="title"/>
          </p:nvPr>
        </p:nvSpPr>
        <p:spPr/>
        <p:txBody>
          <a:bodyPr/>
          <a:lstStyle/>
          <a:p>
            <a:pPr algn="ctr"/>
            <a:r>
              <a:rPr lang="fr-FR" dirty="0"/>
              <a:t>Analyse des résultats du modèle</a:t>
            </a:r>
          </a:p>
        </p:txBody>
      </p:sp>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0DA3CC0D-D5AE-4D7D-A1B9-4424EF9A7C66}"/>
              </a:ext>
            </a:extLst>
          </p:cNvPr>
          <p:cNvPicPr>
            <a:picLocks noChangeAspect="1"/>
          </p:cNvPicPr>
          <p:nvPr/>
        </p:nvPicPr>
        <p:blipFill rotWithShape="1">
          <a:blip r:embed="rId4">
            <a:extLst>
              <a:ext uri="{28A0092B-C50C-407E-A947-70E740481C1C}">
                <a14:useLocalDpi xmlns:a14="http://schemas.microsoft.com/office/drawing/2010/main" val="0"/>
              </a:ext>
            </a:extLst>
          </a:blip>
          <a:srcRect l="8863" t="11393" r="9709" b="7444"/>
          <a:stretch/>
        </p:blipFill>
        <p:spPr>
          <a:xfrm>
            <a:off x="1515351" y="1690688"/>
            <a:ext cx="9161297" cy="3913527"/>
          </a:xfrm>
          <a:prstGeom prst="rect">
            <a:avLst/>
          </a:prstGeom>
        </p:spPr>
      </p:pic>
      <p:pic>
        <p:nvPicPr>
          <p:cNvPr id="6" name="Image 5">
            <a:extLst>
              <a:ext uri="{FF2B5EF4-FFF2-40B4-BE49-F238E27FC236}">
                <a16:creationId xmlns:a16="http://schemas.microsoft.com/office/drawing/2014/main" id="{AAB63F5E-7D6E-4FAD-864F-BF633217F04C}"/>
              </a:ext>
            </a:extLst>
          </p:cNvPr>
          <p:cNvPicPr>
            <a:picLocks noChangeAspect="1"/>
          </p:cNvPicPr>
          <p:nvPr/>
        </p:nvPicPr>
        <p:blipFill>
          <a:blip r:embed="rId5"/>
          <a:stretch>
            <a:fillRect/>
          </a:stretch>
        </p:blipFill>
        <p:spPr>
          <a:xfrm>
            <a:off x="3248024" y="5822455"/>
            <a:ext cx="5695950" cy="285750"/>
          </a:xfrm>
          <a:prstGeom prst="rect">
            <a:avLst/>
          </a:prstGeom>
        </p:spPr>
      </p:pic>
      <p:pic>
        <p:nvPicPr>
          <p:cNvPr id="7" name="Image 6">
            <a:extLst>
              <a:ext uri="{FF2B5EF4-FFF2-40B4-BE49-F238E27FC236}">
                <a16:creationId xmlns:a16="http://schemas.microsoft.com/office/drawing/2014/main" id="{B493BECE-B938-4C26-A8AC-9B0889FAC007}"/>
              </a:ext>
            </a:extLst>
          </p:cNvPr>
          <p:cNvPicPr>
            <a:picLocks noChangeAspect="1"/>
          </p:cNvPicPr>
          <p:nvPr/>
        </p:nvPicPr>
        <p:blipFill>
          <a:blip r:embed="rId6"/>
          <a:stretch>
            <a:fillRect/>
          </a:stretch>
        </p:blipFill>
        <p:spPr>
          <a:xfrm>
            <a:off x="3862386" y="6316662"/>
            <a:ext cx="4467225" cy="352425"/>
          </a:xfrm>
          <a:prstGeom prst="rect">
            <a:avLst/>
          </a:prstGeom>
        </p:spPr>
      </p:pic>
    </p:spTree>
    <p:extLst>
      <p:ext uri="{BB962C8B-B14F-4D97-AF65-F5344CB8AC3E}">
        <p14:creationId xmlns:p14="http://schemas.microsoft.com/office/powerpoint/2010/main" val="381595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6746628" y="1783959"/>
            <a:ext cx="4645250" cy="2889114"/>
          </a:xfrm>
        </p:spPr>
        <p:txBody>
          <a:bodyPr anchor="b">
            <a:normAutofit/>
          </a:bodyPr>
          <a:lstStyle/>
          <a:p>
            <a:pPr algn="l"/>
            <a:r>
              <a:rPr lang="fr-FR" b="1"/>
              <a:t>Merci de votre attention </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a:extLst>
              <a:ext uri="{FF2B5EF4-FFF2-40B4-BE49-F238E27FC236}">
                <a16:creationId xmlns:a16="http://schemas.microsoft.com/office/drawing/2014/main" id="{E987E9B3-5DDC-4AD5-B611-AB974952549B}"/>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642504938"/>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A8879-5ADD-4153-9C4A-CF78B1D5CA27}"/>
              </a:ext>
            </a:extLst>
          </p:cNvPr>
          <p:cNvSpPr>
            <a:spLocks noGrp="1"/>
          </p:cNvSpPr>
          <p:nvPr>
            <p:ph type="title"/>
          </p:nvPr>
        </p:nvSpPr>
        <p:spPr/>
        <p:txBody>
          <a:bodyPr/>
          <a:lstStyle/>
          <a:p>
            <a:pPr algn="ctr"/>
            <a:r>
              <a:rPr lang="fr-FR" dirty="0"/>
              <a:t>Annexes</a:t>
            </a:r>
          </a:p>
        </p:txBody>
      </p:sp>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D6A7E1DE-8146-4F8F-A265-BF9B585287E6}"/>
              </a:ext>
            </a:extLst>
          </p:cNvPr>
          <p:cNvPicPr>
            <a:picLocks noChangeAspect="1"/>
          </p:cNvPicPr>
          <p:nvPr/>
        </p:nvPicPr>
        <p:blipFill>
          <a:blip r:embed="rId4"/>
          <a:stretch>
            <a:fillRect/>
          </a:stretch>
        </p:blipFill>
        <p:spPr>
          <a:xfrm>
            <a:off x="4805362" y="1624012"/>
            <a:ext cx="2581275" cy="3609975"/>
          </a:xfrm>
          <a:prstGeom prst="rect">
            <a:avLst/>
          </a:prstGeom>
        </p:spPr>
      </p:pic>
    </p:spTree>
    <p:extLst>
      <p:ext uri="{BB962C8B-B14F-4D97-AF65-F5344CB8AC3E}">
        <p14:creationId xmlns:p14="http://schemas.microsoft.com/office/powerpoint/2010/main" val="2024546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4" name="Titre 1">
            <a:extLst>
              <a:ext uri="{FF2B5EF4-FFF2-40B4-BE49-F238E27FC236}">
                <a16:creationId xmlns:a16="http://schemas.microsoft.com/office/drawing/2014/main" id="{716076EC-5DC0-4512-9FBE-7C14CD2C5872}"/>
              </a:ext>
            </a:extLst>
          </p:cNvPr>
          <p:cNvSpPr>
            <a:spLocks noGrp="1"/>
          </p:cNvSpPr>
          <p:nvPr>
            <p:ph type="title"/>
          </p:nvPr>
        </p:nvSpPr>
        <p:spPr>
          <a:xfrm>
            <a:off x="838200" y="365125"/>
            <a:ext cx="10515600" cy="1325563"/>
          </a:xfrm>
        </p:spPr>
        <p:txBody>
          <a:bodyPr/>
          <a:lstStyle/>
          <a:p>
            <a:pPr algn="ctr"/>
            <a:r>
              <a:rPr lang="fr-FR" dirty="0" err="1"/>
              <a:t>Stationnarisation</a:t>
            </a:r>
            <a:r>
              <a:rPr lang="fr-FR" dirty="0"/>
              <a:t> de la série</a:t>
            </a:r>
          </a:p>
        </p:txBody>
      </p:sp>
      <p:pic>
        <p:nvPicPr>
          <p:cNvPr id="5" name="Image 4">
            <a:extLst>
              <a:ext uri="{FF2B5EF4-FFF2-40B4-BE49-F238E27FC236}">
                <a16:creationId xmlns:a16="http://schemas.microsoft.com/office/drawing/2014/main" id="{331638C1-A044-4EFD-A22B-DF2A728DFBCC}"/>
              </a:ext>
            </a:extLst>
          </p:cNvPr>
          <p:cNvPicPr>
            <a:picLocks noChangeAspect="1"/>
          </p:cNvPicPr>
          <p:nvPr/>
        </p:nvPicPr>
        <p:blipFill>
          <a:blip r:embed="rId4"/>
          <a:stretch>
            <a:fillRect/>
          </a:stretch>
        </p:blipFill>
        <p:spPr>
          <a:xfrm>
            <a:off x="1233714" y="2427576"/>
            <a:ext cx="9535886" cy="4065299"/>
          </a:xfrm>
          <a:prstGeom prst="rect">
            <a:avLst/>
          </a:prstGeom>
        </p:spPr>
      </p:pic>
      <p:pic>
        <p:nvPicPr>
          <p:cNvPr id="6" name="Image 5">
            <a:extLst>
              <a:ext uri="{FF2B5EF4-FFF2-40B4-BE49-F238E27FC236}">
                <a16:creationId xmlns:a16="http://schemas.microsoft.com/office/drawing/2014/main" id="{DB012E2D-B2DB-4D8D-B6E0-B466B5434037}"/>
              </a:ext>
            </a:extLst>
          </p:cNvPr>
          <p:cNvPicPr>
            <a:picLocks noChangeAspect="1"/>
          </p:cNvPicPr>
          <p:nvPr/>
        </p:nvPicPr>
        <p:blipFill>
          <a:blip r:embed="rId5"/>
          <a:stretch>
            <a:fillRect/>
          </a:stretch>
        </p:blipFill>
        <p:spPr>
          <a:xfrm>
            <a:off x="3043237" y="1878157"/>
            <a:ext cx="6105525" cy="361950"/>
          </a:xfrm>
          <a:prstGeom prst="rect">
            <a:avLst/>
          </a:prstGeom>
        </p:spPr>
      </p:pic>
    </p:spTree>
    <p:extLst>
      <p:ext uri="{BB962C8B-B14F-4D97-AF65-F5344CB8AC3E}">
        <p14:creationId xmlns:p14="http://schemas.microsoft.com/office/powerpoint/2010/main" val="221491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2" name="Image 1">
            <a:extLst>
              <a:ext uri="{FF2B5EF4-FFF2-40B4-BE49-F238E27FC236}">
                <a16:creationId xmlns:a16="http://schemas.microsoft.com/office/drawing/2014/main" id="{43045A50-7724-47D6-B4EE-88D5DD92F8AC}"/>
              </a:ext>
            </a:extLst>
          </p:cNvPr>
          <p:cNvPicPr>
            <a:picLocks noChangeAspect="1"/>
          </p:cNvPicPr>
          <p:nvPr/>
        </p:nvPicPr>
        <p:blipFill>
          <a:blip r:embed="rId4"/>
          <a:stretch>
            <a:fillRect/>
          </a:stretch>
        </p:blipFill>
        <p:spPr>
          <a:xfrm>
            <a:off x="3586161" y="1849582"/>
            <a:ext cx="5019675" cy="390525"/>
          </a:xfrm>
          <a:prstGeom prst="rect">
            <a:avLst/>
          </a:prstGeom>
        </p:spPr>
      </p:pic>
      <p:sp>
        <p:nvSpPr>
          <p:cNvPr id="5" name="Titre 1">
            <a:extLst>
              <a:ext uri="{FF2B5EF4-FFF2-40B4-BE49-F238E27FC236}">
                <a16:creationId xmlns:a16="http://schemas.microsoft.com/office/drawing/2014/main" id="{FBC14A29-806B-4698-9F5B-E538B0B858A4}"/>
              </a:ext>
            </a:extLst>
          </p:cNvPr>
          <p:cNvSpPr>
            <a:spLocks noGrp="1"/>
          </p:cNvSpPr>
          <p:nvPr>
            <p:ph type="title"/>
          </p:nvPr>
        </p:nvSpPr>
        <p:spPr>
          <a:xfrm>
            <a:off x="838200" y="365125"/>
            <a:ext cx="10515600" cy="1325563"/>
          </a:xfrm>
        </p:spPr>
        <p:txBody>
          <a:bodyPr/>
          <a:lstStyle/>
          <a:p>
            <a:pPr algn="ctr"/>
            <a:r>
              <a:rPr lang="fr-FR" dirty="0" err="1"/>
              <a:t>Stationnarisation</a:t>
            </a:r>
            <a:r>
              <a:rPr lang="fr-FR" dirty="0"/>
              <a:t> de la série</a:t>
            </a:r>
          </a:p>
        </p:txBody>
      </p:sp>
      <p:pic>
        <p:nvPicPr>
          <p:cNvPr id="7" name="Image 6">
            <a:extLst>
              <a:ext uri="{FF2B5EF4-FFF2-40B4-BE49-F238E27FC236}">
                <a16:creationId xmlns:a16="http://schemas.microsoft.com/office/drawing/2014/main" id="{2AE24727-B7F9-4432-BC57-9EFFC802EAF0}"/>
              </a:ext>
            </a:extLst>
          </p:cNvPr>
          <p:cNvPicPr>
            <a:picLocks noChangeAspect="1"/>
          </p:cNvPicPr>
          <p:nvPr/>
        </p:nvPicPr>
        <p:blipFill>
          <a:blip r:embed="rId5"/>
          <a:stretch>
            <a:fillRect/>
          </a:stretch>
        </p:blipFill>
        <p:spPr>
          <a:xfrm>
            <a:off x="1466246" y="2399001"/>
            <a:ext cx="9259503" cy="4042982"/>
          </a:xfrm>
          <a:prstGeom prst="rect">
            <a:avLst/>
          </a:prstGeom>
        </p:spPr>
      </p:pic>
    </p:spTree>
    <p:extLst>
      <p:ext uri="{BB962C8B-B14F-4D97-AF65-F5344CB8AC3E}">
        <p14:creationId xmlns:p14="http://schemas.microsoft.com/office/powerpoint/2010/main" val="163194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2" name="Image 1">
            <a:extLst>
              <a:ext uri="{FF2B5EF4-FFF2-40B4-BE49-F238E27FC236}">
                <a16:creationId xmlns:a16="http://schemas.microsoft.com/office/drawing/2014/main" id="{BBFE89FF-D17B-48B6-AFCC-61B56A08B013}"/>
              </a:ext>
            </a:extLst>
          </p:cNvPr>
          <p:cNvPicPr>
            <a:picLocks noChangeAspect="1"/>
          </p:cNvPicPr>
          <p:nvPr/>
        </p:nvPicPr>
        <p:blipFill>
          <a:blip r:embed="rId4"/>
          <a:stretch>
            <a:fillRect/>
          </a:stretch>
        </p:blipFill>
        <p:spPr>
          <a:xfrm>
            <a:off x="2934264" y="2055720"/>
            <a:ext cx="6323471" cy="2746558"/>
          </a:xfrm>
          <a:prstGeom prst="rect">
            <a:avLst/>
          </a:prstGeom>
        </p:spPr>
      </p:pic>
      <p:sp>
        <p:nvSpPr>
          <p:cNvPr id="4" name="Titre 1">
            <a:extLst>
              <a:ext uri="{FF2B5EF4-FFF2-40B4-BE49-F238E27FC236}">
                <a16:creationId xmlns:a16="http://schemas.microsoft.com/office/drawing/2014/main" id="{F6CF86FE-6E1C-4FDE-824D-556995E42BC3}"/>
              </a:ext>
            </a:extLst>
          </p:cNvPr>
          <p:cNvSpPr>
            <a:spLocks noGrp="1"/>
          </p:cNvSpPr>
          <p:nvPr>
            <p:ph type="title"/>
          </p:nvPr>
        </p:nvSpPr>
        <p:spPr>
          <a:xfrm>
            <a:off x="838200" y="365125"/>
            <a:ext cx="10515600" cy="1325563"/>
          </a:xfrm>
        </p:spPr>
        <p:txBody>
          <a:bodyPr/>
          <a:lstStyle/>
          <a:p>
            <a:pPr algn="ctr"/>
            <a:r>
              <a:rPr lang="fr-FR" dirty="0"/>
              <a:t>Test de Dickey-Fuller</a:t>
            </a:r>
          </a:p>
        </p:txBody>
      </p:sp>
      <p:pic>
        <p:nvPicPr>
          <p:cNvPr id="5" name="Image 4">
            <a:extLst>
              <a:ext uri="{FF2B5EF4-FFF2-40B4-BE49-F238E27FC236}">
                <a16:creationId xmlns:a16="http://schemas.microsoft.com/office/drawing/2014/main" id="{249CA543-2A1D-4355-A082-9580759A982E}"/>
              </a:ext>
            </a:extLst>
          </p:cNvPr>
          <p:cNvPicPr>
            <a:picLocks noChangeAspect="1"/>
          </p:cNvPicPr>
          <p:nvPr/>
        </p:nvPicPr>
        <p:blipFill>
          <a:blip r:embed="rId5"/>
          <a:stretch>
            <a:fillRect/>
          </a:stretch>
        </p:blipFill>
        <p:spPr>
          <a:xfrm>
            <a:off x="7556728" y="2405062"/>
            <a:ext cx="3924072" cy="2047875"/>
          </a:xfrm>
          <a:prstGeom prst="rect">
            <a:avLst/>
          </a:prstGeom>
        </p:spPr>
      </p:pic>
      <p:sp>
        <p:nvSpPr>
          <p:cNvPr id="6" name="ZoneTexte 5">
            <a:extLst>
              <a:ext uri="{FF2B5EF4-FFF2-40B4-BE49-F238E27FC236}">
                <a16:creationId xmlns:a16="http://schemas.microsoft.com/office/drawing/2014/main" id="{4C050C86-D61F-4F71-8622-52DFDD0962FD}"/>
              </a:ext>
            </a:extLst>
          </p:cNvPr>
          <p:cNvSpPr txBox="1"/>
          <p:nvPr/>
        </p:nvSpPr>
        <p:spPr>
          <a:xfrm>
            <a:off x="4370591" y="5516652"/>
            <a:ext cx="3450816" cy="369332"/>
          </a:xfrm>
          <a:prstGeom prst="rect">
            <a:avLst/>
          </a:prstGeom>
          <a:noFill/>
        </p:spPr>
        <p:txBody>
          <a:bodyPr wrap="none" rtlCol="0">
            <a:spAutoFit/>
          </a:bodyPr>
          <a:lstStyle/>
          <a:p>
            <a:r>
              <a:rPr lang="fr-FR" dirty="0"/>
              <a:t>Le processus est donc stationnaire</a:t>
            </a:r>
          </a:p>
        </p:txBody>
      </p:sp>
    </p:spTree>
    <p:extLst>
      <p:ext uri="{BB962C8B-B14F-4D97-AF65-F5344CB8AC3E}">
        <p14:creationId xmlns:p14="http://schemas.microsoft.com/office/powerpoint/2010/main" val="26462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16602 0 " pathEditMode="relative" rAng="0" ptsTypes="AA">
                                      <p:cBhvr>
                                        <p:cTn id="6" dur="2000" fill="hold"/>
                                        <p:tgtEl>
                                          <p:spTgt spid="2"/>
                                        </p:tgtEl>
                                        <p:attrNameLst>
                                          <p:attrName>ppt_x</p:attrName>
                                          <p:attrName>ppt_y</p:attrName>
                                        </p:attrNameLst>
                                      </p:cBhvr>
                                      <p:rCtr x="-8307" y="0"/>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10" name="Titre 1">
            <a:extLst>
              <a:ext uri="{FF2B5EF4-FFF2-40B4-BE49-F238E27FC236}">
                <a16:creationId xmlns:a16="http://schemas.microsoft.com/office/drawing/2014/main" id="{2419D878-B867-4318-9580-1EE863F44CD4}"/>
              </a:ext>
            </a:extLst>
          </p:cNvPr>
          <p:cNvSpPr>
            <a:spLocks noGrp="1"/>
          </p:cNvSpPr>
          <p:nvPr>
            <p:ph type="title"/>
          </p:nvPr>
        </p:nvSpPr>
        <p:spPr>
          <a:xfrm>
            <a:off x="838200" y="365125"/>
            <a:ext cx="10515600" cy="1325563"/>
          </a:xfrm>
        </p:spPr>
        <p:txBody>
          <a:bodyPr/>
          <a:lstStyle/>
          <a:p>
            <a:pPr algn="ctr"/>
            <a:r>
              <a:rPr lang="fr-FR" dirty="0"/>
              <a:t>Résumé des données</a:t>
            </a:r>
          </a:p>
        </p:txBody>
      </p:sp>
      <p:pic>
        <p:nvPicPr>
          <p:cNvPr id="2" name="Image 1">
            <a:extLst>
              <a:ext uri="{FF2B5EF4-FFF2-40B4-BE49-F238E27FC236}">
                <a16:creationId xmlns:a16="http://schemas.microsoft.com/office/drawing/2014/main" id="{F39C6CED-E914-4409-BC17-B2752F02F897}"/>
              </a:ext>
            </a:extLst>
          </p:cNvPr>
          <p:cNvPicPr>
            <a:picLocks noChangeAspect="1"/>
          </p:cNvPicPr>
          <p:nvPr/>
        </p:nvPicPr>
        <p:blipFill>
          <a:blip r:embed="rId4"/>
          <a:stretch>
            <a:fillRect/>
          </a:stretch>
        </p:blipFill>
        <p:spPr>
          <a:xfrm>
            <a:off x="1285009" y="1824222"/>
            <a:ext cx="9621982" cy="3209556"/>
          </a:xfrm>
          <a:prstGeom prst="rect">
            <a:avLst/>
          </a:prstGeom>
        </p:spPr>
      </p:pic>
      <p:sp>
        <p:nvSpPr>
          <p:cNvPr id="11" name="Rectangle 10">
            <a:extLst>
              <a:ext uri="{FF2B5EF4-FFF2-40B4-BE49-F238E27FC236}">
                <a16:creationId xmlns:a16="http://schemas.microsoft.com/office/drawing/2014/main" id="{C799603C-6866-4584-984C-3FDE13EE921C}"/>
              </a:ext>
            </a:extLst>
          </p:cNvPr>
          <p:cNvSpPr/>
          <p:nvPr/>
        </p:nvSpPr>
        <p:spPr>
          <a:xfrm>
            <a:off x="2878282" y="2082635"/>
            <a:ext cx="727365" cy="2951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2072CCD0-8FA2-471E-8B12-90495B4D3A2A}"/>
              </a:ext>
            </a:extLst>
          </p:cNvPr>
          <p:cNvSpPr/>
          <p:nvPr/>
        </p:nvSpPr>
        <p:spPr>
          <a:xfrm>
            <a:off x="9951028" y="2082634"/>
            <a:ext cx="955963" cy="2951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49637481-2F73-4FD5-A4F2-A7F48FFC1EA6}"/>
              </a:ext>
            </a:extLst>
          </p:cNvPr>
          <p:cNvSpPr txBox="1"/>
          <p:nvPr/>
        </p:nvSpPr>
        <p:spPr>
          <a:xfrm>
            <a:off x="4994576" y="5435600"/>
            <a:ext cx="2202847" cy="646331"/>
          </a:xfrm>
          <a:prstGeom prst="rect">
            <a:avLst/>
          </a:prstGeom>
          <a:noFill/>
        </p:spPr>
        <p:txBody>
          <a:bodyPr wrap="none" rtlCol="0">
            <a:spAutoFit/>
          </a:bodyPr>
          <a:lstStyle/>
          <a:p>
            <a:r>
              <a:rPr lang="fr-FR" dirty="0"/>
              <a:t>Zone Géographique : </a:t>
            </a:r>
          </a:p>
          <a:p>
            <a:r>
              <a:rPr lang="fr-FR" dirty="0"/>
              <a:t>Clermont-Ferrand</a:t>
            </a:r>
          </a:p>
        </p:txBody>
      </p:sp>
    </p:spTree>
    <p:extLst>
      <p:ext uri="{BB962C8B-B14F-4D97-AF65-F5344CB8AC3E}">
        <p14:creationId xmlns:p14="http://schemas.microsoft.com/office/powerpoint/2010/main" val="71563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
        <p:nvSpPr>
          <p:cNvPr id="10" name="Titre 1">
            <a:extLst>
              <a:ext uri="{FF2B5EF4-FFF2-40B4-BE49-F238E27FC236}">
                <a16:creationId xmlns:a16="http://schemas.microsoft.com/office/drawing/2014/main" id="{2419D878-B867-4318-9580-1EE863F44CD4}"/>
              </a:ext>
            </a:extLst>
          </p:cNvPr>
          <p:cNvSpPr>
            <a:spLocks noGrp="1"/>
          </p:cNvSpPr>
          <p:nvPr>
            <p:ph type="title"/>
          </p:nvPr>
        </p:nvSpPr>
        <p:spPr>
          <a:xfrm>
            <a:off x="838200" y="365125"/>
            <a:ext cx="10515600" cy="1325563"/>
          </a:xfrm>
        </p:spPr>
        <p:txBody>
          <a:bodyPr/>
          <a:lstStyle/>
          <a:p>
            <a:pPr algn="ctr"/>
            <a:r>
              <a:rPr lang="fr-FR" dirty="0"/>
              <a:t>Résumé des données</a:t>
            </a:r>
          </a:p>
        </p:txBody>
      </p:sp>
      <p:pic>
        <p:nvPicPr>
          <p:cNvPr id="2" name="Image 1">
            <a:extLst>
              <a:ext uri="{FF2B5EF4-FFF2-40B4-BE49-F238E27FC236}">
                <a16:creationId xmlns:a16="http://schemas.microsoft.com/office/drawing/2014/main" id="{2619B22F-CC15-4C18-83B0-535C9C5D1DE8}"/>
              </a:ext>
            </a:extLst>
          </p:cNvPr>
          <p:cNvPicPr>
            <a:picLocks noChangeAspect="1"/>
          </p:cNvPicPr>
          <p:nvPr/>
        </p:nvPicPr>
        <p:blipFill>
          <a:blip r:embed="rId4"/>
          <a:stretch>
            <a:fillRect/>
          </a:stretch>
        </p:blipFill>
        <p:spPr>
          <a:xfrm>
            <a:off x="2276475" y="1690688"/>
            <a:ext cx="7639050" cy="561975"/>
          </a:xfrm>
          <a:prstGeom prst="rect">
            <a:avLst/>
          </a:prstGeom>
        </p:spPr>
      </p:pic>
      <p:pic>
        <p:nvPicPr>
          <p:cNvPr id="8" name="Image 7">
            <a:extLst>
              <a:ext uri="{FF2B5EF4-FFF2-40B4-BE49-F238E27FC236}">
                <a16:creationId xmlns:a16="http://schemas.microsoft.com/office/drawing/2014/main" id="{FAF8B7FE-5F6F-4B16-B3AB-A482EC88A7AA}"/>
              </a:ext>
            </a:extLst>
          </p:cNvPr>
          <p:cNvPicPr>
            <a:picLocks noChangeAspect="1"/>
          </p:cNvPicPr>
          <p:nvPr/>
        </p:nvPicPr>
        <p:blipFill>
          <a:blip r:embed="rId5"/>
          <a:stretch>
            <a:fillRect/>
          </a:stretch>
        </p:blipFill>
        <p:spPr>
          <a:xfrm>
            <a:off x="3290887" y="2488623"/>
            <a:ext cx="5610225" cy="342900"/>
          </a:xfrm>
          <a:prstGeom prst="rect">
            <a:avLst/>
          </a:prstGeom>
        </p:spPr>
      </p:pic>
      <p:pic>
        <p:nvPicPr>
          <p:cNvPr id="9" name="Image 8">
            <a:extLst>
              <a:ext uri="{FF2B5EF4-FFF2-40B4-BE49-F238E27FC236}">
                <a16:creationId xmlns:a16="http://schemas.microsoft.com/office/drawing/2014/main" id="{EC274571-C881-40A8-B93C-1DC71307CC21}"/>
              </a:ext>
            </a:extLst>
          </p:cNvPr>
          <p:cNvPicPr>
            <a:picLocks noChangeAspect="1"/>
          </p:cNvPicPr>
          <p:nvPr/>
        </p:nvPicPr>
        <p:blipFill>
          <a:blip r:embed="rId6"/>
          <a:stretch>
            <a:fillRect/>
          </a:stretch>
        </p:blipFill>
        <p:spPr>
          <a:xfrm>
            <a:off x="3376611" y="3067483"/>
            <a:ext cx="5438775" cy="323850"/>
          </a:xfrm>
          <a:prstGeom prst="rect">
            <a:avLst/>
          </a:prstGeom>
        </p:spPr>
      </p:pic>
      <p:pic>
        <p:nvPicPr>
          <p:cNvPr id="11" name="Image 10">
            <a:extLst>
              <a:ext uri="{FF2B5EF4-FFF2-40B4-BE49-F238E27FC236}">
                <a16:creationId xmlns:a16="http://schemas.microsoft.com/office/drawing/2014/main" id="{80E2E988-3C76-4DE9-BA24-19CD70BAA63C}"/>
              </a:ext>
            </a:extLst>
          </p:cNvPr>
          <p:cNvPicPr>
            <a:picLocks noChangeAspect="1"/>
          </p:cNvPicPr>
          <p:nvPr/>
        </p:nvPicPr>
        <p:blipFill>
          <a:blip r:embed="rId7"/>
          <a:stretch>
            <a:fillRect/>
          </a:stretch>
        </p:blipFill>
        <p:spPr>
          <a:xfrm>
            <a:off x="3400423" y="3631190"/>
            <a:ext cx="5391150" cy="314325"/>
          </a:xfrm>
          <a:prstGeom prst="rect">
            <a:avLst/>
          </a:prstGeom>
        </p:spPr>
      </p:pic>
      <p:pic>
        <p:nvPicPr>
          <p:cNvPr id="12" name="Image 11">
            <a:extLst>
              <a:ext uri="{FF2B5EF4-FFF2-40B4-BE49-F238E27FC236}">
                <a16:creationId xmlns:a16="http://schemas.microsoft.com/office/drawing/2014/main" id="{B0C81042-0D17-4FDE-9F5C-548F8708AA65}"/>
              </a:ext>
            </a:extLst>
          </p:cNvPr>
          <p:cNvPicPr>
            <a:picLocks noChangeAspect="1"/>
          </p:cNvPicPr>
          <p:nvPr/>
        </p:nvPicPr>
        <p:blipFill>
          <a:blip r:embed="rId8"/>
          <a:stretch>
            <a:fillRect/>
          </a:stretch>
        </p:blipFill>
        <p:spPr>
          <a:xfrm>
            <a:off x="2376485" y="4185372"/>
            <a:ext cx="7439025" cy="333375"/>
          </a:xfrm>
          <a:prstGeom prst="rect">
            <a:avLst/>
          </a:prstGeom>
        </p:spPr>
      </p:pic>
      <p:pic>
        <p:nvPicPr>
          <p:cNvPr id="13" name="Image 12">
            <a:extLst>
              <a:ext uri="{FF2B5EF4-FFF2-40B4-BE49-F238E27FC236}">
                <a16:creationId xmlns:a16="http://schemas.microsoft.com/office/drawing/2014/main" id="{62E85B5F-3062-4499-AEA5-515C79D2BAF9}"/>
              </a:ext>
            </a:extLst>
          </p:cNvPr>
          <p:cNvPicPr>
            <a:picLocks noChangeAspect="1"/>
          </p:cNvPicPr>
          <p:nvPr/>
        </p:nvPicPr>
        <p:blipFill>
          <a:blip r:embed="rId9"/>
          <a:stretch>
            <a:fillRect/>
          </a:stretch>
        </p:blipFill>
        <p:spPr>
          <a:xfrm>
            <a:off x="4186234" y="4758604"/>
            <a:ext cx="3819525" cy="352425"/>
          </a:xfrm>
          <a:prstGeom prst="rect">
            <a:avLst/>
          </a:prstGeom>
        </p:spPr>
      </p:pic>
    </p:spTree>
    <p:extLst>
      <p:ext uri="{BB962C8B-B14F-4D97-AF65-F5344CB8AC3E}">
        <p14:creationId xmlns:p14="http://schemas.microsoft.com/office/powerpoint/2010/main" val="81522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2384BC-03C5-4471-A5C9-B7871ADD3F1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a:t>Résumé des données</a:t>
            </a:r>
            <a:endParaRPr lang="fr-FR" dirty="0"/>
          </a:p>
        </p:txBody>
      </p:sp>
      <p:pic>
        <p:nvPicPr>
          <p:cNvPr id="3" name="Image 2">
            <a:extLst>
              <a:ext uri="{FF2B5EF4-FFF2-40B4-BE49-F238E27FC236}">
                <a16:creationId xmlns:a16="http://schemas.microsoft.com/office/drawing/2014/main" id="{FFC80ED6-CE6F-455C-8598-7C1BD8332B21}"/>
              </a:ext>
            </a:extLst>
          </p:cNvPr>
          <p:cNvPicPr>
            <a:picLocks noChangeAspect="1"/>
          </p:cNvPicPr>
          <p:nvPr/>
        </p:nvPicPr>
        <p:blipFill>
          <a:blip r:embed="rId3"/>
          <a:stretch>
            <a:fillRect/>
          </a:stretch>
        </p:blipFill>
        <p:spPr>
          <a:xfrm>
            <a:off x="1266825" y="2271712"/>
            <a:ext cx="9658350" cy="2314575"/>
          </a:xfrm>
          <a:prstGeom prst="rect">
            <a:avLst/>
          </a:prstGeom>
        </p:spPr>
      </p:pic>
    </p:spTree>
    <p:extLst>
      <p:ext uri="{BB962C8B-B14F-4D97-AF65-F5344CB8AC3E}">
        <p14:creationId xmlns:p14="http://schemas.microsoft.com/office/powerpoint/2010/main" val="107303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3706F26-FBAE-475D-9A74-16E774B1383B}"/>
              </a:ext>
            </a:extLst>
          </p:cNvPr>
          <p:cNvPicPr>
            <a:picLocks noChangeAspect="1"/>
          </p:cNvPicPr>
          <p:nvPr/>
        </p:nvPicPr>
        <p:blipFill>
          <a:blip r:embed="rId3"/>
          <a:stretch>
            <a:fillRect/>
          </a:stretch>
        </p:blipFill>
        <p:spPr>
          <a:xfrm>
            <a:off x="1528762" y="1690688"/>
            <a:ext cx="9134475" cy="1019175"/>
          </a:xfrm>
          <a:prstGeom prst="rect">
            <a:avLst/>
          </a:prstGeom>
        </p:spPr>
      </p:pic>
      <p:sp>
        <p:nvSpPr>
          <p:cNvPr id="4" name="Titre 1">
            <a:extLst>
              <a:ext uri="{FF2B5EF4-FFF2-40B4-BE49-F238E27FC236}">
                <a16:creationId xmlns:a16="http://schemas.microsoft.com/office/drawing/2014/main" id="{A149997F-969E-49E9-B899-81E07C49412C}"/>
              </a:ext>
            </a:extLst>
          </p:cNvPr>
          <p:cNvSpPr>
            <a:spLocks noGrp="1"/>
          </p:cNvSpPr>
          <p:nvPr>
            <p:ph type="title"/>
          </p:nvPr>
        </p:nvSpPr>
        <p:spPr>
          <a:xfrm>
            <a:off x="838200" y="365125"/>
            <a:ext cx="10515600" cy="1325563"/>
          </a:xfrm>
        </p:spPr>
        <p:txBody>
          <a:bodyPr/>
          <a:lstStyle/>
          <a:p>
            <a:pPr algn="ctr"/>
            <a:r>
              <a:rPr lang="fr-FR" dirty="0"/>
              <a:t>Résumé des données</a:t>
            </a:r>
          </a:p>
        </p:txBody>
      </p:sp>
      <p:pic>
        <p:nvPicPr>
          <p:cNvPr id="5" name="Image 4">
            <a:extLst>
              <a:ext uri="{FF2B5EF4-FFF2-40B4-BE49-F238E27FC236}">
                <a16:creationId xmlns:a16="http://schemas.microsoft.com/office/drawing/2014/main" id="{2866289F-A2B1-4155-A44A-482B9871CA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3E12A9EA-6643-421D-98BB-302BBA0B7AB1}"/>
              </a:ext>
            </a:extLst>
          </p:cNvPr>
          <p:cNvPicPr>
            <a:picLocks noChangeAspect="1"/>
          </p:cNvPicPr>
          <p:nvPr/>
        </p:nvPicPr>
        <p:blipFill>
          <a:blip r:embed="rId5"/>
          <a:stretch>
            <a:fillRect/>
          </a:stretch>
        </p:blipFill>
        <p:spPr>
          <a:xfrm>
            <a:off x="495300" y="3037253"/>
            <a:ext cx="2514364" cy="3458076"/>
          </a:xfrm>
          <a:prstGeom prst="rect">
            <a:avLst/>
          </a:prstGeom>
        </p:spPr>
      </p:pic>
      <p:pic>
        <p:nvPicPr>
          <p:cNvPr id="7" name="Image 6">
            <a:extLst>
              <a:ext uri="{FF2B5EF4-FFF2-40B4-BE49-F238E27FC236}">
                <a16:creationId xmlns:a16="http://schemas.microsoft.com/office/drawing/2014/main" id="{806B872E-4BB8-4A9E-9571-D767621800A7}"/>
              </a:ext>
            </a:extLst>
          </p:cNvPr>
          <p:cNvPicPr>
            <a:picLocks noChangeAspect="1"/>
          </p:cNvPicPr>
          <p:nvPr/>
        </p:nvPicPr>
        <p:blipFill>
          <a:blip r:embed="rId6"/>
          <a:stretch>
            <a:fillRect/>
          </a:stretch>
        </p:blipFill>
        <p:spPr>
          <a:xfrm>
            <a:off x="5008416" y="3252788"/>
            <a:ext cx="4962525" cy="352425"/>
          </a:xfrm>
          <a:prstGeom prst="rect">
            <a:avLst/>
          </a:prstGeom>
        </p:spPr>
      </p:pic>
      <p:pic>
        <p:nvPicPr>
          <p:cNvPr id="8" name="Image 7">
            <a:extLst>
              <a:ext uri="{FF2B5EF4-FFF2-40B4-BE49-F238E27FC236}">
                <a16:creationId xmlns:a16="http://schemas.microsoft.com/office/drawing/2014/main" id="{E0055E9F-A592-4CA4-857D-1A9CAFBEB4C7}"/>
              </a:ext>
            </a:extLst>
          </p:cNvPr>
          <p:cNvPicPr>
            <a:picLocks noChangeAspect="1"/>
          </p:cNvPicPr>
          <p:nvPr/>
        </p:nvPicPr>
        <p:blipFill>
          <a:blip r:embed="rId7"/>
          <a:stretch>
            <a:fillRect/>
          </a:stretch>
        </p:blipFill>
        <p:spPr>
          <a:xfrm>
            <a:off x="3265342" y="4148138"/>
            <a:ext cx="8448675" cy="485775"/>
          </a:xfrm>
          <a:prstGeom prst="rect">
            <a:avLst/>
          </a:prstGeom>
        </p:spPr>
      </p:pic>
      <p:pic>
        <p:nvPicPr>
          <p:cNvPr id="9" name="Image 8">
            <a:extLst>
              <a:ext uri="{FF2B5EF4-FFF2-40B4-BE49-F238E27FC236}">
                <a16:creationId xmlns:a16="http://schemas.microsoft.com/office/drawing/2014/main" id="{17BA4471-D017-4B85-88CB-99D903902B66}"/>
              </a:ext>
            </a:extLst>
          </p:cNvPr>
          <p:cNvPicPr>
            <a:picLocks noChangeAspect="1"/>
          </p:cNvPicPr>
          <p:nvPr/>
        </p:nvPicPr>
        <p:blipFill>
          <a:blip r:embed="rId8"/>
          <a:stretch>
            <a:fillRect/>
          </a:stretch>
        </p:blipFill>
        <p:spPr>
          <a:xfrm>
            <a:off x="5803753" y="5176838"/>
            <a:ext cx="3371850" cy="323850"/>
          </a:xfrm>
          <a:prstGeom prst="rect">
            <a:avLst/>
          </a:prstGeom>
        </p:spPr>
      </p:pic>
    </p:spTree>
    <p:extLst>
      <p:ext uri="{BB962C8B-B14F-4D97-AF65-F5344CB8AC3E}">
        <p14:creationId xmlns:p14="http://schemas.microsoft.com/office/powerpoint/2010/main" val="194465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F4B3BB-055B-47BF-B548-DF65C111B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4" name="Image 3">
            <a:extLst>
              <a:ext uri="{FF2B5EF4-FFF2-40B4-BE49-F238E27FC236}">
                <a16:creationId xmlns:a16="http://schemas.microsoft.com/office/drawing/2014/main" id="{514D1189-88D9-4462-A03E-96878485EA9D}"/>
              </a:ext>
            </a:extLst>
          </p:cNvPr>
          <p:cNvPicPr>
            <a:picLocks noChangeAspect="1"/>
          </p:cNvPicPr>
          <p:nvPr/>
        </p:nvPicPr>
        <p:blipFill>
          <a:blip r:embed="rId4"/>
          <a:stretch>
            <a:fillRect/>
          </a:stretch>
        </p:blipFill>
        <p:spPr>
          <a:xfrm>
            <a:off x="2376091" y="2282031"/>
            <a:ext cx="2543175" cy="2562225"/>
          </a:xfrm>
          <a:prstGeom prst="rect">
            <a:avLst/>
          </a:prstGeom>
        </p:spPr>
      </p:pic>
      <p:pic>
        <p:nvPicPr>
          <p:cNvPr id="5" name="Image 4">
            <a:extLst>
              <a:ext uri="{FF2B5EF4-FFF2-40B4-BE49-F238E27FC236}">
                <a16:creationId xmlns:a16="http://schemas.microsoft.com/office/drawing/2014/main" id="{170D6258-BCDC-4DE4-9311-FF3DC08964DF}"/>
              </a:ext>
            </a:extLst>
          </p:cNvPr>
          <p:cNvPicPr>
            <a:picLocks noChangeAspect="1"/>
          </p:cNvPicPr>
          <p:nvPr/>
        </p:nvPicPr>
        <p:blipFill>
          <a:blip r:embed="rId5"/>
          <a:stretch>
            <a:fillRect/>
          </a:stretch>
        </p:blipFill>
        <p:spPr>
          <a:xfrm>
            <a:off x="8063309" y="2282031"/>
            <a:ext cx="1752600" cy="2600325"/>
          </a:xfrm>
          <a:prstGeom prst="rect">
            <a:avLst/>
          </a:prstGeom>
        </p:spPr>
      </p:pic>
      <p:sp>
        <p:nvSpPr>
          <p:cNvPr id="6" name="ZoneTexte 5">
            <a:extLst>
              <a:ext uri="{FF2B5EF4-FFF2-40B4-BE49-F238E27FC236}">
                <a16:creationId xmlns:a16="http://schemas.microsoft.com/office/drawing/2014/main" id="{66BB9E75-705A-4885-B4FF-903809A751C9}"/>
              </a:ext>
            </a:extLst>
          </p:cNvPr>
          <p:cNvSpPr txBox="1"/>
          <p:nvPr/>
        </p:nvSpPr>
        <p:spPr>
          <a:xfrm>
            <a:off x="2242101" y="1853297"/>
            <a:ext cx="2811154" cy="369332"/>
          </a:xfrm>
          <a:prstGeom prst="rect">
            <a:avLst/>
          </a:prstGeom>
          <a:noFill/>
        </p:spPr>
        <p:txBody>
          <a:bodyPr wrap="none" rtlCol="0">
            <a:spAutoFit/>
          </a:bodyPr>
          <a:lstStyle/>
          <a:p>
            <a:r>
              <a:rPr lang="fr-FR" dirty="0"/>
              <a:t>Données de consommation</a:t>
            </a:r>
          </a:p>
        </p:txBody>
      </p:sp>
      <p:sp>
        <p:nvSpPr>
          <p:cNvPr id="7" name="ZoneTexte 6">
            <a:extLst>
              <a:ext uri="{FF2B5EF4-FFF2-40B4-BE49-F238E27FC236}">
                <a16:creationId xmlns:a16="http://schemas.microsoft.com/office/drawing/2014/main" id="{FF3D316B-40F7-4BA4-8209-4CD6F51E42FA}"/>
              </a:ext>
            </a:extLst>
          </p:cNvPr>
          <p:cNvSpPr txBox="1"/>
          <p:nvPr/>
        </p:nvSpPr>
        <p:spPr>
          <a:xfrm>
            <a:off x="8666585" y="1801693"/>
            <a:ext cx="546047" cy="369332"/>
          </a:xfrm>
          <a:prstGeom prst="rect">
            <a:avLst/>
          </a:prstGeom>
          <a:noFill/>
        </p:spPr>
        <p:txBody>
          <a:bodyPr wrap="none" rtlCol="0">
            <a:spAutoFit/>
          </a:bodyPr>
          <a:lstStyle/>
          <a:p>
            <a:r>
              <a:rPr lang="fr-FR" dirty="0"/>
              <a:t>DJU</a:t>
            </a:r>
          </a:p>
        </p:txBody>
      </p:sp>
      <p:sp>
        <p:nvSpPr>
          <p:cNvPr id="10" name="Titre 1">
            <a:extLst>
              <a:ext uri="{FF2B5EF4-FFF2-40B4-BE49-F238E27FC236}">
                <a16:creationId xmlns:a16="http://schemas.microsoft.com/office/drawing/2014/main" id="{2419D878-B867-4318-9580-1EE863F44CD4}"/>
              </a:ext>
            </a:extLst>
          </p:cNvPr>
          <p:cNvSpPr>
            <a:spLocks noGrp="1"/>
          </p:cNvSpPr>
          <p:nvPr>
            <p:ph type="title"/>
          </p:nvPr>
        </p:nvSpPr>
        <p:spPr>
          <a:xfrm>
            <a:off x="838200" y="365125"/>
            <a:ext cx="10515600" cy="1325563"/>
          </a:xfrm>
        </p:spPr>
        <p:txBody>
          <a:bodyPr/>
          <a:lstStyle/>
          <a:p>
            <a:pPr algn="ctr"/>
            <a:r>
              <a:rPr lang="fr-FR" dirty="0"/>
              <a:t>Résumé des données</a:t>
            </a:r>
          </a:p>
        </p:txBody>
      </p:sp>
    </p:spTree>
    <p:extLst>
      <p:ext uri="{BB962C8B-B14F-4D97-AF65-F5344CB8AC3E}">
        <p14:creationId xmlns:p14="http://schemas.microsoft.com/office/powerpoint/2010/main" val="121728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ED78D884-19ED-4380-BAF4-4282E0BC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01" y="355952"/>
            <a:ext cx="11132598" cy="3180742"/>
          </a:xfrm>
          <a:prstGeom prst="rect">
            <a:avLst/>
          </a:prstGeom>
        </p:spPr>
      </p:pic>
      <p:pic>
        <p:nvPicPr>
          <p:cNvPr id="12" name="Image 11">
            <a:extLst>
              <a:ext uri="{FF2B5EF4-FFF2-40B4-BE49-F238E27FC236}">
                <a16:creationId xmlns:a16="http://schemas.microsoft.com/office/drawing/2014/main" id="{73024B4E-C514-4A5A-93CB-593DE72FB4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01" y="3536694"/>
            <a:ext cx="11132598" cy="3180742"/>
          </a:xfrm>
          <a:prstGeom prst="rect">
            <a:avLst/>
          </a:prstGeom>
        </p:spPr>
      </p:pic>
      <p:pic>
        <p:nvPicPr>
          <p:cNvPr id="13" name="Image 12">
            <a:extLst>
              <a:ext uri="{FF2B5EF4-FFF2-40B4-BE49-F238E27FC236}">
                <a16:creationId xmlns:a16="http://schemas.microsoft.com/office/drawing/2014/main" id="{37DDAED8-8219-4FD4-BEF2-083DAC0412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67130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834</Words>
  <Application>Microsoft Office PowerPoint</Application>
  <PresentationFormat>Grand écran</PresentationFormat>
  <Paragraphs>170</Paragraphs>
  <Slides>35</Slides>
  <Notes>33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35</vt:i4>
      </vt:variant>
    </vt:vector>
  </HeadingPairs>
  <TitlesOfParts>
    <vt:vector size="39" baseType="lpstr">
      <vt:lpstr>Arial</vt:lpstr>
      <vt:lpstr>Calibri</vt:lpstr>
      <vt:lpstr>Calibri Light</vt:lpstr>
      <vt:lpstr>Thème Office</vt:lpstr>
      <vt:lpstr>Projet 8 : Prédisez la demande en électricité </vt:lpstr>
      <vt:lpstr>Sommaire :</vt:lpstr>
      <vt:lpstr>Les données</vt:lpstr>
      <vt:lpstr>Résumé des données</vt:lpstr>
      <vt:lpstr>Résumé des données</vt:lpstr>
      <vt:lpstr>Présentation PowerPoint</vt:lpstr>
      <vt:lpstr>Résumé des données</vt:lpstr>
      <vt:lpstr>Résumé des données</vt:lpstr>
      <vt:lpstr>Présentation PowerPoint</vt:lpstr>
      <vt:lpstr>Correction des données</vt:lpstr>
      <vt:lpstr>Présentation PowerPoint</vt:lpstr>
      <vt:lpstr>Présentation PowerPoint</vt:lpstr>
      <vt:lpstr>Désaisonnalisation par moyennes mobiles </vt:lpstr>
      <vt:lpstr>Présentation PowerPoint</vt:lpstr>
      <vt:lpstr>Présentation PowerPoint</vt:lpstr>
      <vt:lpstr>Prévision de la consommation </vt:lpstr>
      <vt:lpstr>Holt-Winters </vt:lpstr>
      <vt:lpstr>Présentation PowerPoint</vt:lpstr>
      <vt:lpstr>Présentation PowerPoint</vt:lpstr>
      <vt:lpstr>Modèle SARIMA </vt:lpstr>
      <vt:lpstr>Création d’une fonction d’optimisation</vt:lpstr>
      <vt:lpstr>Création d’une fonction d’optimisation</vt:lpstr>
      <vt:lpstr>Création d’une fonction d’optimisation</vt:lpstr>
      <vt:lpstr>Test du modèle</vt:lpstr>
      <vt:lpstr>Test d’un nouveau modèle</vt:lpstr>
      <vt:lpstr>Test d’un nouveau modèle</vt:lpstr>
      <vt:lpstr>Test d’un nouveau modèle</vt:lpstr>
      <vt:lpstr>Présentation PowerPoint</vt:lpstr>
      <vt:lpstr>Analyse des résultats du modèle</vt:lpstr>
      <vt:lpstr>Analyse des résultats du modèle</vt:lpstr>
      <vt:lpstr>Merci de votre attention </vt:lpstr>
      <vt:lpstr>Annexes</vt:lpstr>
      <vt:lpstr>Stationnarisation de la série</vt:lpstr>
      <vt:lpstr>Stationnarisation de la série</vt:lpstr>
      <vt:lpstr>Test de Dickey-Fuller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8 : Prédisez la demande en électricité </dc:title>
  <dc:creator>julien Paulet</dc:creator>
  <cp:lastModifiedBy>julien Paulet</cp:lastModifiedBy>
  <cp:revision>27</cp:revision>
  <dcterms:created xsi:type="dcterms:W3CDTF">2019-08-07T17:29:32Z</dcterms:created>
  <dcterms:modified xsi:type="dcterms:W3CDTF">2019-08-14T19:45:01Z</dcterms:modified>
</cp:coreProperties>
</file>