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34"/>
  </p:notesMasterIdLst>
  <p:sldIdLst>
    <p:sldId id="273" r:id="rId4"/>
    <p:sldId id="259" r:id="rId5"/>
    <p:sldId id="257" r:id="rId6"/>
    <p:sldId id="290" r:id="rId7"/>
    <p:sldId id="303" r:id="rId8"/>
    <p:sldId id="269" r:id="rId9"/>
    <p:sldId id="270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8" r:id="rId18"/>
    <p:sldId id="286" r:id="rId19"/>
    <p:sldId id="288" r:id="rId20"/>
    <p:sldId id="267" r:id="rId21"/>
    <p:sldId id="277" r:id="rId22"/>
    <p:sldId id="279" r:id="rId23"/>
    <p:sldId id="297" r:id="rId24"/>
    <p:sldId id="280" r:id="rId25"/>
    <p:sldId id="313" r:id="rId26"/>
    <p:sldId id="314" r:id="rId27"/>
    <p:sldId id="315" r:id="rId28"/>
    <p:sldId id="316" r:id="rId29"/>
    <p:sldId id="317" r:id="rId30"/>
    <p:sldId id="289" r:id="rId31"/>
    <p:sldId id="319" r:id="rId32"/>
    <p:sldId id="258" r:id="rId33"/>
  </p:sldIdLst>
  <p:sldSz cx="9144000" cy="6858000" type="screen4x3"/>
  <p:notesSz cx="6792913" cy="99329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Aziz" initials="J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6600"/>
    <a:srgbClr val="186E1A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6052" autoAdjust="0"/>
  </p:normalViewPr>
  <p:slideViewPr>
    <p:cSldViewPr>
      <p:cViewPr varScale="1">
        <p:scale>
          <a:sx n="109" d="100"/>
          <a:sy n="109" d="100"/>
        </p:scale>
        <p:origin x="168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9078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21E0E041-2E59-4A39-9249-D0765EC1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F163A521-D297-49FE-9AA3-2280A12A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908A6F-65C7-4B3D-B5BA-60A065FCBF3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99E2EEC-9447-4A15-AB43-1733A8BC41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4538"/>
            <a:ext cx="4964113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56D386D-E629-4063-9342-97AE6367A8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8050"/>
            <a:ext cx="5434013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/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AD1C0944-B66E-488F-BDDD-A85AB986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4169C57-E783-455D-8ABC-2FD14CC6F6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1BA07750-CD4F-4090-915E-DEEE92DD906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08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3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0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32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2EEA3AB-73E4-49EF-9744-2272FBC33F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0036EE0-A53D-49D8-8DCF-6DDB9E2C7511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6F812E91-D497-431E-86D0-F8280B3D7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0250A30-EA59-4B1B-B6F0-EAF0095E8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B053A33-72D5-4DE5-BE22-FE2FA9F0F9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19C37E0-3811-4298-92BA-FBD7A45DFE5B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4B04DEB-0D04-41A6-8E24-3543F78FF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1088CFB8-3227-4CC8-89AB-3AEA5745E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0DA8C9-A289-41B8-B946-BF44F22C23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194A975-6ADE-4294-9595-2A662F1333DD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AE24F7E-7EE0-431F-87C7-36E19AAFC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CCC53BA-F900-4DAB-A023-D80C3C9E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5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1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232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3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1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0638"/>
            <a:ext cx="9142413" cy="56197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97CBD-2BAA-460B-880F-C73E87A0BBB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86B06-FAFF-44DC-85CC-DC4BA20CE6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02FD-A5CB-4437-A702-7AC0C884C86C}" type="slidenum">
              <a:rPr lang="en-US" altLang="de-DE" smtClean="0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6982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0FE61-DCCB-4827-ABCC-178BB05426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A172A-3D3B-441A-8E91-97614C2D2D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0D41-2E87-4D1A-8A4B-411692DCA931}" type="slidenum">
              <a:rPr lang="en-US" altLang="de-DE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3735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419AB-1013-4C25-944F-BEC126FC35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4D6EB-1BA9-403C-A162-32DCD1B2D2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50D3-AA5D-4494-9A2C-5E764D4B521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8470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F5144B-3700-4ECE-8C9A-83E0F34674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CA1DCE-BF12-44EA-99AA-D303EED25A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1B4E-326E-4EFB-998B-EBA9109FBA0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5022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FCB478-3FBB-4621-A72E-681775B4B58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B7F568-146A-4B8B-86D3-4C07EF3D7D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6A956-0534-449F-8372-B1BE0B75909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8452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45E378-1864-46CB-A978-671D73AD8C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AAF22E-0CDD-4B66-87CE-A77B381025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8243-4446-4602-96FE-0C6B27FCBA2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8280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35A73D-1DCE-407B-B294-A4C5EB1EC92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6626BB-5DFF-4B01-A660-123D915E21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F7D9-8447-42D2-AD33-97B893F6875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191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271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59BDBD-EA4A-4251-91F5-F7A8D29D9F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C0C013-E7F0-43DF-9A04-C1036A983A4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F760-2505-4DF4-9FD2-3F49E7DFA7C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8053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0EF015-DE64-4229-9973-2FE42522228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3CE010-32DD-4189-AB35-B274205726D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3B44F-C589-4448-A5E1-35C760416C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407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CA731-346D-4AFB-BBCE-A939D919248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DEE20-C39E-4E17-8E78-0F34BEEC906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39006-AA10-4C85-91ED-FF17AF101EB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86840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4C227-7DC2-49B6-9AC6-1824E41DC3D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EA556-2754-4758-8E78-F5F585D34F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0193-0CED-42DD-873D-95125D931D0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5687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8FCC8-5735-42BA-9CCD-895054F60F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6943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C9EF1-74FD-46B2-A9B0-9E0F79B0E1D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314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19F59-E629-4271-9471-82405579C4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3518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B5749-B279-420A-8409-0D54C4AB98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85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B077A8-B1F1-4829-BDC3-FCF328BA2E2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7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6ED789-8238-449D-A9B5-5A7A88C80FD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51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8469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976426-7621-4B31-851C-B76E4691F6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1594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3505E-895A-44D2-B04F-72FA326E217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6409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1FA4-F582-4D27-BD0F-7677B00C26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4494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FE2184-2B10-4880-BDE4-418BD428227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7408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D189EB-9D3A-4069-944C-5E4D59143BF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8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59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274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376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24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64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1E97326-4441-4C2D-B27B-67C2E26FA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4A83386-3325-4ED5-804D-5E8DD5A93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D18B0674-29CE-414E-883D-CB628260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486400"/>
            <a:ext cx="2003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Picture 4">
            <a:extLst>
              <a:ext uri="{FF2B5EF4-FFF2-40B4-BE49-F238E27FC236}">
                <a16:creationId xmlns:a16="http://schemas.microsoft.com/office/drawing/2014/main" id="{1F34162F-16FD-4A74-B822-426B8E1B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381625"/>
            <a:ext cx="25558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B0ED32-D26B-4191-B374-4FCDB0DF9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BA82-3F3F-4489-9D72-5D8A28903F4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16BEB9E-1A08-4C22-BDBD-0EA56823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0FE4226-42A6-4A45-9BD1-D9AB34D82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9F0CA7B-D6C9-4B76-A2E3-626A3820FF3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103438" y="6950075"/>
            <a:ext cx="46783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B2B891D-A4ED-4B05-960D-7CCE2951E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300788" y="6480175"/>
            <a:ext cx="1379537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</a:tabLst>
              <a:defRPr sz="1400">
                <a:solidFill>
                  <a:srgbClr val="000000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9E96EB9B-760E-4829-8740-CCEFD8E1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5201CF4-95B3-4FA2-99F4-B4ABF176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480175"/>
            <a:ext cx="792162" cy="3794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de-DE" sz="1800" b="1" dirty="0">
              <a:solidFill>
                <a:srgbClr val="6562AC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2056" name="Group 7">
            <a:extLst>
              <a:ext uri="{FF2B5EF4-FFF2-40B4-BE49-F238E27FC236}">
                <a16:creationId xmlns:a16="http://schemas.microsoft.com/office/drawing/2014/main" id="{506C3C6C-52AF-4A9C-8526-B326B96263EE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220C6F9A-B542-4532-847A-9FAD11A9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A7A35B84-9C8F-4C28-850E-39A97EC5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2F579BED-4371-4FDC-817D-CBF10D3A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29F9ABA4-F9CD-4CC6-A943-6DFB07117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57" name="Group 12">
            <a:extLst>
              <a:ext uri="{FF2B5EF4-FFF2-40B4-BE49-F238E27FC236}">
                <a16:creationId xmlns:a16="http://schemas.microsoft.com/office/drawing/2014/main" id="{25C1A338-0E36-44B5-BDBD-B4111ABCB7B0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2058" name="Freeform 13">
              <a:extLst>
                <a:ext uri="{FF2B5EF4-FFF2-40B4-BE49-F238E27FC236}">
                  <a16:creationId xmlns:a16="http://schemas.microsoft.com/office/drawing/2014/main" id="{C7C3E52E-DB7E-40D1-ADB1-D3D802ED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9" name="Freeform 14">
              <a:extLst>
                <a:ext uri="{FF2B5EF4-FFF2-40B4-BE49-F238E27FC236}">
                  <a16:creationId xmlns:a16="http://schemas.microsoft.com/office/drawing/2014/main" id="{97DA9D16-5654-432C-BA5C-F198DE22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0" name="Freeform 15">
              <a:extLst>
                <a:ext uri="{FF2B5EF4-FFF2-40B4-BE49-F238E27FC236}">
                  <a16:creationId xmlns:a16="http://schemas.microsoft.com/office/drawing/2014/main" id="{A3F8EC00-B0E8-4404-81E2-752C34B2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1" name="Freeform 16">
              <a:extLst>
                <a:ext uri="{FF2B5EF4-FFF2-40B4-BE49-F238E27FC236}">
                  <a16:creationId xmlns:a16="http://schemas.microsoft.com/office/drawing/2014/main" id="{0FE8868E-8B76-41ED-9AAF-91955B83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2" name="Freeform 17">
              <a:extLst>
                <a:ext uri="{FF2B5EF4-FFF2-40B4-BE49-F238E27FC236}">
                  <a16:creationId xmlns:a16="http://schemas.microsoft.com/office/drawing/2014/main" id="{CF954F24-E289-484E-83AB-6FCE8AE8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476A2E83-D2F1-4A63-B358-9A04236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5225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10E6E09F-5EEB-4E17-B042-B8F41DCDF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D172F6F-3B9C-4661-A942-224FE96C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44C0F17-7E0F-413C-8368-6D5BE282A3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232025" y="6475413"/>
            <a:ext cx="46783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F43E527-1118-443C-8C33-CBA60F1A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grpSp>
        <p:nvGrpSpPr>
          <p:cNvPr id="3079" name="Group 6">
            <a:extLst>
              <a:ext uri="{FF2B5EF4-FFF2-40B4-BE49-F238E27FC236}">
                <a16:creationId xmlns:a16="http://schemas.microsoft.com/office/drawing/2014/main" id="{DB930379-ABF5-4E93-A7CD-AFAA594849E0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A82881B5-87C6-4009-BC67-4EC2E75C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Freeform 8">
              <a:extLst>
                <a:ext uri="{FF2B5EF4-FFF2-40B4-BE49-F238E27FC236}">
                  <a16:creationId xmlns:a16="http://schemas.microsoft.com/office/drawing/2014/main" id="{42A9D74B-2DD3-4C1D-945F-FCA55DCB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932CD3DD-6EB0-466A-BC34-C903F943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AEBE4712-7F12-41DA-BA66-E8298B0A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080" name="Group 11">
            <a:extLst>
              <a:ext uri="{FF2B5EF4-FFF2-40B4-BE49-F238E27FC236}">
                <a16:creationId xmlns:a16="http://schemas.microsoft.com/office/drawing/2014/main" id="{3BB7BE91-AD88-4C65-A84B-55D8D02B7B6C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41B344EE-55BA-46AD-9ED3-FE2577AF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4E5812CF-8CCE-4965-B398-290C6D4B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8318A41D-F390-46C1-A649-68FA1DA3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ABB2E6D4-E74B-47E8-81E5-83CE9401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231EA3C2-5D4C-4111-BEF6-C8A9C0FF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463A3740-6DDA-451F-B4B3-A5DB269A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5150" cy="175577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>
                <a:solidFill>
                  <a:srgbClr val="010000"/>
                </a:solidFill>
              </a:rPr>
              <a:t>Magnetic Sensor Characterization and Signal Conditioning for Position and Speed Estimation of BLDC Motors</a:t>
            </a:r>
            <a:endParaRPr lang="de-DE" altLang="de-DE">
              <a:solidFill>
                <a:srgbClr val="01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5CB9A8-5AA2-4A97-91FC-E280F89F43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57313" y="3644900"/>
            <a:ext cx="6429375" cy="3016250"/>
          </a:xfrm>
        </p:spPr>
        <p:txBody>
          <a:bodyPr lIns="91440" tIns="45720" rIns="91440" bIns="45720"/>
          <a:lstStyle/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Intelligent Sensor-Actuator-Systems Laboratory (ISAS),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Institute for </a:t>
            </a:r>
            <a:r>
              <a:rPr lang="en-US" altLang="x-none" sz="1800" dirty="0" err="1">
                <a:latin typeface="+mj-lt"/>
                <a:ea typeface="+mn-ea"/>
              </a:rPr>
              <a:t>Anthropomatics</a:t>
            </a:r>
            <a:r>
              <a:rPr lang="en-US" altLang="x-none" sz="1800" dirty="0">
                <a:latin typeface="+mj-lt"/>
                <a:ea typeface="+mn-ea"/>
              </a:rPr>
              <a:t> and Robotics,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Karlsruhe Institute of Technology (KIT),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Karlsruhe, Germany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http://isas.uka.de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F50A127E-9135-4E2F-A1FB-047D5151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69119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Bearbeiter:  		Julien Aziz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Betr. Mitarbeiter: 	Jana Mayer, Ajit Basarur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Referent: 		Uwe D. Hanebeck</a:t>
            </a:r>
          </a:p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sz="2000">
                <a:solidFill>
                  <a:schemeClr val="bg1"/>
                </a:solidFill>
                <a:latin typeface="Times New Roman" panose="02020603050405020304" pitchFamily="18" charset="0"/>
              </a:rPr>
              <a:t>RBet</a:t>
            </a:r>
            <a:endParaRPr lang="de-DE" altLang="de-DE" b="1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9F6A34-4E82-48A5-9E0C-E21C93DD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Translation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25119FA-19F2-49B7-B625-F9CFD1E4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69" y="692696"/>
            <a:ext cx="6132661" cy="2497353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4FA57A-392E-4C16-9DE8-782BF5D94E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970404E-EE97-4475-A0D6-EDEBB45F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32" y="3647053"/>
            <a:ext cx="2682267" cy="2330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9CAB89-0119-4906-B986-0A946D84A323}"/>
                  </a:ext>
                </a:extLst>
              </p:cNvPr>
              <p:cNvSpPr txBox="1"/>
              <p:nvPr/>
            </p:nvSpPr>
            <p:spPr>
              <a:xfrm>
                <a:off x="179513" y="3341407"/>
                <a:ext cx="5904656" cy="288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:</a:t>
                </a: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Kaum Veränderung in beide Translationsrichtungen</a:t>
                </a:r>
                <a:endParaRPr lang="de-DE" dirty="0">
                  <a:solidFill>
                    <a:schemeClr val="tx1"/>
                  </a:solidFill>
                  <a:latin typeface="+mn-lt"/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:</a:t>
                </a: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Starke Deformierung bei Translation zum Stator</a:t>
                </a: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Verringerung der Störung bei Translation zum Rotor</a:t>
                </a: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  <a:latin typeface="+mn-lt"/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Grund: 	Räumliche Beziehungen zwischen 				Messachsen und Spulen</a:t>
                </a:r>
                <a:endParaRPr lang="de-DE" sz="1600" dirty="0">
                  <a:solidFill>
                    <a:schemeClr val="tx1"/>
                  </a:solidFill>
                  <a:latin typeface="+mn-lt"/>
                </a:endParaRP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9CAB89-0119-4906-B986-0A946D84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3341407"/>
                <a:ext cx="5904656" cy="2886496"/>
              </a:xfrm>
              <a:prstGeom prst="rect">
                <a:avLst/>
              </a:prstGeom>
              <a:blipFill>
                <a:blip r:embed="rId4"/>
                <a:stretch>
                  <a:fillRect l="-929" t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8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9F6A34-4E82-48A5-9E0C-E21C93DD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Translation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4FA57A-392E-4C16-9DE8-782BF5D94E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9CAB89-0119-4906-B986-0A946D84A323}"/>
                  </a:ext>
                </a:extLst>
              </p:cNvPr>
              <p:cNvSpPr txBox="1"/>
              <p:nvPr/>
            </p:nvSpPr>
            <p:spPr>
              <a:xfrm>
                <a:off x="323528" y="4789780"/>
                <a:ext cx="8208912" cy="1224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:</a:t>
                </a: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Verringerung der Deformation nach vertikaler Translation</a:t>
                </a:r>
                <a:endParaRPr lang="de-DE" dirty="0">
                  <a:solidFill>
                    <a:schemeClr val="tx1"/>
                  </a:solidFill>
                  <a:latin typeface="+mn-lt"/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:</a:t>
                </a:r>
              </a:p>
              <a:p>
                <a:pPr marL="108585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Vorherige Beobachtung noch deutlicher</a:t>
                </a:r>
                <a:endParaRPr lang="de-DE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9CAB89-0119-4906-B986-0A946D84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89780"/>
                <a:ext cx="8208912" cy="1224502"/>
              </a:xfrm>
              <a:prstGeom prst="rect">
                <a:avLst/>
              </a:prstGeom>
              <a:blipFill>
                <a:blip r:embed="rId2"/>
                <a:stretch>
                  <a:fillRect l="-668" t="-2488" b="-59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90C4E87-94A1-4380-B36B-7580882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46909"/>
            <a:ext cx="5832648" cy="4096028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70404E-EE97-4475-A0D6-EDEBB45F6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5616" y="660008"/>
            <a:ext cx="2162383" cy="23301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D132303-9032-4C5F-84E9-7982C5A317DC}"/>
              </a:ext>
            </a:extLst>
          </p:cNvPr>
          <p:cNvSpPr/>
          <p:nvPr/>
        </p:nvSpPr>
        <p:spPr bwMode="auto">
          <a:xfrm>
            <a:off x="6661722" y="628686"/>
            <a:ext cx="2410173" cy="241204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3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E367-9853-46BB-90D6-1C67B3F7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– </a:t>
            </a:r>
            <a:r>
              <a:rPr lang="en-US" altLang="de-DE" dirty="0" err="1"/>
              <a:t>Exklusive</a:t>
            </a:r>
            <a:r>
              <a:rPr lang="en-US" altLang="de-DE" dirty="0"/>
              <a:t> </a:t>
            </a:r>
            <a:r>
              <a:rPr lang="en-US" altLang="de-DE" dirty="0" err="1"/>
              <a:t>Messrichtung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00DB8-B5EB-4329-981A-B5BC027B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3528392" cy="9361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Vertikale Translation bis Sensor auf Spule (1) liegt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13878-339D-4C8D-8AC4-9C5D54E9396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12</a:t>
            </a:fld>
            <a:endParaRPr lang="en-US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12B55E7-8F57-48D4-9EF3-57CFFFB7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90145"/>
            <a:ext cx="5269028" cy="31521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777DCDE-7BC6-452A-97D6-12D3FA8564EC}"/>
              </a:ext>
            </a:extLst>
          </p:cNvPr>
          <p:cNvSpPr txBox="1"/>
          <p:nvPr/>
        </p:nvSpPr>
        <p:spPr>
          <a:xfrm>
            <a:off x="5652120" y="371703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949A5E-A10F-4A5E-84FC-DFEC575A3A89}"/>
                  </a:ext>
                </a:extLst>
              </p:cNvPr>
              <p:cNvSpPr txBox="1"/>
              <p:nvPr/>
            </p:nvSpPr>
            <p:spPr>
              <a:xfrm>
                <a:off x="107504" y="4713511"/>
                <a:ext cx="826489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Idee: Nutzung einer exklusiven Messachse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für das Schätzmodell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Sensor Positionen mit </a:t>
                </a:r>
                <a:r>
                  <a:rPr lang="de-DE" dirty="0" err="1">
                    <a:solidFill>
                      <a:schemeClr val="tx1"/>
                    </a:solidFill>
                    <a:latin typeface="+mn-lt"/>
                  </a:rPr>
                  <a:t>sinusoidem</a:t>
                </a: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Verringerung der Komplexität durch Reduktion der Dimension</a:t>
                </a:r>
              </a:p>
              <a:p>
                <a:endParaRPr lang="de-DE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949A5E-A10F-4A5E-84FC-DFEC575A3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713511"/>
                <a:ext cx="8264891" cy="1323439"/>
              </a:xfrm>
              <a:prstGeom prst="rect">
                <a:avLst/>
              </a:prstGeom>
              <a:blipFill>
                <a:blip r:embed="rId3"/>
                <a:stretch>
                  <a:fillRect l="-664" t="-1843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62FDD364-7283-4175-941F-BD21C4489118}"/>
              </a:ext>
            </a:extLst>
          </p:cNvPr>
          <p:cNvSpPr txBox="1"/>
          <p:nvPr/>
        </p:nvSpPr>
        <p:spPr>
          <a:xfrm>
            <a:off x="107504" y="2766720"/>
            <a:ext cx="61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n-lt"/>
              </a:rPr>
              <a:t>Fast orthogonale Beziehung zwischen Messrichtung und Spule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DAAA072-4FF0-4272-8137-594D9918C675}"/>
              </a:ext>
            </a:extLst>
          </p:cNvPr>
          <p:cNvSpPr/>
          <p:nvPr/>
        </p:nvSpPr>
        <p:spPr bwMode="auto">
          <a:xfrm>
            <a:off x="243787" y="3748430"/>
            <a:ext cx="648072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28D24A-FCA7-474D-98C2-2AD356916696}"/>
                  </a:ext>
                </a:extLst>
              </p:cNvPr>
              <p:cNvSpPr txBox="1"/>
              <p:nvPr/>
            </p:nvSpPr>
            <p:spPr>
              <a:xfrm>
                <a:off x="952431" y="3695331"/>
                <a:ext cx="39678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Ungestörtes </a:t>
                </a:r>
                <a:r>
                  <a:rPr lang="de-DE" dirty="0" err="1">
                    <a:solidFill>
                      <a:schemeClr val="tx1"/>
                    </a:solidFill>
                    <a:latin typeface="+mn-lt"/>
                  </a:rPr>
                  <a:t>sinusoides</a:t>
                </a: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  <a:latin typeface="+mn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28D24A-FCA7-474D-98C2-2AD35691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1" y="3695331"/>
                <a:ext cx="3967881" cy="707886"/>
              </a:xfrm>
              <a:prstGeom prst="rect">
                <a:avLst/>
              </a:prstGeom>
              <a:blipFill>
                <a:blip r:embed="rId4"/>
                <a:stretch>
                  <a:fillRect l="-1536" t="-3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78490B-D16C-4C91-B96F-5326A0E8E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Problem: 	Tiefpassfilter verursacht ungewollte 									Geschwindigkeitsabhängigkeit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Starke Phasenverschiebung und geschwächte Amplitude bei hohen Geschwindigkeiten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Signale bei niedrigen Geschwindigkeiten nahezu ungefiltert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Übertragung dieses Verhaltens auf alle Geschwindigkeiten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	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	Approximation von Ein-Ausgabe-Paaren</a:t>
                </a:r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dirty="0"/>
                  <a:t>	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78490B-D16C-4C91-B96F-5326A0E8E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2"/>
                <a:stretch>
                  <a:fillRect l="-667" t="-522" r="-444" b="-6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FFAF518-A2BD-4E85-BE6C-00517B1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- Approximation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4CAD80-A425-4EDF-81EE-5CA3841B00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13</a:t>
            </a:fld>
            <a:endParaRPr lang="en-US" alt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D9F61EC-BD48-4C86-8279-11553F7951FC}"/>
              </a:ext>
            </a:extLst>
          </p:cNvPr>
          <p:cNvSpPr/>
          <p:nvPr/>
        </p:nvSpPr>
        <p:spPr bwMode="auto">
          <a:xfrm>
            <a:off x="587876" y="4797152"/>
            <a:ext cx="648072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940F412-F6D2-41BA-886F-E340375941F6}"/>
                  </a:ext>
                </a:extLst>
              </p:cNvPr>
              <p:cNvSpPr txBox="1"/>
              <p:nvPr/>
            </p:nvSpPr>
            <p:spPr>
              <a:xfrm>
                <a:off x="899610" y="2030941"/>
                <a:ext cx="18549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Original Signal</a:t>
                </a:r>
                <a:endParaRPr lang="de-DE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940F412-F6D2-41BA-886F-E3403759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10" y="2030941"/>
                <a:ext cx="1854995" cy="707886"/>
              </a:xfrm>
              <a:prstGeom prst="rect">
                <a:avLst/>
              </a:prstGeom>
              <a:blipFill>
                <a:blip r:embed="rId3"/>
                <a:stretch>
                  <a:fillRect l="-3618" t="-3448" r="-2632" b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6ABED3C-C304-442E-9E94-D71C6BB8B343}"/>
              </a:ext>
            </a:extLst>
          </p:cNvPr>
          <p:cNvSpPr/>
          <p:nvPr/>
        </p:nvSpPr>
        <p:spPr bwMode="auto">
          <a:xfrm>
            <a:off x="3644915" y="1988840"/>
            <a:ext cx="1830393" cy="79208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CDDCF85-E96F-428E-98D0-C98F1D86BA9C}"/>
                  </a:ext>
                </a:extLst>
              </p:cNvPr>
              <p:cNvSpPr txBox="1"/>
              <p:nvPr/>
            </p:nvSpPr>
            <p:spPr>
              <a:xfrm>
                <a:off x="3636567" y="2030941"/>
                <a:ext cx="19239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0" dirty="0">
                    <a:solidFill>
                      <a:schemeClr val="tx1"/>
                    </a:solidFill>
                    <a:latin typeface="+mn-lt"/>
                  </a:rPr>
                  <a:t>Sensor Faltung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CDDCF85-E96F-428E-98D0-C98F1D86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67" y="2030941"/>
                <a:ext cx="1923925" cy="707886"/>
              </a:xfrm>
              <a:prstGeom prst="rect">
                <a:avLst/>
              </a:prstGeom>
              <a:blipFill>
                <a:blip r:embed="rId4"/>
                <a:stretch>
                  <a:fillRect l="-3492" t="-3448" r="-25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BF4579-4BF4-4F4D-90A1-69E75D38AF27}"/>
              </a:ext>
            </a:extLst>
          </p:cNvPr>
          <p:cNvCxnSpPr/>
          <p:nvPr/>
        </p:nvCxnSpPr>
        <p:spPr bwMode="auto">
          <a:xfrm>
            <a:off x="5678610" y="2384884"/>
            <a:ext cx="641796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62190DB-F454-4A87-B5B5-D9DCADE66810}"/>
              </a:ext>
            </a:extLst>
          </p:cNvPr>
          <p:cNvSpPr/>
          <p:nvPr/>
        </p:nvSpPr>
        <p:spPr bwMode="auto">
          <a:xfrm>
            <a:off x="911912" y="1988840"/>
            <a:ext cx="1830393" cy="792088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42657EF-5677-4E29-BEE9-C17809B9A6AB}"/>
                  </a:ext>
                </a:extLst>
              </p:cNvPr>
              <p:cNvSpPr txBox="1"/>
              <p:nvPr/>
            </p:nvSpPr>
            <p:spPr>
              <a:xfrm>
                <a:off x="6744638" y="2030941"/>
                <a:ext cx="12250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42657EF-5677-4E29-BEE9-C17809B9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38" y="2030941"/>
                <a:ext cx="1225015" cy="707886"/>
              </a:xfrm>
              <a:prstGeom prst="rect">
                <a:avLst/>
              </a:prstGeom>
              <a:blipFill>
                <a:blip r:embed="rId5"/>
                <a:stretch>
                  <a:fillRect l="-4975" t="-3448" r="-3483"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AA2B6ED-57F9-4B79-A174-73F7185F79B5}"/>
              </a:ext>
            </a:extLst>
          </p:cNvPr>
          <p:cNvSpPr/>
          <p:nvPr/>
        </p:nvSpPr>
        <p:spPr bwMode="auto">
          <a:xfrm>
            <a:off x="6539349" y="1988840"/>
            <a:ext cx="1512168" cy="79208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19927A3-519C-42AC-A1A5-349F5FBE5CB3}"/>
              </a:ext>
            </a:extLst>
          </p:cNvPr>
          <p:cNvCxnSpPr/>
          <p:nvPr/>
        </p:nvCxnSpPr>
        <p:spPr bwMode="auto">
          <a:xfrm>
            <a:off x="2897687" y="2384884"/>
            <a:ext cx="641796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516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AD4B-90A9-4F80-9C37-B43F570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– Rekonstruktion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897" y="1196752"/>
                <a:ext cx="8228013" cy="417707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Idee: Transformation der Messung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rgbClr val="C00000"/>
                    </a:solidFill>
                  </a:rPr>
                  <a:t> </a:t>
                </a:r>
                <a:r>
                  <a:rPr lang="de-DE" sz="2000" dirty="0">
                    <a:solidFill>
                      <a:schemeClr val="tx1"/>
                    </a:solidFill>
                  </a:rPr>
                  <a:t>während des 						 Schätzprozesses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Aktuell: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Identifikation eines neuen Systems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DE" sz="2000" b="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Eingabe ist Messung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Ausgabe soll m</a:t>
                </a:r>
                <a:r>
                  <a:rPr lang="de-DE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öglichst präzise Schätzung des ungefilterten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sein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solidFill>
                      <a:schemeClr val="tx1"/>
                    </a:solidFill>
                  </a:rPr>
                  <a:t> idealer Weise Geschwindigkeitsunabhängig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897" y="1196752"/>
                <a:ext cx="8228013" cy="4177078"/>
              </a:xfrm>
              <a:blipFill>
                <a:blip r:embed="rId2"/>
                <a:stretch>
                  <a:fillRect l="-741" t="-583" r="-593" b="-196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4652303-D6C6-4AF2-89C5-6B38E268D3F3}"/>
                  </a:ext>
                </a:extLst>
              </p:cNvPr>
              <p:cNvSpPr txBox="1"/>
              <p:nvPr/>
            </p:nvSpPr>
            <p:spPr>
              <a:xfrm>
                <a:off x="2165430" y="2927470"/>
                <a:ext cx="526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4652303-D6C6-4AF2-89C5-6B38E268D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30" y="2927470"/>
                <a:ext cx="526233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226CA4A-B9EF-4E60-8397-FDD5C1B93C10}"/>
              </a:ext>
            </a:extLst>
          </p:cNvPr>
          <p:cNvSpPr/>
          <p:nvPr/>
        </p:nvSpPr>
        <p:spPr bwMode="auto">
          <a:xfrm>
            <a:off x="3470990" y="2818611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1E3ED6E-C39D-4593-A7CB-0FC92F6FC88C}"/>
                  </a:ext>
                </a:extLst>
              </p:cNvPr>
              <p:cNvSpPr txBox="1"/>
              <p:nvPr/>
            </p:nvSpPr>
            <p:spPr>
              <a:xfrm>
                <a:off x="3620599" y="2927469"/>
                <a:ext cx="395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1E3ED6E-C39D-4593-A7CB-0FC92F6FC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99" y="2927469"/>
                <a:ext cx="3958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5314946-A613-408C-9329-A608B22D875F}"/>
                  </a:ext>
                </a:extLst>
              </p:cNvPr>
              <p:cNvSpPr txBox="1"/>
              <p:nvPr/>
            </p:nvSpPr>
            <p:spPr>
              <a:xfrm>
                <a:off x="4791558" y="2889185"/>
                <a:ext cx="1016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5314946-A613-408C-9329-A608B22D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58" y="2889185"/>
                <a:ext cx="1016625" cy="584775"/>
              </a:xfrm>
              <a:prstGeom prst="rect">
                <a:avLst/>
              </a:prstGeom>
              <a:blipFill>
                <a:blip r:embed="rId5"/>
                <a:stretch>
                  <a:fillRect l="-2994" t="-3125" r="-599" b="-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7BD46DE-21D1-4D01-88DB-CABFFFABA84A}"/>
              </a:ext>
            </a:extLst>
          </p:cNvPr>
          <p:cNvSpPr/>
          <p:nvPr/>
        </p:nvSpPr>
        <p:spPr bwMode="auto">
          <a:xfrm>
            <a:off x="4749942" y="2818611"/>
            <a:ext cx="1099858" cy="68224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3DCC0F-619E-4A64-B6D3-6D618C76B9F4}"/>
              </a:ext>
            </a:extLst>
          </p:cNvPr>
          <p:cNvCxnSpPr>
            <a:cxnSpLocks/>
          </p:cNvCxnSpPr>
          <p:nvPr/>
        </p:nvCxnSpPr>
        <p:spPr bwMode="auto">
          <a:xfrm>
            <a:off x="2895374" y="3127525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6B70C21-6188-487E-9509-F9EFA76B7B7A}"/>
              </a:ext>
            </a:extLst>
          </p:cNvPr>
          <p:cNvSpPr/>
          <p:nvPr/>
        </p:nvSpPr>
        <p:spPr bwMode="auto">
          <a:xfrm>
            <a:off x="2110010" y="2818611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EA6DE35-B3F5-4E87-8F72-0292CF0735B9}"/>
              </a:ext>
            </a:extLst>
          </p:cNvPr>
          <p:cNvCxnSpPr>
            <a:cxnSpLocks/>
          </p:cNvCxnSpPr>
          <p:nvPr/>
        </p:nvCxnSpPr>
        <p:spPr bwMode="auto">
          <a:xfrm>
            <a:off x="4191518" y="31403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CBD8024-7BF3-4B3B-8C82-E07367CF15CC}"/>
              </a:ext>
            </a:extLst>
          </p:cNvPr>
          <p:cNvSpPr/>
          <p:nvPr/>
        </p:nvSpPr>
        <p:spPr bwMode="auto">
          <a:xfrm>
            <a:off x="1979712" y="2564904"/>
            <a:ext cx="3939997" cy="1439211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7B83B9C-6177-4CA3-8A40-32D69489D318}"/>
              </a:ext>
            </a:extLst>
          </p:cNvPr>
          <p:cNvSpPr txBox="1"/>
          <p:nvPr/>
        </p:nvSpPr>
        <p:spPr>
          <a:xfrm>
            <a:off x="3149308" y="3632390"/>
            <a:ext cx="161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Sensor System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7335A0E-2D29-4B69-B788-62CC613FE057}"/>
              </a:ext>
            </a:extLst>
          </p:cNvPr>
          <p:cNvSpPr/>
          <p:nvPr/>
        </p:nvSpPr>
        <p:spPr bwMode="auto">
          <a:xfrm>
            <a:off x="6871696" y="2711607"/>
            <a:ext cx="1573832" cy="106987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DejaVu Sans" charset="0"/>
              </a:rPr>
              <a:t>K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AB621E6-ABD6-423C-BCC9-63301ACA07C7}"/>
              </a:ext>
            </a:extLst>
          </p:cNvPr>
          <p:cNvSpPr txBox="1"/>
          <p:nvPr/>
        </p:nvSpPr>
        <p:spPr>
          <a:xfrm>
            <a:off x="7185067" y="2892603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F8B0E87-DDA5-44A1-85BE-DD635872FBAD}"/>
              </a:ext>
            </a:extLst>
          </p:cNvPr>
          <p:cNvCxnSpPr/>
          <p:nvPr/>
        </p:nvCxnSpPr>
        <p:spPr bwMode="auto">
          <a:xfrm>
            <a:off x="5919709" y="3181572"/>
            <a:ext cx="876544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62782650-3425-4EC3-874C-25F8A03782D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300788" y="6480175"/>
            <a:ext cx="1379537" cy="377825"/>
          </a:xfrm>
        </p:spPr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664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AD4B-90A9-4F80-9C37-B43F570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– Rekonstruktion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101" y="3114872"/>
                <a:ext cx="8228013" cy="203653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Identifikation von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2000" dirty="0"/>
                  <a:t> mithilfe der approximierten Ein-Ausgabe-Paare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û</m:t>
                        </m:r>
                      </m:e>
                      <m:sub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Evaluation durch Eingabe von echten Messungen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Idenfikationsansätze</a:t>
                </a:r>
                <a:r>
                  <a:rPr lang="de-DE" sz="2000" dirty="0"/>
                  <a:t>: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Korrelationsanalyse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 err="1"/>
                  <a:t>Instrumentvariablen</a:t>
                </a:r>
                <a:r>
                  <a:rPr lang="de-DE" sz="1800" dirty="0"/>
                  <a:t>-Schätzung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Sub-Space Identifikation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101" y="3114872"/>
                <a:ext cx="8228013" cy="2036537"/>
              </a:xfrm>
              <a:blipFill>
                <a:blip r:embed="rId2"/>
                <a:stretch>
                  <a:fillRect l="-667" t="-1198" b="-482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DA6E9FB-0ACC-478C-BC44-64D6058A6F14}"/>
              </a:ext>
            </a:extLst>
          </p:cNvPr>
          <p:cNvSpPr/>
          <p:nvPr/>
        </p:nvSpPr>
        <p:spPr bwMode="auto">
          <a:xfrm>
            <a:off x="4835798" y="1389979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A9F786-EDB1-498C-A3D4-FD9EC61C909E}"/>
                  </a:ext>
                </a:extLst>
              </p:cNvPr>
              <p:cNvSpPr txBox="1"/>
              <p:nvPr/>
            </p:nvSpPr>
            <p:spPr>
              <a:xfrm>
                <a:off x="4985407" y="1498837"/>
                <a:ext cx="410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A9F786-EDB1-498C-A3D4-FD9EC61C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07" y="1498837"/>
                <a:ext cx="41024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586771A-FE59-4425-9156-AEF655B99DB9}"/>
              </a:ext>
            </a:extLst>
          </p:cNvPr>
          <p:cNvCxnSpPr/>
          <p:nvPr/>
        </p:nvCxnSpPr>
        <p:spPr bwMode="auto">
          <a:xfrm>
            <a:off x="4281377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CD243C-5FEB-4660-970A-AF4413E3FCC9}"/>
              </a:ext>
            </a:extLst>
          </p:cNvPr>
          <p:cNvCxnSpPr/>
          <p:nvPr/>
        </p:nvCxnSpPr>
        <p:spPr bwMode="auto">
          <a:xfrm>
            <a:off x="5554352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E8FAC73-EBCD-411D-9A2D-CA2AD2673523}"/>
              </a:ext>
            </a:extLst>
          </p:cNvPr>
          <p:cNvSpPr/>
          <p:nvPr/>
        </p:nvSpPr>
        <p:spPr bwMode="auto">
          <a:xfrm>
            <a:off x="6114750" y="1389979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303A85F-15FB-4715-B6E2-608C76D2F626}"/>
                  </a:ext>
                </a:extLst>
              </p:cNvPr>
              <p:cNvSpPr txBox="1"/>
              <p:nvPr/>
            </p:nvSpPr>
            <p:spPr>
              <a:xfrm>
                <a:off x="6175737" y="1497030"/>
                <a:ext cx="5262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303A85F-15FB-4715-B6E2-608C76D2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37" y="1497030"/>
                <a:ext cx="526234" cy="400110"/>
              </a:xfrm>
              <a:prstGeom prst="rect">
                <a:avLst/>
              </a:prstGeom>
              <a:blipFill>
                <a:blip r:embed="rId4"/>
                <a:stretch>
                  <a:fillRect t="-4615" r="-15116" b="-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0B5D744-8390-48AD-B973-AA9BBA6868D2}"/>
              </a:ext>
            </a:extLst>
          </p:cNvPr>
          <p:cNvSpPr/>
          <p:nvPr/>
        </p:nvSpPr>
        <p:spPr bwMode="auto">
          <a:xfrm>
            <a:off x="2852546" y="834319"/>
            <a:ext cx="4178666" cy="1932319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0468F-548B-4BEB-88FD-13D74DF1A210}"/>
              </a:ext>
            </a:extLst>
          </p:cNvPr>
          <p:cNvSpPr txBox="1"/>
          <p:nvPr/>
        </p:nvSpPr>
        <p:spPr>
          <a:xfrm>
            <a:off x="4491811" y="21996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Rekonstruktionssystem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4EF3EC1-BB55-41BD-9460-05FC1FF63AF6}"/>
              </a:ext>
            </a:extLst>
          </p:cNvPr>
          <p:cNvSpPr/>
          <p:nvPr/>
        </p:nvSpPr>
        <p:spPr bwMode="auto">
          <a:xfrm>
            <a:off x="7308460" y="1245240"/>
            <a:ext cx="1573832" cy="106987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DejaVu Sans" charset="0"/>
              </a:rPr>
              <a:t>K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0FF3B-B730-4DB6-8ED7-6F71169108A8}"/>
              </a:ext>
            </a:extLst>
          </p:cNvPr>
          <p:cNvSpPr txBox="1"/>
          <p:nvPr/>
        </p:nvSpPr>
        <p:spPr>
          <a:xfrm>
            <a:off x="7621831" y="1426236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DC2542-5B92-4A93-A9E3-6C1EA3C2F9ED}"/>
              </a:ext>
            </a:extLst>
          </p:cNvPr>
          <p:cNvCxnSpPr/>
          <p:nvPr/>
        </p:nvCxnSpPr>
        <p:spPr bwMode="auto">
          <a:xfrm>
            <a:off x="6821924" y="1744509"/>
            <a:ext cx="4121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69C6933-0E93-456D-85C5-20CC36EBAD6F}"/>
                  </a:ext>
                </a:extLst>
              </p:cNvPr>
              <p:cNvSpPr txBox="1"/>
              <p:nvPr/>
            </p:nvSpPr>
            <p:spPr>
              <a:xfrm>
                <a:off x="527098" y="1501953"/>
                <a:ext cx="526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69C6933-0E93-456D-85C5-20CC36EB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" y="1501953"/>
                <a:ext cx="526233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44879E27-0ADA-4FE4-A787-9E50BDF69E52}"/>
              </a:ext>
            </a:extLst>
          </p:cNvPr>
          <p:cNvSpPr/>
          <p:nvPr/>
        </p:nvSpPr>
        <p:spPr bwMode="auto">
          <a:xfrm>
            <a:off x="1832658" y="1393094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FC0DBF3-AFA6-4E34-993D-F8D299574045}"/>
                  </a:ext>
                </a:extLst>
              </p:cNvPr>
              <p:cNvSpPr txBox="1"/>
              <p:nvPr/>
            </p:nvSpPr>
            <p:spPr>
              <a:xfrm>
                <a:off x="1982267" y="1501952"/>
                <a:ext cx="395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FC0DBF3-AFA6-4E34-993D-F8D29957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67" y="1501952"/>
                <a:ext cx="3958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AF68B56-F30B-41F4-A595-6DD9C5DA01D5}"/>
                  </a:ext>
                </a:extLst>
              </p:cNvPr>
              <p:cNvSpPr txBox="1"/>
              <p:nvPr/>
            </p:nvSpPr>
            <p:spPr>
              <a:xfrm>
                <a:off x="3153226" y="1463668"/>
                <a:ext cx="1016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AF68B56-F30B-41F4-A595-6DD9C5DA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26" y="1463668"/>
                <a:ext cx="1016625" cy="584775"/>
              </a:xfrm>
              <a:prstGeom prst="rect">
                <a:avLst/>
              </a:prstGeom>
              <a:blipFill>
                <a:blip r:embed="rId7"/>
                <a:stretch>
                  <a:fillRect l="-2994" t="-3125" r="-599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F85ABACE-ED02-4708-8D9B-13501B4DCDA9}"/>
              </a:ext>
            </a:extLst>
          </p:cNvPr>
          <p:cNvSpPr/>
          <p:nvPr/>
        </p:nvSpPr>
        <p:spPr bwMode="auto">
          <a:xfrm>
            <a:off x="3111610" y="1393094"/>
            <a:ext cx="1099858" cy="68224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413DFD8-000B-45BB-871B-C9F3ACBE87E0}"/>
              </a:ext>
            </a:extLst>
          </p:cNvPr>
          <p:cNvSpPr/>
          <p:nvPr/>
        </p:nvSpPr>
        <p:spPr bwMode="auto">
          <a:xfrm>
            <a:off x="471678" y="1393094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FAB7484-8398-4E48-894E-4C536BE8F28E}"/>
              </a:ext>
            </a:extLst>
          </p:cNvPr>
          <p:cNvSpPr/>
          <p:nvPr/>
        </p:nvSpPr>
        <p:spPr bwMode="auto">
          <a:xfrm>
            <a:off x="251520" y="836712"/>
            <a:ext cx="4202695" cy="1929926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8E9873-F8EB-44F6-82A1-DAD425262DCF}"/>
              </a:ext>
            </a:extLst>
          </p:cNvPr>
          <p:cNvSpPr txBox="1"/>
          <p:nvPr/>
        </p:nvSpPr>
        <p:spPr>
          <a:xfrm>
            <a:off x="920277" y="2185878"/>
            <a:ext cx="161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Sensor System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4750A53-B8CF-470B-A790-48AF4B72D69D}"/>
              </a:ext>
            </a:extLst>
          </p:cNvPr>
          <p:cNvCxnSpPr/>
          <p:nvPr/>
        </p:nvCxnSpPr>
        <p:spPr bwMode="auto">
          <a:xfrm>
            <a:off x="2637846" y="1732614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B86BDE0-005E-46B4-A527-230D24F9F073}"/>
              </a:ext>
            </a:extLst>
          </p:cNvPr>
          <p:cNvCxnSpPr/>
          <p:nvPr/>
        </p:nvCxnSpPr>
        <p:spPr bwMode="auto">
          <a:xfrm>
            <a:off x="1233872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Foliennummernplatzhalter 3">
            <a:extLst>
              <a:ext uri="{FF2B5EF4-FFF2-40B4-BE49-F238E27FC236}">
                <a16:creationId xmlns:a16="http://schemas.microsoft.com/office/drawing/2014/main" id="{E2E909B1-6F6E-4154-8CFD-6F12E0BF642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300788" y="6480175"/>
            <a:ext cx="1379537" cy="377825"/>
          </a:xfrm>
        </p:spPr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15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250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6" grpId="0" animBg="1"/>
      <p:bldP spid="27" grpId="0"/>
      <p:bldP spid="30" grpId="0" animBg="1"/>
      <p:bldP spid="31" grpId="0"/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Lineares zeit-invariantes System kann mit Impulsantwort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/>
                  <a:t>   beschrieben werden: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Ansatz: 		Mithilfe der Kreuzkorrelation von Ein- und Ausgabe die 				Gewichtsfunktion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>
                    <a:ea typeface="+mn-ea"/>
                  </a:rPr>
                  <a:t> bestimmen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Annahme:   	Eingabe 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>
                    <a:ea typeface="+mn-ea"/>
                  </a:rPr>
                  <a:t> </a:t>
                </a:r>
                <a:r>
                  <a:rPr lang="de-DE" sz="2000" dirty="0">
                    <a:ea typeface="+mn-ea"/>
                  </a:rPr>
                  <a:t>ist unkorreliert mit Störsignalen, 						Mittelwertfrei und idealerweise weißes Rauschen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Dann gilt:</a:t>
                </a:r>
                <a:endParaRPr lang="de-DE" sz="2000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𝑢𝑢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de-DE" sz="18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Im Fall von weißem Rauschen vereinfacht sich die Gleichung zu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2000" dirty="0">
                    <a:ea typeface="+mn-ea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de-DE" sz="2000" dirty="0">
                    <a:ea typeface="+mn-ea"/>
                  </a:rPr>
                  <a:t> </a:t>
                </a:r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582" t="-444" b="-230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5D65952A-1095-4D9E-9319-F46A248EF87B}"/>
              </a:ext>
            </a:extLst>
          </p:cNvPr>
          <p:cNvSpPr/>
          <p:nvPr/>
        </p:nvSpPr>
        <p:spPr bwMode="auto">
          <a:xfrm>
            <a:off x="2195736" y="4293096"/>
            <a:ext cx="3888432" cy="79208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16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10596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b="0" dirty="0"/>
                  <a:t>Für eine endliche Anzahl an Eingaben </a:t>
                </a:r>
                <a:r>
                  <a:rPr lang="de-DE" sz="2000" b="0" i="1" dirty="0"/>
                  <a:t>N </a:t>
                </a:r>
                <a:r>
                  <a:rPr lang="de-DE" sz="2000" b="0" dirty="0"/>
                  <a:t>wird nun approximiert</a:t>
                </a:r>
                <a:r>
                  <a:rPr lang="de-DE" sz="2000" b="0" i="1" dirty="0"/>
                  <a:t>:</a:t>
                </a:r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𝑦𝑢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b="0" dirty="0"/>
                  <a:t> ,   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dirty="0"/>
                  <a:t>, 		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Mit folgendem Gleichungssystem: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𝑦𝑢</m:t>
                                </m:r>
                              </m:sub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𝑦𝑢</m:t>
                                    </m:r>
                                  </m:sub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sz="1600" dirty="0"/>
                  <a:t>	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2000" dirty="0"/>
                  <a:t>	lässt sich ein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000" dirty="0"/>
                  <a:t> N-ter Ordnung ermitteln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20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 err="1"/>
                  <a:t>Pre-Whitening</a:t>
                </a:r>
                <a:r>
                  <a:rPr lang="de-DE" sz="2000" dirty="0"/>
                  <a:t> Filter erforderlich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Verwendete Eingaben müssen das Verhalten des Systems repräsentieren 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Hohe Ordnung und damit hohe Komplexität benötigt</a:t>
                </a:r>
                <a:endParaRPr lang="de-DE" sz="16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16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802" t="-593" b="-250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17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30054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„</a:t>
                </a:r>
                <a:r>
                  <a:rPr lang="de-DE" sz="2000" b="1" dirty="0" err="1">
                    <a:ea typeface="+mn-ea"/>
                  </a:rPr>
                  <a:t>S</a:t>
                </a:r>
                <a:r>
                  <a:rPr lang="de-DE" sz="2000" dirty="0" err="1">
                    <a:ea typeface="+mn-ea"/>
                  </a:rPr>
                  <a:t>implified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R</a:t>
                </a:r>
                <a:r>
                  <a:rPr lang="de-DE" sz="2000" dirty="0" err="1">
                    <a:ea typeface="+mn-ea"/>
                  </a:rPr>
                  <a:t>efined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>
                    <a:ea typeface="+mn-ea"/>
                  </a:rPr>
                  <a:t>I</a:t>
                </a:r>
                <a:r>
                  <a:rPr lang="de-DE" sz="2000" dirty="0">
                    <a:ea typeface="+mn-ea"/>
                  </a:rPr>
                  <a:t>nstrumental </a:t>
                </a:r>
                <a:r>
                  <a:rPr lang="de-DE" sz="2000" b="1" dirty="0">
                    <a:ea typeface="+mn-ea"/>
                  </a:rPr>
                  <a:t>V</a:t>
                </a:r>
                <a:r>
                  <a:rPr lang="de-DE" sz="2000" dirty="0">
                    <a:ea typeface="+mn-ea"/>
                  </a:rPr>
                  <a:t>ariable </a:t>
                </a:r>
                <a:r>
                  <a:rPr lang="de-DE" sz="2000" dirty="0" err="1">
                    <a:ea typeface="+mn-ea"/>
                  </a:rPr>
                  <a:t>method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dirty="0" err="1">
                    <a:ea typeface="+mn-ea"/>
                  </a:rPr>
                  <a:t>for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C</a:t>
                </a:r>
                <a:r>
                  <a:rPr lang="de-DE" sz="2000" dirty="0" err="1">
                    <a:ea typeface="+mn-ea"/>
                  </a:rPr>
                  <a:t>ontinuous</a:t>
                </a:r>
                <a:r>
                  <a:rPr lang="de-DE" sz="2000" dirty="0">
                    <a:ea typeface="+mn-ea"/>
                  </a:rPr>
                  <a:t>-time Systems“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Annahme: Lineares, zeit-invariantes System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System beschreibbar als Differentialgleichung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Sei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der Differentialoperator so lässt sich das System beschreiben: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mit	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 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Umgeformt: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Idee: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+mn-ea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a typeface="+mn-ea"/>
                  </a:rPr>
                  <a:t> als </a:t>
                </a:r>
                <a:r>
                  <a:rPr lang="de-DE" sz="2000" dirty="0"/>
                  <a:t>Filter initialisieren und iterativ das Modell 				 trainieren </a:t>
                </a: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656" t="-593" r="-1093" b="-27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64CE00-0635-43C5-854C-7196165EA3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18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noFill/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Da Linear: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Bzw.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Wobei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		,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 marL="685800"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400" dirty="0"/>
                  <a:t>	</a:t>
                </a:r>
                <a:r>
                  <a:rPr lang="de-DE" sz="1200" dirty="0"/>
                  <a:t>	</a:t>
                </a: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 err="1"/>
                  <a:t>Instrumentvariable</a:t>
                </a:r>
                <a:r>
                  <a:rPr lang="de-DE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muss bekannt sein bzw.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Modellordnung muss vorab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Kann zu Konvergenzproblemen führen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blipFill>
                <a:blip r:embed="rId3"/>
                <a:stretch>
                  <a:fillRect l="-802" t="-451" b="-30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A65B60-2E0A-4E75-86C4-8EFC0E5F95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19</a:t>
            </a:fld>
            <a:endParaRPr lang="en-US" alt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3D327F-0CA0-47B0-9427-FE43E4C4AE62}"/>
              </a:ext>
            </a:extLst>
          </p:cNvPr>
          <p:cNvSpPr/>
          <p:nvPr/>
        </p:nvSpPr>
        <p:spPr bwMode="auto">
          <a:xfrm>
            <a:off x="2987825" y="4437112"/>
            <a:ext cx="4752528" cy="57606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4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09A9084C-5A3C-4B3E-94B3-273B4DB9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Gliederung</a:t>
            </a:r>
          </a:p>
        </p:txBody>
      </p:sp>
      <p:sp>
        <p:nvSpPr>
          <p:cNvPr id="17411" name="Inhaltsplatzhalter 3">
            <a:extLst>
              <a:ext uri="{FF2B5EF4-FFF2-40B4-BE49-F238E27FC236}">
                <a16:creationId xmlns:a16="http://schemas.microsoft.com/office/drawing/2014/main" id="{5A53D201-6E1E-435B-89EC-BDEFFB1C0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40631"/>
            <a:ext cx="8228013" cy="397668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Motivation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Sensor Position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Signal Rekonstruktion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Schätzmodell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Evaluation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Fazit und Ausblick</a:t>
            </a:r>
          </a:p>
          <a:p>
            <a:pPr marL="0" indent="0">
              <a:lnSpc>
                <a:spcPct val="150000"/>
              </a:lnSpc>
            </a:pPr>
            <a:endParaRPr lang="de-DE" altLang="de-DE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</p:txBody>
      </p:sp>
      <p:sp>
        <p:nvSpPr>
          <p:cNvPr id="17412" name="Rechteck 2">
            <a:extLst>
              <a:ext uri="{FF2B5EF4-FFF2-40B4-BE49-F238E27FC236}">
                <a16:creationId xmlns:a16="http://schemas.microsoft.com/office/drawing/2014/main" id="{DE6EAAA5-022C-4720-9F4B-6E07C128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228975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>
                <a:latin typeface="CMSSBX10"/>
              </a:rPr>
              <a:t>Betr. Mitarbeiter:</a:t>
            </a:r>
            <a:endParaRPr lang="de-DE" alt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76B95C-8272-41B7-AAD4-E2422B271C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b="1" dirty="0">
                    <a:ea typeface="+mn-ea"/>
                  </a:rPr>
                  <a:t>N4SID</a:t>
                </a:r>
                <a:r>
                  <a:rPr lang="de-DE" sz="2000" dirty="0">
                    <a:ea typeface="+mn-ea"/>
                  </a:rPr>
                  <a:t> – „</a:t>
                </a:r>
                <a:r>
                  <a:rPr lang="en-US" sz="2000" dirty="0">
                    <a:ea typeface="+mn-ea"/>
                  </a:rPr>
                  <a:t>N</a:t>
                </a:r>
                <a:r>
                  <a:rPr lang="en-US" sz="2000" dirty="0"/>
                  <a:t>umerical Algorithm for State Space Subspace System 			 	Identification”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System </a:t>
                </a:r>
                <a:r>
                  <a:rPr lang="en-US" sz="2000" dirty="0" err="1"/>
                  <a:t>im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Zustandsraum</a:t>
                </a:r>
                <a:r>
                  <a:rPr lang="en-US" sz="2000" dirty="0"/>
                  <a:t>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Idee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Ordnung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und </a:t>
                </a:r>
                <a:r>
                  <a:rPr lang="en-US" sz="2000" dirty="0" err="1"/>
                  <a:t>Parametrisierung</a:t>
                </a:r>
                <a:r>
                  <a:rPr lang="en-US" sz="2000" dirty="0"/>
                  <a:t> des Systems </a:t>
                </a:r>
                <a:r>
                  <a:rPr lang="en-US" sz="2000" dirty="0" err="1"/>
                  <a:t>aus</a:t>
                </a:r>
                <a:r>
                  <a:rPr lang="en-US" sz="2000" dirty="0"/>
                  <a:t> 				        </a:t>
                </a:r>
                <a:r>
                  <a:rPr lang="en-US" sz="2000" dirty="0" err="1"/>
                  <a:t>Unterräumen</a:t>
                </a:r>
                <a:r>
                  <a:rPr lang="en-US" sz="2000" dirty="0"/>
                  <a:t>  von Ein/</a:t>
                </a:r>
                <a:r>
                  <a:rPr lang="en-US" sz="2000" dirty="0" err="1"/>
                  <a:t>Ausgabe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schätzen</a:t>
                </a: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Sei: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</a:t>
                </a:r>
                <a:r>
                  <a:rPr lang="en-US" sz="1600" dirty="0" err="1"/>
                  <a:t>Vergangenheit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Zukunft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− 1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die Hankel-Matrix </a:t>
                </a:r>
                <a:r>
                  <a:rPr lang="en-US" sz="1600" dirty="0" err="1"/>
                  <a:t>vergangener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Eingaben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die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Hankel</m:t>
                    </m:r>
                    <m:r>
                      <m:rPr>
                        <m:nor/>
                      </m:rPr>
                      <a:rPr lang="en-US" sz="1600" dirty="0"/>
                      <m:t>−</m:t>
                    </m:r>
                    <m:r>
                      <m:rPr>
                        <m:nor/>
                      </m:rPr>
                      <a:rPr lang="en-US" sz="1600" dirty="0"/>
                      <m:t>Matrix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der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de-DE" sz="1600" b="0" i="0" dirty="0" smtClean="0"/>
                      <m:t>zuk</m:t>
                    </m:r>
                    <m:r>
                      <m:rPr>
                        <m:nor/>
                      </m:rPr>
                      <a:rPr lang="de-DE" sz="1600" b="0" i="0" dirty="0" smtClean="0"/>
                      <m:t>ü</m:t>
                    </m:r>
                    <m:r>
                      <m:rPr>
                        <m:nor/>
                      </m:rPr>
                      <a:rPr lang="de-DE" sz="1600" b="0" i="0" dirty="0" smtClean="0"/>
                      <m:t>nftigen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 err="1"/>
                      <m:t>Eingaben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 err="1"/>
                  <a:t>Für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Ausgaben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analog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  <a:blipFill>
                <a:blip r:embed="rId3"/>
                <a:stretch>
                  <a:fillRect l="-656" t="-661" b="-19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20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799694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21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Erweiterte Beobachtungsmatrix: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…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Schiefe Projektion der Zukunfts-Ausgabe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entlang des Zeilenraums der Zukunftseingabe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in den Zeilenraum der vergangenen Ein/Ausgaben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Wobei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de-DE" sz="20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Aus Singulärwertzerlegung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kann nun: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Systemordnung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600" dirty="0"/>
                  <a:t>bestimmt werden</a:t>
                </a:r>
                <a:r>
                  <a:rPr lang="de-DE" sz="12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Die erweiterte Beobachtungsmatrix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geschätzt werden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Mit bekannten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können 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sowie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und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dirty="0"/>
                  <a:t> bestimmt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de-DE" sz="2000" dirty="0"/>
                  <a:t> durch lineares Regressionsverfahren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628650" lvl="1" indent="-1714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3"/>
                <a:stretch>
                  <a:fillRect l="-667" t="-522" b="-1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1F383E27-899A-4888-A0EE-0BD26CAD6386}"/>
              </a:ext>
            </a:extLst>
          </p:cNvPr>
          <p:cNvSpPr/>
          <p:nvPr/>
        </p:nvSpPr>
        <p:spPr bwMode="auto">
          <a:xfrm>
            <a:off x="827584" y="2132856"/>
            <a:ext cx="7632848" cy="158417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5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Schätzmodell</a:t>
            </a:r>
            <a:r>
              <a:rPr lang="en-US" alt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C777CAB-5ED7-41A2-8615-E95E599795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22</a:t>
            </a:fld>
            <a:endParaRPr lang="en-US" alt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2AC5397-025D-4C71-A826-4C0438AD8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993" y="1191653"/>
                <a:ext cx="8228013" cy="3472632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Kombination 3 neuer Ansätze</a:t>
                </a:r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Eindimensionale Messvariable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Neue Sensorposition mit glattem </a:t>
                </a:r>
                <a:r>
                  <a:rPr lang="de-DE" sz="1800" dirty="0" err="1"/>
                  <a:t>sinusoidem</a:t>
                </a:r>
                <a:r>
                  <a:rPr lang="de-DE" sz="1800" dirty="0"/>
                  <a:t> Signal</a:t>
                </a:r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Transformation des gemessenen Signals vor Eingabe in den Kalman Filter mit identifiziertem System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DE" sz="1800" dirty="0"/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endParaRPr lang="de-DE" sz="18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Signifikante </a:t>
                </a:r>
                <a:r>
                  <a:rPr lang="de-DE" sz="2000" dirty="0" err="1"/>
                  <a:t>vereinfachung</a:t>
                </a:r>
                <a:r>
                  <a:rPr lang="de-DE" sz="2000" dirty="0"/>
                  <a:t> der Messgleichung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sz="2000" dirty="0"/>
              </a:p>
              <a:p>
                <a:pPr marL="1257300" lvl="2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Eindimensionale Abbildung</a:t>
                </a:r>
              </a:p>
              <a:p>
                <a:pPr marL="1257300" lvl="2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Geschwindigkeitsunabhängig</a:t>
                </a:r>
              </a:p>
              <a:p>
                <a:pPr marL="1257300" lvl="2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Beschreibbar als einfacher </a:t>
                </a:r>
                <a:r>
                  <a:rPr lang="de-DE" sz="2000" dirty="0" err="1"/>
                  <a:t>sinusoider</a:t>
                </a:r>
                <a:r>
                  <a:rPr lang="de-DE" sz="2000" dirty="0"/>
                  <a:t> Term		</a:t>
                </a: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2AC5397-025D-4C71-A826-4C0438AD8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1191653"/>
                <a:ext cx="8228013" cy="3472632"/>
              </a:xfrm>
              <a:blipFill>
                <a:blip r:embed="rId3"/>
                <a:stretch>
                  <a:fillRect l="-667" t="-702" b="-5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4ED3B6A-E2F4-463E-BEDA-F7C87312676E}"/>
              </a:ext>
            </a:extLst>
          </p:cNvPr>
          <p:cNvSpPr/>
          <p:nvPr/>
        </p:nvSpPr>
        <p:spPr bwMode="auto">
          <a:xfrm>
            <a:off x="123091" y="3278578"/>
            <a:ext cx="668215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21421D-52D4-4821-91BA-15163FE27B1F}"/>
                  </a:ext>
                </a:extLst>
              </p:cNvPr>
              <p:cNvSpPr txBox="1"/>
              <p:nvPr/>
            </p:nvSpPr>
            <p:spPr>
              <a:xfrm>
                <a:off x="1949216" y="5013176"/>
                <a:ext cx="49347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Messgleichung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𝑅𝑜𝑡𝑜𝑟𝑤𝑖𝑛𝑘𝑒𝑙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𝑀𝑎𝑔𝑛𝑒𝑡𝑓𝑒𝑙𝑑𝑠𝑡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𝑟𝑘𝑒</m:t>
                      </m:r>
                    </m:oMath>
                  </m:oMathPara>
                </a14:m>
                <a:endPara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  	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21421D-52D4-4821-91BA-15163FE2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216" y="5013176"/>
                <a:ext cx="4934747" cy="1323439"/>
              </a:xfrm>
              <a:prstGeom prst="rect">
                <a:avLst/>
              </a:prstGeom>
              <a:blipFill>
                <a:blip r:embed="rId4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26B1063F-E822-4C06-B59A-E7F8EC5823A6}"/>
              </a:ext>
            </a:extLst>
          </p:cNvPr>
          <p:cNvSpPr/>
          <p:nvPr/>
        </p:nvSpPr>
        <p:spPr bwMode="auto">
          <a:xfrm>
            <a:off x="1979712" y="5013176"/>
            <a:ext cx="4752528" cy="113755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Schätzmodell - Training</a:t>
            </a:r>
            <a:r>
              <a:rPr lang="en-US" alt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C777CAB-5ED7-41A2-8615-E95E599795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23</a:t>
            </a:fld>
            <a:endParaRPr lang="en-US" alt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447DFE4D-C91E-46FA-AA4F-D61397C4EE88}"/>
                  </a:ext>
                </a:extLst>
              </p:cNvPr>
              <p:cNvSpPr/>
              <p:nvPr/>
            </p:nvSpPr>
            <p:spPr bwMode="auto">
              <a:xfrm>
                <a:off x="3193542" y="764704"/>
                <a:ext cx="2127044" cy="71621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kumimoji="0" lang="de-DE" sz="2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6" charset="0"/>
                    <a:cs typeface="DejaVu Sans" charset="0"/>
                  </a:rPr>
                  <a:t>s</a:t>
                </a:r>
                <a:r>
                  <a:rPr kumimoji="0" lang="de-DE" sz="2200" b="0" i="0" u="none" strike="noStrike" cap="none" normalizeH="0" baseline="0" dirty="0" err="1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Messung</a:t>
                </a:r>
                <a:r>
                  <a:rPr kumimoji="0" lang="de-DE" sz="22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  <m:t>𝐵</m:t>
                        </m:r>
                      </m:e>
                      <m:sub>
                        <m: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 Neue Position</a:t>
                </a: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447DFE4D-C91E-46FA-AA4F-D61397C4E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542" y="764704"/>
                <a:ext cx="2127044" cy="716212"/>
              </a:xfrm>
              <a:prstGeom prst="rect">
                <a:avLst/>
              </a:prstGeom>
              <a:blipFill>
                <a:blip r:embed="rId3"/>
                <a:stretch>
                  <a:fillRect t="-4132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A0BF26B2-C67D-4494-A231-425BCC092B28}"/>
              </a:ext>
            </a:extLst>
          </p:cNvPr>
          <p:cNvSpPr/>
          <p:nvPr/>
        </p:nvSpPr>
        <p:spPr bwMode="auto">
          <a:xfrm>
            <a:off x="4144856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Imp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1E64E1-2067-4D05-96D6-D7B2565BF847}"/>
              </a:ext>
            </a:extLst>
          </p:cNvPr>
          <p:cNvSpPr/>
          <p:nvPr/>
        </p:nvSpPr>
        <p:spPr bwMode="auto">
          <a:xfrm>
            <a:off x="5693822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SRIVC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493067-F502-4EDC-A60B-DDCF32B2D6AA}"/>
              </a:ext>
            </a:extLst>
          </p:cNvPr>
          <p:cNvSpPr/>
          <p:nvPr/>
        </p:nvSpPr>
        <p:spPr bwMode="auto">
          <a:xfrm>
            <a:off x="7242788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N4SID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60DA9F-EAF4-4E87-8C07-6BFC4E58B9EB}"/>
              </a:ext>
            </a:extLst>
          </p:cNvPr>
          <p:cNvSpPr/>
          <p:nvPr/>
        </p:nvSpPr>
        <p:spPr bwMode="auto">
          <a:xfrm>
            <a:off x="850503" y="2796036"/>
            <a:ext cx="2050279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Messgleichung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B9756B5-45E8-4D6B-83C7-666ED7A8C22E}"/>
              </a:ext>
            </a:extLst>
          </p:cNvPr>
          <p:cNvSpPr/>
          <p:nvPr/>
        </p:nvSpPr>
        <p:spPr bwMode="auto">
          <a:xfrm>
            <a:off x="3995936" y="2268538"/>
            <a:ext cx="4662915" cy="145419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D5B3B6-8F0D-4877-9124-A1F3E8776E1A}"/>
              </a:ext>
            </a:extLst>
          </p:cNvPr>
          <p:cNvSpPr txBox="1"/>
          <p:nvPr/>
        </p:nvSpPr>
        <p:spPr>
          <a:xfrm>
            <a:off x="5127173" y="2330677"/>
            <a:ext cx="239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Identifikation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F36833D-4D73-48DA-AFD5-4ED303569446}"/>
              </a:ext>
            </a:extLst>
          </p:cNvPr>
          <p:cNvSpPr/>
          <p:nvPr/>
        </p:nvSpPr>
        <p:spPr bwMode="auto">
          <a:xfrm>
            <a:off x="629462" y="2271649"/>
            <a:ext cx="2592289" cy="1454196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710FD5-DD0B-4512-AF7E-B7301DDD8A9C}"/>
              </a:ext>
            </a:extLst>
          </p:cNvPr>
          <p:cNvSpPr txBox="1"/>
          <p:nvPr/>
        </p:nvSpPr>
        <p:spPr>
          <a:xfrm>
            <a:off x="1269128" y="2308962"/>
            <a:ext cx="132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A2D39210-00FD-4A35-A1E5-B9C1A3E280A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 bwMode="auto">
          <a:xfrm rot="16200000" flipH="1">
            <a:off x="4898418" y="839562"/>
            <a:ext cx="787622" cy="207033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2" name="Verbinder: gewinkelt 33791">
            <a:extLst>
              <a:ext uri="{FF2B5EF4-FFF2-40B4-BE49-F238E27FC236}">
                <a16:creationId xmlns:a16="http://schemas.microsoft.com/office/drawing/2014/main" id="{A701A9B1-E284-4658-9715-D5D37EC40946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 bwMode="auto">
          <a:xfrm rot="5400000">
            <a:off x="2695970" y="710554"/>
            <a:ext cx="790733" cy="2331457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CFB7389-7C31-4CE7-9EFA-1C0225637F30}"/>
              </a:ext>
            </a:extLst>
          </p:cNvPr>
          <p:cNvSpPr/>
          <p:nvPr/>
        </p:nvSpPr>
        <p:spPr bwMode="auto">
          <a:xfrm>
            <a:off x="3347864" y="4510356"/>
            <a:ext cx="1818401" cy="948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200" dirty="0" err="1">
                <a:latin typeface="Times New Roman" pitchFamily="16" charset="0"/>
                <a:cs typeface="DejaVu Sans" charset="0"/>
              </a:rPr>
              <a:t>E</a:t>
            </a:r>
            <a:r>
              <a:rPr lang="de-DE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cs typeface="DejaVu Sans" charset="0"/>
              </a:rPr>
              <a:t>Extended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cs typeface="DejaVu Sans" charset="0"/>
              </a:rPr>
              <a:t> Kalman Filter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33799" name="Verbinder: gewinkelt 33798">
            <a:extLst>
              <a:ext uri="{FF2B5EF4-FFF2-40B4-BE49-F238E27FC236}">
                <a16:creationId xmlns:a16="http://schemas.microsoft.com/office/drawing/2014/main" id="{73814496-F34D-474B-993F-7FCBE71E145C}"/>
              </a:ext>
            </a:extLst>
          </p:cNvPr>
          <p:cNvCxnSpPr>
            <a:stCxn id="16" idx="2"/>
            <a:endCxn id="34" idx="0"/>
          </p:cNvCxnSpPr>
          <p:nvPr/>
        </p:nvCxnSpPr>
        <p:spPr bwMode="auto">
          <a:xfrm rot="16200000" flipH="1">
            <a:off x="2699081" y="2952371"/>
            <a:ext cx="784511" cy="2331458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1" name="Verbinder: gewinkelt 33800">
            <a:extLst>
              <a:ext uri="{FF2B5EF4-FFF2-40B4-BE49-F238E27FC236}">
                <a16:creationId xmlns:a16="http://schemas.microsoft.com/office/drawing/2014/main" id="{B3EFAF5F-8A8E-4246-8C7C-77C53B85CC77}"/>
              </a:ext>
            </a:extLst>
          </p:cNvPr>
          <p:cNvCxnSpPr>
            <a:stCxn id="5" idx="2"/>
            <a:endCxn id="34" idx="0"/>
          </p:cNvCxnSpPr>
          <p:nvPr/>
        </p:nvCxnSpPr>
        <p:spPr bwMode="auto">
          <a:xfrm rot="5400000">
            <a:off x="4898419" y="3081381"/>
            <a:ext cx="787622" cy="2070329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Gerade Verbindung mit Pfeil 33802">
            <a:extLst>
              <a:ext uri="{FF2B5EF4-FFF2-40B4-BE49-F238E27FC236}">
                <a16:creationId xmlns:a16="http://schemas.microsoft.com/office/drawing/2014/main" id="{8DF7F788-7AF7-47E7-A748-C54DA1E7FEA1}"/>
              </a:ext>
            </a:extLst>
          </p:cNvPr>
          <p:cNvCxnSpPr>
            <a:stCxn id="34" idx="2"/>
          </p:cNvCxnSpPr>
          <p:nvPr/>
        </p:nvCxnSpPr>
        <p:spPr bwMode="auto">
          <a:xfrm flipH="1">
            <a:off x="4257064" y="5458756"/>
            <a:ext cx="1" cy="6345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804" name="Textfeld 33803">
                <a:extLst>
                  <a:ext uri="{FF2B5EF4-FFF2-40B4-BE49-F238E27FC236}">
                    <a16:creationId xmlns:a16="http://schemas.microsoft.com/office/drawing/2014/main" id="{4461128C-54E4-4C4B-94A9-F29E4B197832}"/>
                  </a:ext>
                </a:extLst>
              </p:cNvPr>
              <p:cNvSpPr txBox="1"/>
              <p:nvPr/>
            </p:nvSpPr>
            <p:spPr>
              <a:xfrm>
                <a:off x="4595041" y="5692552"/>
                <a:ext cx="3391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Schätzung von</a:t>
                </a:r>
              </a:p>
              <a:p>
                <a:pPr algn="ctr"/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und Geschwindigkeit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de-DE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804" name="Textfeld 33803">
                <a:extLst>
                  <a:ext uri="{FF2B5EF4-FFF2-40B4-BE49-F238E27FC236}">
                    <a16:creationId xmlns:a16="http://schemas.microsoft.com/office/drawing/2014/main" id="{4461128C-54E4-4C4B-94A9-F29E4B19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41" y="5692552"/>
                <a:ext cx="3391249" cy="646331"/>
              </a:xfrm>
              <a:prstGeom prst="rect">
                <a:avLst/>
              </a:prstGeom>
              <a:blipFill>
                <a:blip r:embed="rId4"/>
                <a:stretch>
                  <a:fillRect l="-1259" t="-5660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152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233E1-62B5-4A2D-B8D9-F541CE2E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Schätzfehler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A4745B1-0781-49B0-A574-320D9243EB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589906"/>
                  </p:ext>
                </p:extLst>
              </p:nvPr>
            </p:nvGraphicFramePr>
            <p:xfrm>
              <a:off x="457200" y="160020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</a:t>
                          </a:r>
                          <a:r>
                            <a:rPr lang="de-DE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deg</a:t>
                          </a:r>
                          <a:endParaRPr lang="de-D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RPM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121.1584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49.6462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2.8800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5.1206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2.9678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4.9448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A4745B1-0781-49B0-A574-320D9243EB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589906"/>
                  </p:ext>
                </p:extLst>
              </p:nvPr>
            </p:nvGraphicFramePr>
            <p:xfrm>
              <a:off x="457200" y="160020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7937" r="-10088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44" t="-7937" r="-889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121.1584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49.6462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2.8800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5.1206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2.9678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4.9448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567B0-4BAB-4B84-9CA1-E08BFF148A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24</a:t>
            </a:fld>
            <a:endParaRPr lang="en-US" alt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808845-F460-4CA4-907C-986370F5852C}"/>
              </a:ext>
            </a:extLst>
          </p:cNvPr>
          <p:cNvSpPr txBox="1"/>
          <p:nvPr/>
        </p:nvSpPr>
        <p:spPr>
          <a:xfrm>
            <a:off x="3416082" y="98072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5">
                <a:extLst>
                  <a:ext uri="{FF2B5EF4-FFF2-40B4-BE49-F238E27FC236}">
                    <a16:creationId xmlns:a16="http://schemas.microsoft.com/office/drawing/2014/main" id="{D82C571E-9BF9-4981-A906-35EC65DE05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1616070"/>
                  </p:ext>
                </p:extLst>
              </p:nvPr>
            </p:nvGraphicFramePr>
            <p:xfrm>
              <a:off x="457993" y="417971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</a:t>
                          </a:r>
                          <a:r>
                            <a:rPr lang="de-DE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deg</a:t>
                          </a:r>
                          <a:endParaRPr lang="de-D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RPM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120.2361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52.7653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2.6809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3.5901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1.6657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3.5546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5">
                <a:extLst>
                  <a:ext uri="{FF2B5EF4-FFF2-40B4-BE49-F238E27FC236}">
                    <a16:creationId xmlns:a16="http://schemas.microsoft.com/office/drawing/2014/main" id="{D82C571E-9BF9-4981-A906-35EC65DE05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1616070"/>
                  </p:ext>
                </p:extLst>
              </p:nvPr>
            </p:nvGraphicFramePr>
            <p:xfrm>
              <a:off x="457993" y="417971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22" t="-7937" r="-101111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222" t="-7937" r="-1111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120.2361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52.7653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2.6809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3.5901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1.6657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3.5546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7AC02820-9CC9-40EB-8932-BEB4BEBD6806}"/>
              </a:ext>
            </a:extLst>
          </p:cNvPr>
          <p:cNvSpPr txBox="1"/>
          <p:nvPr/>
        </p:nvSpPr>
        <p:spPr>
          <a:xfrm>
            <a:off x="3416875" y="356023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Negative Rotation</a:t>
            </a:r>
          </a:p>
        </p:txBody>
      </p:sp>
    </p:spTree>
    <p:extLst>
      <p:ext uri="{BB962C8B-B14F-4D97-AF65-F5344CB8AC3E}">
        <p14:creationId xmlns:p14="http://schemas.microsoft.com/office/powerpoint/2010/main" val="201101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Position Schätzfehler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065FDF-E094-46E1-9058-CC9480CA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1187"/>
            <a:ext cx="8359301" cy="419271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25</a:t>
            </a:fld>
            <a:endParaRPr lang="en-US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8E7ED3-5033-48BD-A03A-C43108525ACA}"/>
              </a:ext>
            </a:extLst>
          </p:cNvPr>
          <p:cNvSpPr txBox="1"/>
          <p:nvPr/>
        </p:nvSpPr>
        <p:spPr>
          <a:xfrm>
            <a:off x="971600" y="5085184"/>
            <a:ext cx="6974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Basisfunktion sensibel gegenüber Rauschen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SRIVC steigender Fehler bei hohen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N4SID starke Abweichung zwischen Rotationsrichtungen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00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Geschw</a:t>
            </a:r>
            <a:r>
              <a:rPr lang="de-DE" dirty="0"/>
              <a:t>. Schätzfehler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065FDF-E094-46E1-9058-CC9480CA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691187"/>
            <a:ext cx="8359301" cy="419271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26</a:t>
            </a:fld>
            <a:endParaRPr lang="en-US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8E7ED3-5033-48BD-A03A-C43108525ACA}"/>
              </a:ext>
            </a:extLst>
          </p:cNvPr>
          <p:cNvSpPr txBox="1"/>
          <p:nvPr/>
        </p:nvSpPr>
        <p:spPr>
          <a:xfrm>
            <a:off x="971600" y="5085184"/>
            <a:ext cx="7715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Basisfunktion hat Probleme bei steigenden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Geschwindikeiten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SRIVC und N4SID relativ konstant über alle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Leicht erhöhte Fehler bei niedrigen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26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Rechenzeit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27</a:t>
            </a:fld>
            <a:endParaRPr lang="en-US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25C1F-88B3-4291-ABC9-A9C95490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0728"/>
            <a:ext cx="8228013" cy="419271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Komplexität der System bestimmt durch Modellordnung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Rechenzeit pro Schätziteration als Indikator für Komplexität des Schätzmodells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Signifikante Reduzierung der Rechenzeit zu vorherigen Arbeiten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Komplexität der Systeme wenig Einfluss auf Rechenzeit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CF0B542A-478C-420D-9217-CAE1459D3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6246"/>
              </p:ext>
            </p:extLst>
          </p:nvPr>
        </p:nvGraphicFramePr>
        <p:xfrm>
          <a:off x="766582" y="3789040"/>
          <a:ext cx="7609245" cy="109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02">
                  <a:extLst>
                    <a:ext uri="{9D8B030D-6E8A-4147-A177-3AD203B41FA5}">
                      <a16:colId xmlns:a16="http://schemas.microsoft.com/office/drawing/2014/main" val="75247395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5247945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0828041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08543218"/>
                    </a:ext>
                  </a:extLst>
                </a:gridCol>
                <a:gridCol w="1931619">
                  <a:extLst>
                    <a:ext uri="{9D8B030D-6E8A-4147-A177-3AD203B41FA5}">
                      <a16:colId xmlns:a16="http://schemas.microsoft.com/office/drawing/2014/main" val="4193685835"/>
                    </a:ext>
                  </a:extLst>
                </a:gridCol>
              </a:tblGrid>
              <a:tr h="450932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Imp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SRIVC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N4SID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Basis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33814"/>
                  </a:ext>
                </a:extLst>
              </a:tr>
              <a:tr h="629188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Rechenzeit pro Schätzung /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0.0689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0.3229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657230"/>
                  </a:ext>
                </a:extLst>
              </a:tr>
            </a:tbl>
          </a:graphicData>
        </a:graphic>
      </p:graphicFrame>
      <p:graphicFrame>
        <p:nvGraphicFramePr>
          <p:cNvPr id="11" name="Tabelle 9">
            <a:extLst>
              <a:ext uri="{FF2B5EF4-FFF2-40B4-BE49-F238E27FC236}">
                <a16:creationId xmlns:a16="http://schemas.microsoft.com/office/drawing/2014/main" id="{66A04A05-7DF5-4AEE-926C-5FA1BCA86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40100"/>
              </p:ext>
            </p:extLst>
          </p:nvPr>
        </p:nvGraphicFramePr>
        <p:xfrm>
          <a:off x="766582" y="1484784"/>
          <a:ext cx="7609245" cy="1255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752473958"/>
                    </a:ext>
                  </a:extLst>
                </a:gridCol>
                <a:gridCol w="1722242">
                  <a:extLst>
                    <a:ext uri="{9D8B030D-6E8A-4147-A177-3AD203B41FA5}">
                      <a16:colId xmlns:a16="http://schemas.microsoft.com/office/drawing/2014/main" val="1831997020"/>
                    </a:ext>
                  </a:extLst>
                </a:gridCol>
                <a:gridCol w="1086900">
                  <a:extLst>
                    <a:ext uri="{9D8B030D-6E8A-4147-A177-3AD203B41FA5}">
                      <a16:colId xmlns:a16="http://schemas.microsoft.com/office/drawing/2014/main" val="2052479454"/>
                    </a:ext>
                  </a:extLst>
                </a:gridCol>
                <a:gridCol w="1442062">
                  <a:extLst>
                    <a:ext uri="{9D8B030D-6E8A-4147-A177-3AD203B41FA5}">
                      <a16:colId xmlns:a16="http://schemas.microsoft.com/office/drawing/2014/main" val="1008280415"/>
                    </a:ext>
                  </a:extLst>
                </a:gridCol>
                <a:gridCol w="1485833">
                  <a:extLst>
                    <a:ext uri="{9D8B030D-6E8A-4147-A177-3AD203B41FA5}">
                      <a16:colId xmlns:a16="http://schemas.microsoft.com/office/drawing/2014/main" val="608543218"/>
                    </a:ext>
                  </a:extLst>
                </a:gridCol>
              </a:tblGrid>
              <a:tr h="42454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Imp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SRIVC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N4SID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33814"/>
                  </a:ext>
                </a:extLst>
              </a:tr>
              <a:tr h="415421">
                <a:tc rowSpan="2"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Modellordnung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57230"/>
                  </a:ext>
                </a:extLst>
              </a:tr>
              <a:tr h="415421">
                <a:tc vMerge="1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Negativ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9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Fazit</a:t>
            </a:r>
            <a:r>
              <a:rPr lang="en-US" altLang="de-DE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34201F3D-A12F-4F82-AB3A-B5C062609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577" y="980728"/>
                <a:ext cx="8219257" cy="39766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Zwei wesentliche Probleme des Schätzmodells eliminiert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Neue Sensorposition mit purem Signal der Permanentmagneten ohne Störung durch Magnetfeldern in den Spulen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Effiziente Technik entwickelt um ungewollte Tiefpasstransformationen mithilfe eines weiteren Systems zu invertieren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Erfolgreich die Dimension der Messvariable reduziert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Integrierung der neuen Ansätze in das Modell mit präzisen Schätzergebnissen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𝑅𝑀𝑆𝐸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𝑆𝐼𝐷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3168 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</m:t>
                    </m:r>
                  </m:oMath>
                </a14:m>
                <a:endParaRPr lang="de-DE" sz="16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𝑅𝑀𝑆𝐸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𝑆𝐼𝐷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2435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𝑅𝑃𝑀</m:t>
                    </m:r>
                  </m:oMath>
                </a14:m>
                <a:endParaRPr lang="de-DE" sz="1600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Signifikante Rechenzeitreduktion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0,2567 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sz="2000" dirty="0"/>
                  <a:t> zu vorherigen Arbeiten bei gesteigerter Schätzpräzision</a:t>
                </a:r>
              </a:p>
              <a:p>
                <a:pPr marL="457200" lvl="1" indent="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de-DE" sz="1600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34201F3D-A12F-4F82-AB3A-B5C062609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577" y="980728"/>
                <a:ext cx="8219257" cy="3976688"/>
              </a:xfrm>
              <a:blipFill>
                <a:blip r:embed="rId3"/>
                <a:stretch>
                  <a:fillRect l="-742" b="-262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28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813829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Ausblick</a:t>
            </a:r>
            <a:endParaRPr lang="en-US" alt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201F3D-A12F-4F82-AB3A-B5C06260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Rotation des Sensors ermöglichen für besser Messpositionen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Erhöhung der Systemkomplexitäten für präzisere Ergebnisse und weniger Overhead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Das Schätzmodell unter Last evaluieren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29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1109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21B0BE0-99BA-4AB1-80E1-9746540D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9340-60E0-43A7-A741-2833263E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228013" cy="3976688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dirty="0">
                <a:ea typeface="+mn-ea"/>
              </a:rPr>
              <a:t>Ziel: 	Präzise Bestimmung der Rotorposition von 					BLDC-Motoren anhand des Magnetfelds	 in 					Echtzeit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ea typeface="+mn-ea"/>
              </a:rPr>
              <a:t>									</a:t>
            </a:r>
          </a:p>
        </p:txBody>
      </p:sp>
      <p:pic>
        <p:nvPicPr>
          <p:cNvPr id="18436" name="Grafik 8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07715807-F5C4-470A-8A1C-654F9271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668"/>
            <a:ext cx="2148012" cy="200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4">
            <a:extLst>
              <a:ext uri="{FF2B5EF4-FFF2-40B4-BE49-F238E27FC236}">
                <a16:creationId xmlns:a16="http://schemas.microsoft.com/office/drawing/2014/main" id="{844BA39A-EABB-4261-9836-22A6DBE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70688" y="1499383"/>
            <a:ext cx="4135756" cy="229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36153C1-B509-4E16-8C48-35849C540F5B}"/>
              </a:ext>
            </a:extLst>
          </p:cNvPr>
          <p:cNvSpPr/>
          <p:nvPr/>
        </p:nvSpPr>
        <p:spPr bwMode="auto">
          <a:xfrm>
            <a:off x="1920681" y="2334973"/>
            <a:ext cx="446088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040586-4BC6-4234-8CB1-885819CF82BD}"/>
              </a:ext>
            </a:extLst>
          </p:cNvPr>
          <p:cNvSpPr/>
          <p:nvPr/>
        </p:nvSpPr>
        <p:spPr bwMode="auto">
          <a:xfrm>
            <a:off x="6447025" y="2333385"/>
            <a:ext cx="444500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8440" name="Textfeld 5">
            <a:extLst>
              <a:ext uri="{FF2B5EF4-FFF2-40B4-BE49-F238E27FC236}">
                <a16:creationId xmlns:a16="http://schemas.microsoft.com/office/drawing/2014/main" id="{E4421AC8-AFE3-49B2-8735-8BC3C4DD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550" y="2023822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Schätzung</a:t>
            </a:r>
          </a:p>
        </p:txBody>
      </p:sp>
      <p:sp>
        <p:nvSpPr>
          <p:cNvPr id="18441" name="Textfeld 10">
            <a:extLst>
              <a:ext uri="{FF2B5EF4-FFF2-40B4-BE49-F238E27FC236}">
                <a16:creationId xmlns:a16="http://schemas.microsoft.com/office/drawing/2014/main" id="{F18BD2E4-C56B-4C79-BFCB-9E5A280D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19" y="2025410"/>
            <a:ext cx="836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Messung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FBAB7CE-FB07-44AD-A591-ECB110BE0FFA}"/>
                  </a:ext>
                </a:extLst>
              </p:cNvPr>
              <p:cNvSpPr txBox="1"/>
              <p:nvPr/>
            </p:nvSpPr>
            <p:spPr>
              <a:xfrm>
                <a:off x="7056781" y="1975835"/>
                <a:ext cx="205102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de-DE" sz="1600" b="1" dirty="0">
                    <a:solidFill>
                      <a:schemeClr val="tx1"/>
                    </a:solidFill>
                    <a:latin typeface="+mn-lt"/>
                    <a:ea typeface="+mn-ea"/>
                    <a:cs typeface="DejaVu Sans" charset="0"/>
                  </a:rPr>
                  <a:t>Rotor Position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𝜽</m:t>
                    </m:r>
                  </m:oMath>
                </a14:m>
                <a:r>
                  <a:rPr lang="de-DE" sz="1600" b="1" dirty="0">
                    <a:solidFill>
                      <a:schemeClr val="tx1"/>
                    </a:solidFill>
                    <a:latin typeface="+mn-lt"/>
                    <a:ea typeface="+mn-ea"/>
                    <a:cs typeface="DejaVu Sans" charset="0"/>
                  </a:rPr>
                  <a:t> und Geschwindigkeit </a:t>
                </a:r>
                <a14:m>
                  <m:oMath xmlns:m="http://schemas.openxmlformats.org/officeDocument/2006/math">
                    <m:r>
                      <a:rPr lang="de-D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𝝎</m:t>
                    </m:r>
                  </m:oMath>
                </a14:m>
                <a:endParaRPr lang="de-DE" sz="1600" b="1" dirty="0">
                  <a:solidFill>
                    <a:schemeClr val="tx1"/>
                  </a:solidFill>
                  <a:latin typeface="+mn-lt"/>
                  <a:ea typeface="+mn-ea"/>
                  <a:cs typeface="DejaVu Sans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FBAB7CE-FB07-44AD-A591-ECB110BE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1" y="1975835"/>
                <a:ext cx="2051025" cy="830997"/>
              </a:xfrm>
              <a:prstGeom prst="rect">
                <a:avLst/>
              </a:prstGeom>
              <a:blipFill>
                <a:blip r:embed="rId5"/>
                <a:stretch>
                  <a:fillRect l="-1190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D306E1-3941-40AC-ADA2-7A94912BABC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ECF6F61D-0536-4198-974F-59B4CE004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0638"/>
            <a:ext cx="9144000" cy="5635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Thank you for your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D0F074A-224A-4EA2-9831-EE96F7241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 – </a:t>
            </a:r>
            <a:r>
              <a:rPr lang="en-US" altLang="de-DE" dirty="0" err="1"/>
              <a:t>Vorherige</a:t>
            </a:r>
            <a:r>
              <a:rPr lang="en-US" altLang="de-DE" dirty="0"/>
              <a:t> </a:t>
            </a:r>
            <a:r>
              <a:rPr lang="en-US" altLang="de-DE" dirty="0" err="1"/>
              <a:t>Arbeiten</a:t>
            </a:r>
            <a:r>
              <a:rPr lang="en-US" altLang="de-DE" dirty="0"/>
              <a:t>	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4EAF0F-5C4C-4892-8CFD-F9B859D9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967"/>
            <a:ext cx="8362950" cy="20880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57F923-C10A-491B-A176-42C73450A4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4</a:t>
            </a:fld>
            <a:endParaRPr lang="en-US" alt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5923D5A-78D0-49CB-99DB-363D46FF0E05}"/>
              </a:ext>
            </a:extLst>
          </p:cNvPr>
          <p:cNvSpPr txBox="1">
            <a:spLocks/>
          </p:cNvSpPr>
          <p:nvPr/>
        </p:nvSpPr>
        <p:spPr bwMode="auto">
          <a:xfrm>
            <a:off x="467543" y="3497221"/>
            <a:ext cx="8362950" cy="2587291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kern="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kern="0" dirty="0">
              <a:ea typeface="+mn-ea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98E92-E21C-4DFD-AAE9-07CF0BE2426D}"/>
              </a:ext>
            </a:extLst>
          </p:cNvPr>
          <p:cNvSpPr/>
          <p:nvPr/>
        </p:nvSpPr>
        <p:spPr bwMode="auto">
          <a:xfrm>
            <a:off x="3630091" y="4250806"/>
            <a:ext cx="1728192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24E2AF-09BC-4466-9649-74F342D15CE0}"/>
              </a:ext>
            </a:extLst>
          </p:cNvPr>
          <p:cNvSpPr txBox="1"/>
          <p:nvPr/>
        </p:nvSpPr>
        <p:spPr>
          <a:xfrm>
            <a:off x="4042047" y="4428328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/>
              <p:nvPr/>
            </p:nvSpPr>
            <p:spPr>
              <a:xfrm>
                <a:off x="1016065" y="4489883"/>
                <a:ext cx="19271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Magnetfeld Messung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5" y="4489883"/>
                <a:ext cx="1927131" cy="584775"/>
              </a:xfrm>
              <a:prstGeom prst="rect">
                <a:avLst/>
              </a:prstGeom>
              <a:blipFill>
                <a:blip r:embed="rId3"/>
                <a:stretch>
                  <a:fillRect l="-633" t="-3158" r="-316" b="-73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388726-E726-46CD-B96B-9ED00639F60E}"/>
              </a:ext>
            </a:extLst>
          </p:cNvPr>
          <p:cNvCxnSpPr>
            <a:stCxn id="7" idx="3"/>
            <a:endCxn id="4" idx="1"/>
          </p:cNvCxnSpPr>
          <p:nvPr/>
        </p:nvCxnSpPr>
        <p:spPr bwMode="auto">
          <a:xfrm>
            <a:off x="2943196" y="4782271"/>
            <a:ext cx="686895" cy="85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/>
              <p:nvPr/>
            </p:nvSpPr>
            <p:spPr>
              <a:xfrm>
                <a:off x="2205827" y="5470194"/>
                <a:ext cx="1430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Messgleichung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27" y="5470194"/>
                <a:ext cx="1430200" cy="584775"/>
              </a:xfrm>
              <a:prstGeom prst="rect">
                <a:avLst/>
              </a:prstGeom>
              <a:blipFill>
                <a:blip r:embed="rId4"/>
                <a:stretch>
                  <a:fillRect l="-1282" t="-3125" r="-42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76FC941-2415-49B2-8838-AD19B91650C1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3077743" y="4917846"/>
            <a:ext cx="395532" cy="709164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7C44937-04D3-40F6-9A28-2135A3E05AF7}"/>
              </a:ext>
            </a:extLst>
          </p:cNvPr>
          <p:cNvCxnSpPr>
            <a:stCxn id="4" idx="3"/>
          </p:cNvCxnSpPr>
          <p:nvPr/>
        </p:nvCxnSpPr>
        <p:spPr bwMode="auto">
          <a:xfrm>
            <a:off x="5358283" y="4790866"/>
            <a:ext cx="8654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/>
              <p:nvPr/>
            </p:nvSpPr>
            <p:spPr>
              <a:xfrm>
                <a:off x="6135730" y="4412962"/>
                <a:ext cx="2124941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𝜃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und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30" y="4412962"/>
                <a:ext cx="2124941" cy="1138773"/>
              </a:xfrm>
              <a:prstGeom prst="rect">
                <a:avLst/>
              </a:prstGeom>
              <a:blipFill>
                <a:blip r:embed="rId5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4BDB4BB2-AE8D-44B0-9CDB-8E104DDFD4E3}"/>
              </a:ext>
            </a:extLst>
          </p:cNvPr>
          <p:cNvCxnSpPr/>
          <p:nvPr/>
        </p:nvCxnSpPr>
        <p:spPr bwMode="auto">
          <a:xfrm rot="10800000">
            <a:off x="3209371" y="3953103"/>
            <a:ext cx="2148912" cy="551406"/>
          </a:xfrm>
          <a:prstGeom prst="bentConnector3">
            <a:avLst>
              <a:gd name="adj1" fmla="val -184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3" name="Verbinder: gewinkelt 20482">
            <a:extLst>
              <a:ext uri="{FF2B5EF4-FFF2-40B4-BE49-F238E27FC236}">
                <a16:creationId xmlns:a16="http://schemas.microsoft.com/office/drawing/2014/main" id="{7AC4DF21-614E-4B93-80CE-70DC7CD5AED4}"/>
              </a:ext>
            </a:extLst>
          </p:cNvPr>
          <p:cNvCxnSpPr/>
          <p:nvPr/>
        </p:nvCxnSpPr>
        <p:spPr bwMode="auto">
          <a:xfrm rot="16200000" flipH="1">
            <a:off x="3144165" y="4012553"/>
            <a:ext cx="545380" cy="426476"/>
          </a:xfrm>
          <a:prstGeom prst="bentConnector3">
            <a:avLst>
              <a:gd name="adj1" fmla="val 9984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/>
              <p:nvPr/>
            </p:nvSpPr>
            <p:spPr>
              <a:xfrm>
                <a:off x="3122275" y="3572588"/>
                <a:ext cx="28353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,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75" y="3572588"/>
                <a:ext cx="2835328" cy="338554"/>
              </a:xfrm>
              <a:prstGeom prst="rect">
                <a:avLst/>
              </a:prstGeom>
              <a:blipFill>
                <a:blip r:embed="rId6"/>
                <a:stretch>
                  <a:fillRect l="-1075"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3" name="Rechteck 20492">
            <a:extLst>
              <a:ext uri="{FF2B5EF4-FFF2-40B4-BE49-F238E27FC236}">
                <a16:creationId xmlns:a16="http://schemas.microsoft.com/office/drawing/2014/main" id="{5AE820CF-F9BA-4D1B-B700-68AD7903CE54}"/>
              </a:ext>
            </a:extLst>
          </p:cNvPr>
          <p:cNvSpPr/>
          <p:nvPr/>
        </p:nvSpPr>
        <p:spPr bwMode="auto">
          <a:xfrm>
            <a:off x="3038551" y="1582096"/>
            <a:ext cx="2656960" cy="8924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DejaVu Sans" charset="0"/>
              </a:rPr>
              <a:t>BLDC-Motor</a:t>
            </a:r>
          </a:p>
        </p:txBody>
      </p:sp>
      <p:sp>
        <p:nvSpPr>
          <p:cNvPr id="20494" name="Rechteck 20493">
            <a:extLst>
              <a:ext uri="{FF2B5EF4-FFF2-40B4-BE49-F238E27FC236}">
                <a16:creationId xmlns:a16="http://schemas.microsoft.com/office/drawing/2014/main" id="{B415421A-1AFD-451A-9148-833087875EE3}"/>
              </a:ext>
            </a:extLst>
          </p:cNvPr>
          <p:cNvSpPr/>
          <p:nvPr/>
        </p:nvSpPr>
        <p:spPr bwMode="auto">
          <a:xfrm>
            <a:off x="5695511" y="1918620"/>
            <a:ext cx="708772" cy="21803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5" name="Rechteck 20494">
            <a:extLst>
              <a:ext uri="{FF2B5EF4-FFF2-40B4-BE49-F238E27FC236}">
                <a16:creationId xmlns:a16="http://schemas.microsoft.com/office/drawing/2014/main" id="{70FB4C60-33A6-4D2F-8465-CFAA7B8723CD}"/>
              </a:ext>
            </a:extLst>
          </p:cNvPr>
          <p:cNvSpPr/>
          <p:nvPr/>
        </p:nvSpPr>
        <p:spPr bwMode="auto">
          <a:xfrm>
            <a:off x="6273159" y="1926909"/>
            <a:ext cx="131125" cy="1007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E8B99B4-E6BB-47EC-B41C-03DA5074E4B0}"/>
              </a:ext>
            </a:extLst>
          </p:cNvPr>
          <p:cNvSpPr/>
          <p:nvPr/>
        </p:nvSpPr>
        <p:spPr bwMode="auto">
          <a:xfrm>
            <a:off x="6273158" y="2035928"/>
            <a:ext cx="131125" cy="1007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7" name="Rechteck 20496">
            <a:extLst>
              <a:ext uri="{FF2B5EF4-FFF2-40B4-BE49-F238E27FC236}">
                <a16:creationId xmlns:a16="http://schemas.microsoft.com/office/drawing/2014/main" id="{8A994ACD-C257-491E-AA92-B929244F2D1A}"/>
              </a:ext>
            </a:extLst>
          </p:cNvPr>
          <p:cNvSpPr/>
          <p:nvPr/>
        </p:nvSpPr>
        <p:spPr bwMode="auto">
          <a:xfrm>
            <a:off x="2602425" y="1737979"/>
            <a:ext cx="216024" cy="5793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499" name="Gerader Verbinder 20498">
            <a:extLst>
              <a:ext uri="{FF2B5EF4-FFF2-40B4-BE49-F238E27FC236}">
                <a16:creationId xmlns:a16="http://schemas.microsoft.com/office/drawing/2014/main" id="{D087B332-34F7-46C6-A31E-4D6941576B09}"/>
              </a:ext>
            </a:extLst>
          </p:cNvPr>
          <p:cNvCxnSpPr/>
          <p:nvPr/>
        </p:nvCxnSpPr>
        <p:spPr bwMode="auto">
          <a:xfrm>
            <a:off x="2818449" y="2179439"/>
            <a:ext cx="220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Gerader Verbinder 20500">
            <a:extLst>
              <a:ext uri="{FF2B5EF4-FFF2-40B4-BE49-F238E27FC236}">
                <a16:creationId xmlns:a16="http://schemas.microsoft.com/office/drawing/2014/main" id="{6D418350-6D2F-46DD-9906-9A65439122AF}"/>
              </a:ext>
            </a:extLst>
          </p:cNvPr>
          <p:cNvCxnSpPr/>
          <p:nvPr/>
        </p:nvCxnSpPr>
        <p:spPr bwMode="auto">
          <a:xfrm>
            <a:off x="2818449" y="1848174"/>
            <a:ext cx="22010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2" name="Textfeld 20501">
            <a:extLst>
              <a:ext uri="{FF2B5EF4-FFF2-40B4-BE49-F238E27FC236}">
                <a16:creationId xmlns:a16="http://schemas.microsoft.com/office/drawing/2014/main" id="{6C36C4F3-8C18-4386-852A-7262441F5D73}"/>
              </a:ext>
            </a:extLst>
          </p:cNvPr>
          <p:cNvSpPr txBox="1"/>
          <p:nvPr/>
        </p:nvSpPr>
        <p:spPr>
          <a:xfrm>
            <a:off x="1585008" y="1684886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Magnet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605F6C8-C052-40C9-9922-5090B3AE555E}"/>
              </a:ext>
            </a:extLst>
          </p:cNvPr>
          <p:cNvSpPr/>
          <p:nvPr/>
        </p:nvSpPr>
        <p:spPr bwMode="auto">
          <a:xfrm>
            <a:off x="6873918" y="1582096"/>
            <a:ext cx="300224" cy="8924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511" name="Gerader Verbinder 20510">
            <a:extLst>
              <a:ext uri="{FF2B5EF4-FFF2-40B4-BE49-F238E27FC236}">
                <a16:creationId xmlns:a16="http://schemas.microsoft.com/office/drawing/2014/main" id="{18A65A68-E7F2-4430-A844-3D3D1B6B09C5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510" y="2317298"/>
            <a:ext cx="119739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B3EE1DB-C600-4343-99DB-C97EDBB30B3F}"/>
              </a:ext>
            </a:extLst>
          </p:cNvPr>
          <p:cNvCxnSpPr/>
          <p:nvPr/>
        </p:nvCxnSpPr>
        <p:spPr bwMode="auto">
          <a:xfrm>
            <a:off x="5695509" y="1737979"/>
            <a:ext cx="11973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4FB212B-058E-42B7-8436-53F920537FDD}"/>
              </a:ext>
            </a:extLst>
          </p:cNvPr>
          <p:cNvSpPr txBox="1"/>
          <p:nvPr/>
        </p:nvSpPr>
        <p:spPr>
          <a:xfrm>
            <a:off x="7343290" y="1684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Referenz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36983FDB-BE7C-4FEF-AD7C-844462E8DA21}"/>
              </a:ext>
            </a:extLst>
          </p:cNvPr>
          <p:cNvCxnSpPr/>
          <p:nvPr/>
        </p:nvCxnSpPr>
        <p:spPr bwMode="auto">
          <a:xfrm>
            <a:off x="2710437" y="2317298"/>
            <a:ext cx="1151337" cy="474887"/>
          </a:xfrm>
          <a:prstGeom prst="bentConnector3">
            <a:avLst>
              <a:gd name="adj1" fmla="val -76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378D77D-1C9D-4846-B926-EF89403D7D4F}"/>
              </a:ext>
            </a:extLst>
          </p:cNvPr>
          <p:cNvSpPr txBox="1"/>
          <p:nvPr/>
        </p:nvSpPr>
        <p:spPr>
          <a:xfrm>
            <a:off x="3861774" y="259336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Messung</a:t>
            </a:r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7D28E7E3-2DEF-418C-B177-C3005BF92E9E}"/>
              </a:ext>
            </a:extLst>
          </p:cNvPr>
          <p:cNvCxnSpPr>
            <a:stCxn id="56" idx="2"/>
            <a:endCxn id="45" idx="3"/>
          </p:cNvCxnSpPr>
          <p:nvPr/>
        </p:nvCxnSpPr>
        <p:spPr bwMode="auto">
          <a:xfrm rot="5400000">
            <a:off x="5838250" y="1607638"/>
            <a:ext cx="318904" cy="205265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695E116-EA02-4A86-BD3B-E133E3156E6C}"/>
              </a:ext>
            </a:extLst>
          </p:cNvPr>
          <p:cNvSpPr txBox="1"/>
          <p:nvPr/>
        </p:nvSpPr>
        <p:spPr>
          <a:xfrm>
            <a:off x="1928997" y="275875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Magnetfeldstärke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/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blipFill>
                <a:blip r:embed="rId7"/>
                <a:stretch>
                  <a:fillRect l="-1987"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5D7AFE52-E8A4-4993-928E-428EA8C90D6D}"/>
              </a:ext>
            </a:extLst>
          </p:cNvPr>
          <p:cNvSpPr/>
          <p:nvPr/>
        </p:nvSpPr>
        <p:spPr bwMode="auto">
          <a:xfrm>
            <a:off x="1016065" y="4489883"/>
            <a:ext cx="1867101" cy="584775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C3FE96-4E72-409F-9506-D7AB5A5C933D}"/>
              </a:ext>
            </a:extLst>
          </p:cNvPr>
          <p:cNvSpPr txBox="1"/>
          <p:nvPr/>
        </p:nvSpPr>
        <p:spPr>
          <a:xfrm>
            <a:off x="2555776" y="9087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81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/>
      <p:bldP spid="7" grpId="0"/>
      <p:bldP spid="12" grpId="0"/>
      <p:bldP spid="19" grpId="0"/>
      <p:bldP spid="20492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Grafik 12">
            <a:extLst>
              <a:ext uri="{FF2B5EF4-FFF2-40B4-BE49-F238E27FC236}">
                <a16:creationId xmlns:a16="http://schemas.microsoft.com/office/drawing/2014/main" id="{4F673FE0-9CE4-44EB-B408-3CD41C7B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923" y="2132856"/>
            <a:ext cx="439481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1">
            <a:extLst>
              <a:ext uri="{FF2B5EF4-FFF2-40B4-BE49-F238E27FC236}">
                <a16:creationId xmlns:a16="http://schemas.microsoft.com/office/drawing/2014/main" id="{59CF135D-24F1-4D37-BA67-48742E93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EB5380F-4848-4F3E-8CD2-F83EA19A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185863"/>
            <a:ext cx="4037013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  <a:ea typeface="+mn-ea"/>
              </a:rPr>
              <a:t>Signalverformung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			</a:t>
            </a:r>
          </a:p>
          <a:p>
            <a:pPr marL="514350" indent="-514350" algn="ctr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6F57DD-5DD3-4B91-B984-08D3B2A3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1185863"/>
            <a:ext cx="4386708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/>
              <a:t>Abbildung: Winkel -&gt; Magnetstärke 	ist glatte Sinuskurve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/>
              <a:t>Verformungen an mehreren 	Punkten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Ursache: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Elektromagnetische Induktion an den Motorspulen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72707B-F20F-4066-9D96-E8C015226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64E1FB-6726-47BC-A9EF-97E6E46DE2FD}"/>
              </a:ext>
            </a:extLst>
          </p:cNvPr>
          <p:cNvSpPr txBox="1"/>
          <p:nvPr/>
        </p:nvSpPr>
        <p:spPr>
          <a:xfrm>
            <a:off x="439249" y="44472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1C62CC-1F36-4AD8-8196-9043F5BAB08A}"/>
              </a:ext>
            </a:extLst>
          </p:cNvPr>
          <p:cNvSpPr/>
          <p:nvPr/>
        </p:nvSpPr>
        <p:spPr bwMode="auto">
          <a:xfrm>
            <a:off x="406162" y="735584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BF6EBE-05A0-4448-8D6C-1556CE1772BD}"/>
              </a:ext>
            </a:extLst>
          </p:cNvPr>
          <p:cNvSpPr txBox="1"/>
          <p:nvPr/>
        </p:nvSpPr>
        <p:spPr>
          <a:xfrm>
            <a:off x="433570" y="710680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33826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Grafik 12">
            <a:extLst>
              <a:ext uri="{FF2B5EF4-FFF2-40B4-BE49-F238E27FC236}">
                <a16:creationId xmlns:a16="http://schemas.microsoft.com/office/drawing/2014/main" id="{4F673FE0-9CE4-44EB-B408-3CD41C7B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2204864"/>
            <a:ext cx="446449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1">
            <a:extLst>
              <a:ext uri="{FF2B5EF4-FFF2-40B4-BE49-F238E27FC236}">
                <a16:creationId xmlns:a16="http://schemas.microsoft.com/office/drawing/2014/main" id="{59CF135D-24F1-4D37-BA67-48742E93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EB5380F-4848-4F3E-8CD2-F83EA19A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185863"/>
            <a:ext cx="4037013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  <a:ea typeface="+mn-ea"/>
              </a:rPr>
              <a:t>Geschwindigkeitsabhängigkeit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			</a:t>
            </a:r>
          </a:p>
          <a:p>
            <a:pPr marL="514350" indent="-514350" algn="ctr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6F57DD-5DD3-4B91-B984-08D3B2A3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1185863"/>
            <a:ext cx="4386708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Winkelspezifische Magnetfeldstärke    	für jede Geschwindigkeit gleich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Geschwindigkeitsabhängige 	Signaltransformation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Ursache: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Tiefpassfilter des Sensors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72707B-F20F-4066-9D96-E8C015226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64E1FB-6726-47BC-A9EF-97E6E46DE2FD}"/>
              </a:ext>
            </a:extLst>
          </p:cNvPr>
          <p:cNvSpPr txBox="1"/>
          <p:nvPr/>
        </p:nvSpPr>
        <p:spPr>
          <a:xfrm>
            <a:off x="439249" y="44472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1C62CC-1F36-4AD8-8196-9043F5BAB08A}"/>
              </a:ext>
            </a:extLst>
          </p:cNvPr>
          <p:cNvSpPr/>
          <p:nvPr/>
        </p:nvSpPr>
        <p:spPr bwMode="auto">
          <a:xfrm>
            <a:off x="406162" y="735584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BF6EBE-05A0-4448-8D6C-1556CE1772BD}"/>
              </a:ext>
            </a:extLst>
          </p:cNvPr>
          <p:cNvSpPr txBox="1"/>
          <p:nvPr/>
        </p:nvSpPr>
        <p:spPr>
          <a:xfrm>
            <a:off x="433570" y="710680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2">
            <a:extLst>
              <a:ext uri="{FF2B5EF4-FFF2-40B4-BE49-F238E27FC236}">
                <a16:creationId xmlns:a16="http://schemas.microsoft.com/office/drawing/2014/main" id="{DCC30199-5BC2-4929-86AC-60FA50B3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2383" y="1153434"/>
            <a:ext cx="4440881" cy="275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2">
            <a:extLst>
              <a:ext uri="{FF2B5EF4-FFF2-40B4-BE49-F238E27FC236}">
                <a16:creationId xmlns:a16="http://schemas.microsoft.com/office/drawing/2014/main" id="{F6B74BF8-293A-4D83-9480-DB4F2BCC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7724" y="1163340"/>
            <a:ext cx="4516276" cy="275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1">
            <a:extLst>
              <a:ext uri="{FF2B5EF4-FFF2-40B4-BE49-F238E27FC236}">
                <a16:creationId xmlns:a16="http://schemas.microsoft.com/office/drawing/2014/main" id="{501222BB-107B-4E84-83AD-4FF9E168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C44A7-FA48-4D68-BC1E-DE2D5C1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435" y="706704"/>
            <a:ext cx="4172325" cy="4583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Geschw.abhängigkeit</a:t>
            </a:r>
            <a:endParaRPr lang="de-DE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C7FE0AC-A96A-4D78-9C09-DA3940D140E9}"/>
              </a:ext>
            </a:extLst>
          </p:cNvPr>
          <p:cNvSpPr/>
          <p:nvPr/>
        </p:nvSpPr>
        <p:spPr bwMode="auto">
          <a:xfrm>
            <a:off x="684213" y="5549900"/>
            <a:ext cx="719137" cy="36036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D7079D-A200-4948-9882-B69745A38D2C}"/>
              </a:ext>
            </a:extLst>
          </p:cNvPr>
          <p:cNvSpPr txBox="1"/>
          <p:nvPr/>
        </p:nvSpPr>
        <p:spPr>
          <a:xfrm>
            <a:off x="1692275" y="5443538"/>
            <a:ext cx="62341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DejaVu Sans" charset="0"/>
              </a:rPr>
              <a:t>Ermöglicht die Verwendung neuer Messgleichungen mit geringer Komplexität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814762-7E26-438C-AD51-0283D18E5C6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B9F9ADE-916B-4D98-B404-3AA140E6A205}"/>
              </a:ext>
            </a:extLst>
          </p:cNvPr>
          <p:cNvSpPr/>
          <p:nvPr/>
        </p:nvSpPr>
        <p:spPr bwMode="auto">
          <a:xfrm>
            <a:off x="343364" y="763403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5D53F2-99F9-4147-B66E-B17C8A8D205F}"/>
              </a:ext>
            </a:extLst>
          </p:cNvPr>
          <p:cNvSpPr txBox="1"/>
          <p:nvPr/>
        </p:nvSpPr>
        <p:spPr>
          <a:xfrm>
            <a:off x="370772" y="738499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3B86275-1F89-4893-856D-848DB82CFE03}"/>
              </a:ext>
            </a:extLst>
          </p:cNvPr>
          <p:cNvSpPr/>
          <p:nvPr/>
        </p:nvSpPr>
        <p:spPr bwMode="auto">
          <a:xfrm>
            <a:off x="4716550" y="754022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456A085-96B3-4BD5-BE07-AC03D30700FC}"/>
              </a:ext>
            </a:extLst>
          </p:cNvPr>
          <p:cNvSpPr txBox="1"/>
          <p:nvPr/>
        </p:nvSpPr>
        <p:spPr>
          <a:xfrm>
            <a:off x="4743958" y="729118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A74696-3202-451E-9DA4-C12FE404E25E}"/>
              </a:ext>
            </a:extLst>
          </p:cNvPr>
          <p:cNvSpPr txBox="1"/>
          <p:nvPr/>
        </p:nvSpPr>
        <p:spPr>
          <a:xfrm>
            <a:off x="373658" y="387165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Lösungsansatz: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7A39C3-3F30-48C6-8A23-61AF0992DE69}"/>
              </a:ext>
            </a:extLst>
          </p:cNvPr>
          <p:cNvSpPr txBox="1"/>
          <p:nvPr/>
        </p:nvSpPr>
        <p:spPr>
          <a:xfrm>
            <a:off x="495763" y="4215517"/>
            <a:ext cx="392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Charakterisierung des Magnetflusses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Neue Sensorposition um ungewollte Einflüsse zu vermeiden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957A64-30E8-420F-9F7E-B4DF5E30C2A0}"/>
              </a:ext>
            </a:extLst>
          </p:cNvPr>
          <p:cNvSpPr txBox="1"/>
          <p:nvPr/>
        </p:nvSpPr>
        <p:spPr>
          <a:xfrm>
            <a:off x="4743958" y="387165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Lösungsansatz: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6D70DA-89A4-42C7-9154-AAC9CEBAAB24}"/>
              </a:ext>
            </a:extLst>
          </p:cNvPr>
          <p:cNvSpPr txBox="1"/>
          <p:nvPr/>
        </p:nvSpPr>
        <p:spPr>
          <a:xfrm>
            <a:off x="4866063" y="4215517"/>
            <a:ext cx="392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Approximation des ungefilterten Signals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System konstruieren welches ein unabhängiges Signal erzeugt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96EB3C7C-970A-4A4E-A43D-EA32F101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706437"/>
            <a:ext cx="4170685" cy="4583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</a:rPr>
              <a:t> Verformung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67475A3-C464-4C12-958F-D7B9AA9C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</a:t>
            </a:r>
            <a:r>
              <a:rPr lang="en-US" altLang="de-DE" dirty="0" err="1"/>
              <a:t>Magnetfeldmessung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0CDE76B-B45A-4AC1-B2AA-95F1F2AA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8013" cy="466816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Ziel:	Messung des Magnetfeldes produziert von den 						rotierenden Permanentmagneten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Idealfall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Problem: 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de-DE" sz="1800" dirty="0">
                <a:solidFill>
                  <a:schemeClr val="tx1"/>
                </a:solidFill>
              </a:rPr>
              <a:t>Magnetfluss der Permanentmagneten nicht gleichmäßig verteilt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de-DE" sz="1800" dirty="0">
                <a:solidFill>
                  <a:schemeClr val="tx1"/>
                </a:solidFill>
              </a:rPr>
              <a:t>Unerwünschte Störungen durch elektromagnetische Induktion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de-DE" sz="1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Ansatz: Veränderung der Messposition um Störungen zu vermeiden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AE04D-E7AA-4BA3-867C-5DC6E3DDA6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A65901-409E-4565-8D8C-0E911EE1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8"/>
            <a:ext cx="5112568" cy="25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BCCD6CB-C5BA-42EC-9574-F017D035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2" y="3874582"/>
            <a:ext cx="4105146" cy="227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71231230-8B80-4076-86C6-37E64CECCD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3" y="764704"/>
                <a:ext cx="4038600" cy="554461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Positionsänderung</a:t>
                </a:r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Horizontale Translation entlang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Vertikale Translation entlang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Berücksichtigung der Spulenverteilung</a:t>
                </a:r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400" dirty="0"/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4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endParaRPr lang="de-DE" sz="2000" dirty="0"/>
              </a:p>
            </p:txBody>
          </p:sp>
        </mc:Choice>
        <mc:Fallback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71231230-8B80-4076-86C6-37E64CECC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3" y="764704"/>
                <a:ext cx="4038600" cy="5544616"/>
              </a:xfrm>
              <a:blipFill>
                <a:blip r:embed="rId3"/>
                <a:stretch>
                  <a:fillRect l="-1203" t="-329" r="-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>
            <a:extLst>
              <a:ext uri="{FF2B5EF4-FFF2-40B4-BE49-F238E27FC236}">
                <a16:creationId xmlns:a16="http://schemas.microsoft.com/office/drawing/2014/main" id="{E67475A3-C464-4C12-958F-D7B9AA9C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</a:t>
            </a:r>
            <a:r>
              <a:rPr lang="en-US" altLang="de-DE" dirty="0" err="1"/>
              <a:t>Magnetfeldmessung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0CDE76B-B45A-4AC1-B2AA-95F1F2AA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7013" cy="554461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Alte Position: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Messung: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1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AE04D-E7AA-4BA3-867C-5DC6E3DDA6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A65901-409E-4565-8D8C-0E911EE15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310195"/>
            <a:ext cx="2376264" cy="2018896"/>
          </a:xfrm>
          <a:prstGeom prst="rect">
            <a:avLst/>
          </a:prstGeom>
        </p:spPr>
      </p:pic>
      <p:pic>
        <p:nvPicPr>
          <p:cNvPr id="13" name="Grafik 12" descr="Ein Bild, das sitzend, Tisch, verschieden, Schüssel enthält.&#10;&#10;Automatisch generierte Beschreibung">
            <a:extLst>
              <a:ext uri="{FF2B5EF4-FFF2-40B4-BE49-F238E27FC236}">
                <a16:creationId xmlns:a16="http://schemas.microsoft.com/office/drawing/2014/main" id="{D8DD9B30-0CD8-4A11-9B05-103A14E80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55" y="3419318"/>
            <a:ext cx="2579716" cy="25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29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1669</Words>
  <Application>Microsoft Office PowerPoint</Application>
  <PresentationFormat>Bildschirmpräsentation (4:3)</PresentationFormat>
  <Paragraphs>456</Paragraphs>
  <Slides>30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</vt:lpstr>
      <vt:lpstr>Cambria Math</vt:lpstr>
      <vt:lpstr>CMSSBX10</vt:lpstr>
      <vt:lpstr>Symbol</vt:lpstr>
      <vt:lpstr>Times New Roman</vt:lpstr>
      <vt:lpstr>Wingdings</vt:lpstr>
      <vt:lpstr>Larissa</vt:lpstr>
      <vt:lpstr>1_Larissa</vt:lpstr>
      <vt:lpstr>2_Larissa</vt:lpstr>
      <vt:lpstr>Magnetic Sensor Characterization and Signal Conditioning for Position and Speed Estimation of BLDC Motors</vt:lpstr>
      <vt:lpstr>Gliederung</vt:lpstr>
      <vt:lpstr>Motivation</vt:lpstr>
      <vt:lpstr>Motivation – Vorherige Arbeiten </vt:lpstr>
      <vt:lpstr>Motivation - Problemstellung</vt:lpstr>
      <vt:lpstr>Motivation - Problemstellung</vt:lpstr>
      <vt:lpstr>Motivation - Problemstellung</vt:lpstr>
      <vt:lpstr>Sensor Position - Magnetfeldmessung</vt:lpstr>
      <vt:lpstr>Sensor Position - Magnetfeldmessung</vt:lpstr>
      <vt:lpstr>Sensor Position - Translation</vt:lpstr>
      <vt:lpstr>Sensor Position - Translation</vt:lpstr>
      <vt:lpstr>Sensor Position – Exklusive Messrichtung</vt:lpstr>
      <vt:lpstr>Signal Verarbeitung - Approximation</vt:lpstr>
      <vt:lpstr>Signal Verarbeitung – Rekonstruktion</vt:lpstr>
      <vt:lpstr>Signal Verarbeitung – Rekonstruktion</vt:lpstr>
      <vt:lpstr>Signal Rekonstruktion – 1. Korrelationsanalyse</vt:lpstr>
      <vt:lpstr>Signal Rekonstruktion – 1. Korrelationsanalyse</vt:lpstr>
      <vt:lpstr>Signal Rekonstruktion – 2. SRIVC Method</vt:lpstr>
      <vt:lpstr>Signal Rekonstruktion – 2. SRIVC Method</vt:lpstr>
      <vt:lpstr>Signal Rekonstruktion – 3. State Space</vt:lpstr>
      <vt:lpstr>Signal Rekonstruktion – 3. State Space</vt:lpstr>
      <vt:lpstr>Schätzmodell </vt:lpstr>
      <vt:lpstr>Schätzmodell - Training </vt:lpstr>
      <vt:lpstr>Auswertung - Schätzfehler</vt:lpstr>
      <vt:lpstr>Auswertung – Position Schätzfehler</vt:lpstr>
      <vt:lpstr>Auswertung – Geschw. Schätzfehler</vt:lpstr>
      <vt:lpstr>Auswertung – Rechenzeit</vt:lpstr>
      <vt:lpstr>Fazit </vt:lpstr>
      <vt:lpstr>Ausblick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TITEL TITEL TITEL TITEL TITEL TITEL TITEL TITEL TITEL TITEL TITEL</dc:title>
  <dc:subject/>
  <dc:creator>Julien Aziz</dc:creator>
  <cp:keywords/>
  <dc:description/>
  <cp:lastModifiedBy>Julien Aziz</cp:lastModifiedBy>
  <cp:revision>251</cp:revision>
  <cp:lastPrinted>1601-01-01T00:00:00Z</cp:lastPrinted>
  <dcterms:created xsi:type="dcterms:W3CDTF">2014-12-05T22:47:36Z</dcterms:created>
  <dcterms:modified xsi:type="dcterms:W3CDTF">2020-10-02T09:32:50Z</dcterms:modified>
</cp:coreProperties>
</file>