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31"/>
  </p:notesMasterIdLst>
  <p:sldIdLst>
    <p:sldId id="273" r:id="rId4"/>
    <p:sldId id="259" r:id="rId5"/>
    <p:sldId id="257" r:id="rId6"/>
    <p:sldId id="290" r:id="rId7"/>
    <p:sldId id="291" r:id="rId8"/>
    <p:sldId id="269" r:id="rId9"/>
    <p:sldId id="271" r:id="rId10"/>
    <p:sldId id="270" r:id="rId11"/>
    <p:sldId id="293" r:id="rId12"/>
    <p:sldId id="263" r:id="rId13"/>
    <p:sldId id="274" r:id="rId14"/>
    <p:sldId id="294" r:id="rId15"/>
    <p:sldId id="296" r:id="rId16"/>
    <p:sldId id="265" r:id="rId17"/>
    <p:sldId id="266" r:id="rId18"/>
    <p:sldId id="286" r:id="rId19"/>
    <p:sldId id="288" r:id="rId20"/>
    <p:sldId id="267" r:id="rId21"/>
    <p:sldId id="277" r:id="rId22"/>
    <p:sldId id="279" r:id="rId23"/>
    <p:sldId id="297" r:id="rId24"/>
    <p:sldId id="284" r:id="rId25"/>
    <p:sldId id="289" r:id="rId26"/>
    <p:sldId id="258" r:id="rId27"/>
    <p:sldId id="298" r:id="rId28"/>
    <p:sldId id="299" r:id="rId29"/>
    <p:sldId id="302" r:id="rId30"/>
  </p:sldIdLst>
  <p:sldSz cx="9144000" cy="6858000" type="screen4x3"/>
  <p:notesSz cx="6792913" cy="993298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Aziz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0" autoAdjust="0"/>
    <p:restoredTop sz="96052" autoAdjust="0"/>
  </p:normalViewPr>
  <p:slideViewPr>
    <p:cSldViewPr>
      <p:cViewPr varScale="1">
        <p:scale>
          <a:sx n="109" d="100"/>
          <a:sy n="109" d="100"/>
        </p:scale>
        <p:origin x="1680" y="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9078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09:34:12.48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21E0E041-2E59-4A39-9249-D0765EC1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F163A521-D297-49FE-9AA3-2280A12A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908A6F-65C7-4B3D-B5BA-60A065FCBF3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EEECE1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99E2EEC-9447-4A15-AB43-1733A8BC41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4538"/>
            <a:ext cx="4964113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56D386D-E629-4063-9342-97AE6367A8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8050"/>
            <a:ext cx="5434013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/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AD1C0944-B66E-488F-BDDD-A85AB986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4169C57-E783-455D-8ABC-2FD14CC6F6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EEECE1"/>
                </a:solidFill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1BA07750-CD4F-4090-915E-DEEE92DD906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DEBE0FB-B96D-4FF1-AAFF-B6C29EEE37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416648E-F17D-4B57-A17A-9FB450173405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50CB96C-3DD1-41D2-8F0E-8DCC186F6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A77242D-0D80-4EEC-8A8E-F62528409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0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4E37028-1620-4FF2-90AC-B39AF91AC7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AEE9036-09C1-48B9-A737-EFA45C30853E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2043F176-B8A2-446B-959F-EBAD34E78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BDA17D5-4E98-4753-A3DF-98104A63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8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DEBE0FB-B96D-4FF1-AAFF-B6C29EEE37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416648E-F17D-4B57-A17A-9FB450173405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50CB96C-3DD1-41D2-8F0E-8DCC186F6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A77242D-0D80-4EEC-8A8E-F62528409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7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7750FBD-ACD3-4C64-9DB5-4AE7700E88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BD2778-A7F7-4721-A82A-ABA8C30735B9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DADFA49D-64EA-41AB-94EE-40177C861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04260FF-2E2A-4F65-839A-5DF0651A5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524980-1732-4C62-A422-F47DDBA5E5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DDCABF4-F346-4A21-8E18-A8DC3ECD81FB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A4A6E743-F77E-43B1-A6CE-F61A90A2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1EEC4DD-82CD-4B4B-BEDA-EF5E75E1B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1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02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0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B053A33-72D5-4DE5-BE22-FE2FA9F0F9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19C37E0-3811-4298-92BA-FBD7A45DFE5B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4B04DEB-0D04-41A6-8E24-3543F78FF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1088CFB8-3227-4CC8-89AB-3AEA5745E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2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16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05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2EEA3AB-73E4-49EF-9744-2272FBC33F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0036EE0-A53D-49D8-8DCF-6DDB9E2C7511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6F812E91-D497-431E-86D0-F8280B3D7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0250A30-EA59-4B1B-B6F0-EAF0095E8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98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52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2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30DA8C9-A289-41B8-B946-BF44F22C23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194A975-6ADE-4294-9595-2A662F1333DD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AE24F7E-7EE0-431F-87C7-36E19AAFC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CCC53BA-F900-4DAB-A023-D80C3C9E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5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30DA8C9-A289-41B8-B946-BF44F22C23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194A975-6ADE-4294-9595-2A662F1333DD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AE24F7E-7EE0-431F-87C7-36E19AAFC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CCC53BA-F900-4DAB-A023-D80C3C9E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0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DEBE0FB-B96D-4FF1-AAFF-B6C29EEE37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416648E-F17D-4B57-A17A-9FB450173405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50CB96C-3DD1-41D2-8F0E-8DCC186F6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A77242D-0D80-4EEC-8A8E-F62528409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1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DEBE0FB-B96D-4FF1-AAFF-B6C29EEE37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416648E-F17D-4B57-A17A-9FB450173405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50CB96C-3DD1-41D2-8F0E-8DCC186F6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A77242D-0D80-4EEC-8A8E-F62528409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232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35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61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0638"/>
            <a:ext cx="9142413" cy="56197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97CBD-2BAA-460B-880F-C73E87A0BBB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86B06-FAFF-44DC-85CC-DC4BA20CE6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E02FD-A5CB-4437-A702-7AC0C884C86C}" type="slidenum">
              <a:rPr lang="en-US" altLang="de-DE" smtClean="0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96982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0FE61-DCCB-4827-ABCC-178BB05426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A172A-3D3B-441A-8E91-97614C2D2D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B0D41-2E87-4D1A-8A4B-411692DCA931}" type="slidenum">
              <a:rPr lang="en-US" altLang="de-DE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3735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419AB-1013-4C25-944F-BEC126FC35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4D6EB-1BA9-403C-A162-32DCD1B2D2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50D3-AA5D-4494-9A2C-5E764D4B521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8470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F5144B-3700-4ECE-8C9A-83E0F34674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CA1DCE-BF12-44EA-99AA-D303EED25A6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1B4E-326E-4EFB-998B-EBA9109FBA0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5022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FCB478-3FBB-4621-A72E-681775B4B58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B7F568-146A-4B8B-86D3-4C07EF3D7D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6A956-0534-449F-8372-B1BE0B75909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84523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45E378-1864-46CB-A978-671D73AD8C7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AAF22E-0CDD-4B66-87CE-A77B381025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8243-4446-4602-96FE-0C6B27FCBA2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8280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35A73D-1DCE-407B-B294-A4C5EB1EC92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6626BB-5DFF-4B01-A660-123D915E217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F7D9-8447-42D2-AD33-97B893F6875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191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3271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59BDBD-EA4A-4251-91F5-F7A8D29D9F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C0C013-E7F0-43DF-9A04-C1036A983A4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F760-2505-4DF4-9FD2-3F49E7DFA7C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8053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0EF015-DE64-4229-9973-2FE42522228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3CE010-32DD-4189-AB35-B274205726D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3B44F-C589-4448-A5E1-35C760416C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407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CA731-346D-4AFB-BBCE-A939D919248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DEE20-C39E-4E17-8E78-0F34BEEC906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39006-AA10-4C85-91ED-FF17AF101EB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86840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4C227-7DC2-49B6-9AC6-1824E41DC3D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EA556-2754-4758-8E78-F5F585D34F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0193-0CED-42DD-873D-95125D931D0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56874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8FCC8-5735-42BA-9CCD-895054F60F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6943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C9EF1-74FD-46B2-A9B0-9E0F79B0E1D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4314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19F59-E629-4271-9471-82405579C4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3518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B5749-B279-420A-8409-0D54C4AB98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85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B077A8-B1F1-4829-BDC3-FCF328BA2E2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79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6ED789-8238-449D-A9B5-5A7A88C80FD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51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8469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976426-7621-4B31-851C-B76E4691F6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1594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3505E-895A-44D2-B04F-72FA326E217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6409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1FA4-F582-4D27-BD0F-7677B00C26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4494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FE2184-2B10-4880-BDE4-418BD428227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7408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D189EB-9D3A-4069-944C-5E4D59143BF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8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59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274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376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24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64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1E97326-4441-4C2D-B27B-67C2E26FA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4A83386-3325-4ED5-804D-5E8DD5A93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D18B0674-29CE-414E-883D-CB628260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5486400"/>
            <a:ext cx="2003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Picture 4">
            <a:extLst>
              <a:ext uri="{FF2B5EF4-FFF2-40B4-BE49-F238E27FC236}">
                <a16:creationId xmlns:a16="http://schemas.microsoft.com/office/drawing/2014/main" id="{1F34162F-16FD-4A74-B822-426B8E1B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381625"/>
            <a:ext cx="25558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16BEB9E-1A08-4C22-BDBD-0EA56823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0FE4226-42A6-4A45-9BD1-D9AB34D82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9F0CA7B-D6C9-4B76-A2E3-626A3820FF3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103438" y="6950075"/>
            <a:ext cx="46783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B2B891D-A4ED-4B05-960D-7CCE2951EE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300788" y="6480175"/>
            <a:ext cx="1379537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</a:tabLst>
              <a:defRPr sz="1400">
                <a:solidFill>
                  <a:srgbClr val="000000"/>
                </a:solidFill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9E96EB9B-760E-4829-8740-CCEFD8E1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475413"/>
            <a:ext cx="467995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x-none" sz="1800" b="1" dirty="0">
                <a:solidFill>
                  <a:srgbClr val="6562AC"/>
                </a:solidFill>
                <a:latin typeface="Arial" charset="0"/>
                <a:ea typeface="+mn-ea"/>
              </a:rPr>
              <a:t>Julien Aziz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5201CF4-95B3-4FA2-99F4-B4ABF176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480175"/>
            <a:ext cx="792162" cy="3794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de-DE" sz="1800" b="1" dirty="0">
              <a:solidFill>
                <a:srgbClr val="6562AC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2056" name="Group 7">
            <a:extLst>
              <a:ext uri="{FF2B5EF4-FFF2-40B4-BE49-F238E27FC236}">
                <a16:creationId xmlns:a16="http://schemas.microsoft.com/office/drawing/2014/main" id="{506C3C6C-52AF-4A9C-8526-B326B96263EE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6446838"/>
            <a:ext cx="690562" cy="341312"/>
            <a:chOff x="5295" y="4061"/>
            <a:chExt cx="435" cy="215"/>
          </a:xfrm>
        </p:grpSpPr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220C6F9A-B542-4532-847A-9FAD11A9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4065"/>
              <a:ext cx="36" cy="36"/>
            </a:xfrm>
            <a:custGeom>
              <a:avLst/>
              <a:gdLst>
                <a:gd name="T0" fmla="*/ 1 w 163"/>
                <a:gd name="T1" fmla="*/ 2 h 163"/>
                <a:gd name="T2" fmla="*/ 0 w 163"/>
                <a:gd name="T3" fmla="*/ 1 h 163"/>
                <a:gd name="T4" fmla="*/ 1 w 163"/>
                <a:gd name="T5" fmla="*/ 0 h 163"/>
                <a:gd name="T6" fmla="*/ 2 w 163"/>
                <a:gd name="T7" fmla="*/ 1 h 163"/>
                <a:gd name="T8" fmla="*/ 1 w 163"/>
                <a:gd name="T9" fmla="*/ 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</a:path>
              </a:pathLst>
            </a:custGeom>
            <a:solidFill>
              <a:srgbClr val="C76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A7A35B84-9C8F-4C28-850E-39A97EC5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4061"/>
              <a:ext cx="78" cy="43"/>
            </a:xfrm>
            <a:custGeom>
              <a:avLst/>
              <a:gdLst>
                <a:gd name="T0" fmla="*/ 4 w 348"/>
                <a:gd name="T1" fmla="*/ 1 h 194"/>
                <a:gd name="T2" fmla="*/ 2 w 348"/>
                <a:gd name="T3" fmla="*/ 2 h 194"/>
                <a:gd name="T4" fmla="*/ 0 w 348"/>
                <a:gd name="T5" fmla="*/ 1 h 194"/>
                <a:gd name="T6" fmla="*/ 2 w 348"/>
                <a:gd name="T7" fmla="*/ 0 h 194"/>
                <a:gd name="T8" fmla="*/ 4 w 348"/>
                <a:gd name="T9" fmla="*/ 1 h 194"/>
                <a:gd name="T10" fmla="*/ 4 w 348"/>
                <a:gd name="T11" fmla="*/ 1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194">
                  <a:moveTo>
                    <a:pt x="346" y="96"/>
                  </a:moveTo>
                  <a:cubicBezTo>
                    <a:pt x="314" y="153"/>
                    <a:pt x="248" y="193"/>
                    <a:pt x="172" y="193"/>
                  </a:cubicBezTo>
                  <a:cubicBezTo>
                    <a:pt x="97" y="193"/>
                    <a:pt x="32" y="154"/>
                    <a:pt x="0" y="97"/>
                  </a:cubicBezTo>
                  <a:cubicBezTo>
                    <a:pt x="32" y="39"/>
                    <a:pt x="98" y="0"/>
                    <a:pt x="174" y="0"/>
                  </a:cubicBezTo>
                  <a:cubicBezTo>
                    <a:pt x="249" y="0"/>
                    <a:pt x="314" y="38"/>
                    <a:pt x="347" y="95"/>
                  </a:cubicBezTo>
                  <a:lnTo>
                    <a:pt x="346" y="96"/>
                  </a:lnTo>
                </a:path>
              </a:pathLst>
            </a:custGeom>
            <a:noFill/>
            <a:ln w="6120" cap="flat">
              <a:solidFill>
                <a:srgbClr val="C76D7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2F579BED-4371-4FDC-817D-CBF10D3A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4117"/>
              <a:ext cx="25" cy="158"/>
            </a:xfrm>
            <a:custGeom>
              <a:avLst/>
              <a:gdLst>
                <a:gd name="T0" fmla="*/ 1 w 116"/>
                <a:gd name="T1" fmla="*/ 8 h 703"/>
                <a:gd name="T2" fmla="*/ 0 w 116"/>
                <a:gd name="T3" fmla="*/ 7 h 703"/>
                <a:gd name="T4" fmla="*/ 0 w 116"/>
                <a:gd name="T5" fmla="*/ 1 h 703"/>
                <a:gd name="T6" fmla="*/ 1 w 116"/>
                <a:gd name="T7" fmla="*/ 0 h 703"/>
                <a:gd name="T8" fmla="*/ 1 w 116"/>
                <a:gd name="T9" fmla="*/ 1 h 703"/>
                <a:gd name="T10" fmla="*/ 1 w 116"/>
                <a:gd name="T11" fmla="*/ 7 h 703"/>
                <a:gd name="T12" fmla="*/ 1 w 116"/>
                <a:gd name="T13" fmla="*/ 8 h 7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703">
                  <a:moveTo>
                    <a:pt x="57" y="702"/>
                  </a:moveTo>
                  <a:cubicBezTo>
                    <a:pt x="26" y="702"/>
                    <a:pt x="0" y="676"/>
                    <a:pt x="0" y="644"/>
                  </a:cubicBezTo>
                  <a:cubicBezTo>
                    <a:pt x="0" y="449"/>
                    <a:pt x="0" y="253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253"/>
                    <a:pt x="115" y="449"/>
                    <a:pt x="115" y="644"/>
                  </a:cubicBezTo>
                  <a:cubicBezTo>
                    <a:pt x="115" y="676"/>
                    <a:pt x="89" y="702"/>
                    <a:pt x="57" y="702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29F9ABA4-F9CD-4CC6-A943-6DFB07117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4070"/>
              <a:ext cx="350" cy="206"/>
            </a:xfrm>
            <a:custGeom>
              <a:avLst/>
              <a:gdLst>
                <a:gd name="T0" fmla="*/ 3 w 1547"/>
                <a:gd name="T1" fmla="*/ 0 h 913"/>
                <a:gd name="T2" fmla="*/ 6 w 1547"/>
                <a:gd name="T3" fmla="*/ 3 h 913"/>
                <a:gd name="T4" fmla="*/ 3 w 1547"/>
                <a:gd name="T5" fmla="*/ 6 h 913"/>
                <a:gd name="T6" fmla="*/ 1 w 1547"/>
                <a:gd name="T7" fmla="*/ 8 h 913"/>
                <a:gd name="T8" fmla="*/ 3 w 1547"/>
                <a:gd name="T9" fmla="*/ 9 h 913"/>
                <a:gd name="T10" fmla="*/ 5 w 1547"/>
                <a:gd name="T11" fmla="*/ 9 h 913"/>
                <a:gd name="T12" fmla="*/ 5 w 1547"/>
                <a:gd name="T13" fmla="*/ 9 h 913"/>
                <a:gd name="T14" fmla="*/ 6 w 1547"/>
                <a:gd name="T15" fmla="*/ 8 h 913"/>
                <a:gd name="T16" fmla="*/ 7 w 1547"/>
                <a:gd name="T17" fmla="*/ 6 h 913"/>
                <a:gd name="T18" fmla="*/ 8 w 1547"/>
                <a:gd name="T19" fmla="*/ 1 h 913"/>
                <a:gd name="T20" fmla="*/ 9 w 1547"/>
                <a:gd name="T21" fmla="*/ 0 h 913"/>
                <a:gd name="T22" fmla="*/ 10 w 1547"/>
                <a:gd name="T23" fmla="*/ 1 h 913"/>
                <a:gd name="T24" fmla="*/ 11 w 1547"/>
                <a:gd name="T25" fmla="*/ 6 h 913"/>
                <a:gd name="T26" fmla="*/ 12 w 1547"/>
                <a:gd name="T27" fmla="*/ 8 h 913"/>
                <a:gd name="T28" fmla="*/ 13 w 1547"/>
                <a:gd name="T29" fmla="*/ 9 h 913"/>
                <a:gd name="T30" fmla="*/ 13 w 1547"/>
                <a:gd name="T31" fmla="*/ 9 h 913"/>
                <a:gd name="T32" fmla="*/ 14 w 1547"/>
                <a:gd name="T33" fmla="*/ 9 h 913"/>
                <a:gd name="T34" fmla="*/ 17 w 1547"/>
                <a:gd name="T35" fmla="*/ 8 h 913"/>
                <a:gd name="T36" fmla="*/ 15 w 1547"/>
                <a:gd name="T37" fmla="*/ 6 h 913"/>
                <a:gd name="T38" fmla="*/ 12 w 1547"/>
                <a:gd name="T39" fmla="*/ 3 h 913"/>
                <a:gd name="T40" fmla="*/ 15 w 1547"/>
                <a:gd name="T41" fmla="*/ 0 h 913"/>
                <a:gd name="T42" fmla="*/ 17 w 1547"/>
                <a:gd name="T43" fmla="*/ 0 h 913"/>
                <a:gd name="T44" fmla="*/ 17 w 1547"/>
                <a:gd name="T45" fmla="*/ 1 h 913"/>
                <a:gd name="T46" fmla="*/ 17 w 1547"/>
                <a:gd name="T47" fmla="*/ 1 h 913"/>
                <a:gd name="T48" fmla="*/ 15 w 1547"/>
                <a:gd name="T49" fmla="*/ 1 h 913"/>
                <a:gd name="T50" fmla="*/ 13 w 1547"/>
                <a:gd name="T51" fmla="*/ 3 h 913"/>
                <a:gd name="T52" fmla="*/ 15 w 1547"/>
                <a:gd name="T53" fmla="*/ 5 h 913"/>
                <a:gd name="T54" fmla="*/ 18 w 1547"/>
                <a:gd name="T55" fmla="*/ 8 h 913"/>
                <a:gd name="T56" fmla="*/ 14 w 1547"/>
                <a:gd name="T57" fmla="*/ 10 h 913"/>
                <a:gd name="T58" fmla="*/ 12 w 1547"/>
                <a:gd name="T59" fmla="*/ 10 h 913"/>
                <a:gd name="T60" fmla="*/ 11 w 1547"/>
                <a:gd name="T61" fmla="*/ 9 h 913"/>
                <a:gd name="T62" fmla="*/ 10 w 1547"/>
                <a:gd name="T63" fmla="*/ 6 h 913"/>
                <a:gd name="T64" fmla="*/ 9 w 1547"/>
                <a:gd name="T65" fmla="*/ 2 h 913"/>
                <a:gd name="T66" fmla="*/ 9 w 1547"/>
                <a:gd name="T67" fmla="*/ 2 h 913"/>
                <a:gd name="T68" fmla="*/ 9 w 1547"/>
                <a:gd name="T69" fmla="*/ 2 h 913"/>
                <a:gd name="T70" fmla="*/ 8 w 1547"/>
                <a:gd name="T71" fmla="*/ 6 h 913"/>
                <a:gd name="T72" fmla="*/ 7 w 1547"/>
                <a:gd name="T73" fmla="*/ 9 h 913"/>
                <a:gd name="T74" fmla="*/ 5 w 1547"/>
                <a:gd name="T75" fmla="*/ 10 h 913"/>
                <a:gd name="T76" fmla="*/ 4 w 1547"/>
                <a:gd name="T77" fmla="*/ 10 h 913"/>
                <a:gd name="T78" fmla="*/ 0 w 1547"/>
                <a:gd name="T79" fmla="*/ 8 h 913"/>
                <a:gd name="T80" fmla="*/ 2 w 1547"/>
                <a:gd name="T81" fmla="*/ 5 h 913"/>
                <a:gd name="T82" fmla="*/ 5 w 1547"/>
                <a:gd name="T83" fmla="*/ 3 h 913"/>
                <a:gd name="T84" fmla="*/ 3 w 1547"/>
                <a:gd name="T85" fmla="*/ 1 h 913"/>
                <a:gd name="T86" fmla="*/ 1 w 1547"/>
                <a:gd name="T87" fmla="*/ 1 h 913"/>
                <a:gd name="T88" fmla="*/ 0 w 1547"/>
                <a:gd name="T89" fmla="*/ 1 h 913"/>
                <a:gd name="T90" fmla="*/ 1 w 1547"/>
                <a:gd name="T91" fmla="*/ 0 h 913"/>
                <a:gd name="T92" fmla="*/ 3 w 1547"/>
                <a:gd name="T93" fmla="*/ 0 h 9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47" h="913">
                  <a:moveTo>
                    <a:pt x="226" y="10"/>
                  </a:moveTo>
                  <a:cubicBezTo>
                    <a:pt x="395" y="10"/>
                    <a:pt x="507" y="111"/>
                    <a:pt x="507" y="248"/>
                  </a:cubicBezTo>
                  <a:cubicBezTo>
                    <a:pt x="507" y="369"/>
                    <a:pt x="419" y="445"/>
                    <a:pt x="277" y="497"/>
                  </a:cubicBezTo>
                  <a:cubicBezTo>
                    <a:pt x="160" y="541"/>
                    <a:pt x="113" y="589"/>
                    <a:pt x="113" y="668"/>
                  </a:cubicBezTo>
                  <a:cubicBezTo>
                    <a:pt x="113" y="757"/>
                    <a:pt x="181" y="817"/>
                    <a:pt x="295" y="817"/>
                  </a:cubicBezTo>
                  <a:cubicBezTo>
                    <a:pt x="333" y="817"/>
                    <a:pt x="369" y="811"/>
                    <a:pt x="403" y="802"/>
                  </a:cubicBezTo>
                  <a:cubicBezTo>
                    <a:pt x="402" y="802"/>
                    <a:pt x="402" y="802"/>
                    <a:pt x="402" y="802"/>
                  </a:cubicBezTo>
                  <a:cubicBezTo>
                    <a:pt x="448" y="791"/>
                    <a:pt x="488" y="760"/>
                    <a:pt x="514" y="715"/>
                  </a:cubicBezTo>
                  <a:cubicBezTo>
                    <a:pt x="534" y="680"/>
                    <a:pt x="536" y="673"/>
                    <a:pt x="585" y="489"/>
                  </a:cubicBezTo>
                  <a:cubicBezTo>
                    <a:pt x="633" y="306"/>
                    <a:pt x="640" y="233"/>
                    <a:pt x="668" y="106"/>
                  </a:cubicBezTo>
                  <a:cubicBezTo>
                    <a:pt x="676" y="54"/>
                    <a:pt x="713" y="0"/>
                    <a:pt x="768" y="0"/>
                  </a:cubicBezTo>
                  <a:cubicBezTo>
                    <a:pt x="796" y="0"/>
                    <a:pt x="845" y="12"/>
                    <a:pt x="862" y="97"/>
                  </a:cubicBezTo>
                  <a:cubicBezTo>
                    <a:pt x="862" y="99"/>
                    <a:pt x="898" y="300"/>
                    <a:pt x="946" y="483"/>
                  </a:cubicBezTo>
                  <a:cubicBezTo>
                    <a:pt x="994" y="668"/>
                    <a:pt x="997" y="675"/>
                    <a:pt x="1017" y="709"/>
                  </a:cubicBezTo>
                  <a:cubicBezTo>
                    <a:pt x="1036" y="743"/>
                    <a:pt x="1063" y="768"/>
                    <a:pt x="1094" y="783"/>
                  </a:cubicBezTo>
                  <a:cubicBezTo>
                    <a:pt x="1095" y="784"/>
                    <a:pt x="1096" y="785"/>
                    <a:pt x="1098" y="785"/>
                  </a:cubicBezTo>
                  <a:cubicBezTo>
                    <a:pt x="1141" y="804"/>
                    <a:pt x="1195" y="817"/>
                    <a:pt x="1251" y="817"/>
                  </a:cubicBezTo>
                  <a:cubicBezTo>
                    <a:pt x="1366" y="817"/>
                    <a:pt x="1433" y="757"/>
                    <a:pt x="1433" y="668"/>
                  </a:cubicBezTo>
                  <a:cubicBezTo>
                    <a:pt x="1433" y="589"/>
                    <a:pt x="1387" y="541"/>
                    <a:pt x="1269" y="497"/>
                  </a:cubicBezTo>
                  <a:cubicBezTo>
                    <a:pt x="1127" y="445"/>
                    <a:pt x="1041" y="369"/>
                    <a:pt x="1041" y="248"/>
                  </a:cubicBezTo>
                  <a:cubicBezTo>
                    <a:pt x="1041" y="111"/>
                    <a:pt x="1152" y="10"/>
                    <a:pt x="1321" y="10"/>
                  </a:cubicBezTo>
                  <a:cubicBezTo>
                    <a:pt x="1366" y="10"/>
                    <a:pt x="1411" y="10"/>
                    <a:pt x="1456" y="10"/>
                  </a:cubicBezTo>
                  <a:cubicBezTo>
                    <a:pt x="1488" y="10"/>
                    <a:pt x="1513" y="31"/>
                    <a:pt x="1513" y="57"/>
                  </a:cubicBezTo>
                  <a:cubicBezTo>
                    <a:pt x="1513" y="83"/>
                    <a:pt x="1488" y="104"/>
                    <a:pt x="1456" y="104"/>
                  </a:cubicBezTo>
                  <a:cubicBezTo>
                    <a:pt x="1410" y="104"/>
                    <a:pt x="1364" y="104"/>
                    <a:pt x="1317" y="104"/>
                  </a:cubicBezTo>
                  <a:cubicBezTo>
                    <a:pt x="1198" y="104"/>
                    <a:pt x="1153" y="175"/>
                    <a:pt x="1153" y="235"/>
                  </a:cubicBezTo>
                  <a:cubicBezTo>
                    <a:pt x="1153" y="316"/>
                    <a:pt x="1206" y="356"/>
                    <a:pt x="1326" y="403"/>
                  </a:cubicBezTo>
                  <a:cubicBezTo>
                    <a:pt x="1473" y="462"/>
                    <a:pt x="1546" y="532"/>
                    <a:pt x="1546" y="659"/>
                  </a:cubicBezTo>
                  <a:cubicBezTo>
                    <a:pt x="1546" y="794"/>
                    <a:pt x="1448" y="912"/>
                    <a:pt x="1243" y="912"/>
                  </a:cubicBezTo>
                  <a:cubicBezTo>
                    <a:pt x="1180" y="912"/>
                    <a:pt x="1112" y="897"/>
                    <a:pt x="1064" y="876"/>
                  </a:cubicBezTo>
                  <a:cubicBezTo>
                    <a:pt x="1010" y="854"/>
                    <a:pt x="964" y="812"/>
                    <a:pt x="933" y="758"/>
                  </a:cubicBezTo>
                  <a:cubicBezTo>
                    <a:pt x="906" y="711"/>
                    <a:pt x="901" y="692"/>
                    <a:pt x="852" y="508"/>
                  </a:cubicBezTo>
                  <a:cubicBezTo>
                    <a:pt x="817" y="373"/>
                    <a:pt x="787" y="227"/>
                    <a:pt x="774" y="156"/>
                  </a:cubicBezTo>
                  <a:cubicBezTo>
                    <a:pt x="774" y="152"/>
                    <a:pt x="770" y="148"/>
                    <a:pt x="766" y="148"/>
                  </a:cubicBezTo>
                  <a:cubicBezTo>
                    <a:pt x="761" y="148"/>
                    <a:pt x="758" y="152"/>
                    <a:pt x="758" y="156"/>
                  </a:cubicBezTo>
                  <a:cubicBezTo>
                    <a:pt x="745" y="224"/>
                    <a:pt x="715" y="374"/>
                    <a:pt x="678" y="514"/>
                  </a:cubicBezTo>
                  <a:cubicBezTo>
                    <a:pt x="630" y="698"/>
                    <a:pt x="625" y="717"/>
                    <a:pt x="598" y="764"/>
                  </a:cubicBezTo>
                  <a:cubicBezTo>
                    <a:pt x="558" y="832"/>
                    <a:pt x="495" y="881"/>
                    <a:pt x="424" y="896"/>
                  </a:cubicBezTo>
                  <a:cubicBezTo>
                    <a:pt x="386" y="906"/>
                    <a:pt x="343" y="912"/>
                    <a:pt x="303" y="912"/>
                  </a:cubicBezTo>
                  <a:cubicBezTo>
                    <a:pt x="98" y="912"/>
                    <a:pt x="0" y="794"/>
                    <a:pt x="0" y="659"/>
                  </a:cubicBezTo>
                  <a:cubicBezTo>
                    <a:pt x="0" y="532"/>
                    <a:pt x="74" y="462"/>
                    <a:pt x="221" y="403"/>
                  </a:cubicBezTo>
                  <a:cubicBezTo>
                    <a:pt x="341" y="356"/>
                    <a:pt x="393" y="316"/>
                    <a:pt x="393" y="235"/>
                  </a:cubicBezTo>
                  <a:cubicBezTo>
                    <a:pt x="393" y="175"/>
                    <a:pt x="348" y="104"/>
                    <a:pt x="230" y="104"/>
                  </a:cubicBezTo>
                  <a:cubicBezTo>
                    <a:pt x="183" y="104"/>
                    <a:pt x="137" y="104"/>
                    <a:pt x="90" y="104"/>
                  </a:cubicBezTo>
                  <a:cubicBezTo>
                    <a:pt x="59" y="104"/>
                    <a:pt x="33" y="83"/>
                    <a:pt x="33" y="57"/>
                  </a:cubicBezTo>
                  <a:cubicBezTo>
                    <a:pt x="33" y="31"/>
                    <a:pt x="59" y="10"/>
                    <a:pt x="90" y="10"/>
                  </a:cubicBezTo>
                  <a:cubicBezTo>
                    <a:pt x="135" y="10"/>
                    <a:pt x="181" y="10"/>
                    <a:pt x="226" y="10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57" name="Group 12">
            <a:extLst>
              <a:ext uri="{FF2B5EF4-FFF2-40B4-BE49-F238E27FC236}">
                <a16:creationId xmlns:a16="http://schemas.microsoft.com/office/drawing/2014/main" id="{25C1A338-0E36-44B5-BDBD-B4111ABCB7B0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6477000"/>
            <a:ext cx="904875" cy="319088"/>
            <a:chOff x="32" y="4080"/>
            <a:chExt cx="570" cy="201"/>
          </a:xfrm>
        </p:grpSpPr>
        <p:sp>
          <p:nvSpPr>
            <p:cNvPr id="2058" name="Freeform 13">
              <a:extLst>
                <a:ext uri="{FF2B5EF4-FFF2-40B4-BE49-F238E27FC236}">
                  <a16:creationId xmlns:a16="http://schemas.microsoft.com/office/drawing/2014/main" id="{C7C3E52E-DB7E-40D1-ADB1-D3D802ED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4080"/>
              <a:ext cx="350" cy="201"/>
            </a:xfrm>
            <a:custGeom>
              <a:avLst/>
              <a:gdLst>
                <a:gd name="T0" fmla="*/ 18 w 1548"/>
                <a:gd name="T1" fmla="*/ 0 h 891"/>
                <a:gd name="T2" fmla="*/ 11 w 1548"/>
                <a:gd name="T3" fmla="*/ 0 h 891"/>
                <a:gd name="T4" fmla="*/ 11 w 1548"/>
                <a:gd name="T5" fmla="*/ 2 h 891"/>
                <a:gd name="T6" fmla="*/ 13 w 1548"/>
                <a:gd name="T7" fmla="*/ 2 h 891"/>
                <a:gd name="T8" fmla="*/ 13 w 1548"/>
                <a:gd name="T9" fmla="*/ 10 h 891"/>
                <a:gd name="T10" fmla="*/ 16 w 1548"/>
                <a:gd name="T11" fmla="*/ 10 h 891"/>
                <a:gd name="T12" fmla="*/ 16 w 1548"/>
                <a:gd name="T13" fmla="*/ 2 h 891"/>
                <a:gd name="T14" fmla="*/ 18 w 1548"/>
                <a:gd name="T15" fmla="*/ 2 h 891"/>
                <a:gd name="T16" fmla="*/ 18 w 1548"/>
                <a:gd name="T17" fmla="*/ 0 h 891"/>
                <a:gd name="T18" fmla="*/ 10 w 1548"/>
                <a:gd name="T19" fmla="*/ 10 h 891"/>
                <a:gd name="T20" fmla="*/ 7 w 1548"/>
                <a:gd name="T21" fmla="*/ 10 h 891"/>
                <a:gd name="T22" fmla="*/ 7 w 1548"/>
                <a:gd name="T23" fmla="*/ 0 h 891"/>
                <a:gd name="T24" fmla="*/ 10 w 1548"/>
                <a:gd name="T25" fmla="*/ 0 h 891"/>
                <a:gd name="T26" fmla="*/ 10 w 1548"/>
                <a:gd name="T27" fmla="*/ 10 h 891"/>
                <a:gd name="T28" fmla="*/ 7 w 1548"/>
                <a:gd name="T29" fmla="*/ 10 h 891"/>
                <a:gd name="T30" fmla="*/ 4 w 1548"/>
                <a:gd name="T31" fmla="*/ 10 h 891"/>
                <a:gd name="T32" fmla="*/ 0 w 1548"/>
                <a:gd name="T33" fmla="*/ 6 h 891"/>
                <a:gd name="T34" fmla="*/ 0 w 1548"/>
                <a:gd name="T35" fmla="*/ 4 h 891"/>
                <a:gd name="T36" fmla="*/ 4 w 1548"/>
                <a:gd name="T37" fmla="*/ 0 h 891"/>
                <a:gd name="T38" fmla="*/ 7 w 1548"/>
                <a:gd name="T39" fmla="*/ 0 h 891"/>
                <a:gd name="T40" fmla="*/ 3 w 1548"/>
                <a:gd name="T41" fmla="*/ 5 h 891"/>
                <a:gd name="T42" fmla="*/ 7 w 1548"/>
                <a:gd name="T43" fmla="*/ 10 h 8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8" h="891">
                  <a:moveTo>
                    <a:pt x="1547" y="1"/>
                  </a:moveTo>
                  <a:lnTo>
                    <a:pt x="951" y="1"/>
                  </a:lnTo>
                  <a:lnTo>
                    <a:pt x="951" y="201"/>
                  </a:lnTo>
                  <a:lnTo>
                    <a:pt x="1126" y="201"/>
                  </a:lnTo>
                  <a:lnTo>
                    <a:pt x="1126" y="890"/>
                  </a:lnTo>
                  <a:lnTo>
                    <a:pt x="1373" y="890"/>
                  </a:lnTo>
                  <a:lnTo>
                    <a:pt x="1373" y="201"/>
                  </a:lnTo>
                  <a:lnTo>
                    <a:pt x="1547" y="201"/>
                  </a:lnTo>
                  <a:lnTo>
                    <a:pt x="1547" y="1"/>
                  </a:lnTo>
                  <a:close/>
                  <a:moveTo>
                    <a:pt x="892" y="889"/>
                  </a:moveTo>
                  <a:lnTo>
                    <a:pt x="644" y="889"/>
                  </a:lnTo>
                  <a:lnTo>
                    <a:pt x="644" y="1"/>
                  </a:lnTo>
                  <a:lnTo>
                    <a:pt x="892" y="1"/>
                  </a:lnTo>
                  <a:lnTo>
                    <a:pt x="892" y="889"/>
                  </a:lnTo>
                  <a:close/>
                  <a:moveTo>
                    <a:pt x="603" y="889"/>
                  </a:moveTo>
                  <a:lnTo>
                    <a:pt x="327" y="889"/>
                  </a:lnTo>
                  <a:lnTo>
                    <a:pt x="0" y="543"/>
                  </a:lnTo>
                  <a:lnTo>
                    <a:pt x="0" y="345"/>
                  </a:lnTo>
                  <a:lnTo>
                    <a:pt x="317" y="0"/>
                  </a:lnTo>
                  <a:lnTo>
                    <a:pt x="601" y="0"/>
                  </a:lnTo>
                  <a:lnTo>
                    <a:pt x="236" y="447"/>
                  </a:lnTo>
                  <a:lnTo>
                    <a:pt x="603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9" name="Freeform 14">
              <a:extLst>
                <a:ext uri="{FF2B5EF4-FFF2-40B4-BE49-F238E27FC236}">
                  <a16:creationId xmlns:a16="http://schemas.microsoft.com/office/drawing/2014/main" id="{97DA9D16-5654-432C-BA5C-F198DE22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4154"/>
              <a:ext cx="186" cy="127"/>
            </a:xfrm>
            <a:custGeom>
              <a:avLst/>
              <a:gdLst>
                <a:gd name="T0" fmla="*/ 1 w 826"/>
                <a:gd name="T1" fmla="*/ 0 h 564"/>
                <a:gd name="T2" fmla="*/ 1 w 826"/>
                <a:gd name="T3" fmla="*/ 0 h 564"/>
                <a:gd name="T4" fmla="*/ 1 w 826"/>
                <a:gd name="T5" fmla="*/ 1 h 564"/>
                <a:gd name="T6" fmla="*/ 0 w 826"/>
                <a:gd name="T7" fmla="*/ 1 h 564"/>
                <a:gd name="T8" fmla="*/ 0 w 826"/>
                <a:gd name="T9" fmla="*/ 2 h 564"/>
                <a:gd name="T10" fmla="*/ 0 w 826"/>
                <a:gd name="T11" fmla="*/ 2 h 564"/>
                <a:gd name="T12" fmla="*/ 0 w 826"/>
                <a:gd name="T13" fmla="*/ 2 h 564"/>
                <a:gd name="T14" fmla="*/ 9 w 826"/>
                <a:gd name="T15" fmla="*/ 7 h 564"/>
                <a:gd name="T16" fmla="*/ 1 w 826"/>
                <a:gd name="T17" fmla="*/ 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6" h="564">
                  <a:moveTo>
                    <a:pt x="120" y="0"/>
                  </a:moveTo>
                  <a:lnTo>
                    <a:pt x="85" y="43"/>
                  </a:lnTo>
                  <a:lnTo>
                    <a:pt x="54" y="89"/>
                  </a:lnTo>
                  <a:lnTo>
                    <a:pt x="39" y="112"/>
                  </a:lnTo>
                  <a:lnTo>
                    <a:pt x="25" y="136"/>
                  </a:lnTo>
                  <a:lnTo>
                    <a:pt x="12" y="160"/>
                  </a:lnTo>
                  <a:lnTo>
                    <a:pt x="0" y="185"/>
                  </a:lnTo>
                  <a:lnTo>
                    <a:pt x="825" y="563"/>
                  </a:lnTo>
                  <a:lnTo>
                    <a:pt x="120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0" name="Freeform 15">
              <a:extLst>
                <a:ext uri="{FF2B5EF4-FFF2-40B4-BE49-F238E27FC236}">
                  <a16:creationId xmlns:a16="http://schemas.microsoft.com/office/drawing/2014/main" id="{A3F8EC00-B0E8-4404-81E2-752C34B2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4098"/>
              <a:ext cx="129" cy="182"/>
            </a:xfrm>
            <a:custGeom>
              <a:avLst/>
              <a:gdLst>
                <a:gd name="T0" fmla="*/ 7 w 575"/>
                <a:gd name="T1" fmla="*/ 9 h 807"/>
                <a:gd name="T2" fmla="*/ 2 w 575"/>
                <a:gd name="T3" fmla="*/ 0 h 807"/>
                <a:gd name="T4" fmla="*/ 2 w 575"/>
                <a:gd name="T5" fmla="*/ 0 h 807"/>
                <a:gd name="T6" fmla="*/ 1 w 575"/>
                <a:gd name="T7" fmla="*/ 1 h 807"/>
                <a:gd name="T8" fmla="*/ 0 w 575"/>
                <a:gd name="T9" fmla="*/ 1 h 807"/>
                <a:gd name="T10" fmla="*/ 0 w 575"/>
                <a:gd name="T11" fmla="*/ 1 h 807"/>
                <a:gd name="T12" fmla="*/ 7 w 575"/>
                <a:gd name="T13" fmla="*/ 9 h 8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5" h="807">
                  <a:moveTo>
                    <a:pt x="574" y="806"/>
                  </a:moveTo>
                  <a:lnTo>
                    <a:pt x="189" y="0"/>
                  </a:lnTo>
                  <a:lnTo>
                    <a:pt x="139" y="25"/>
                  </a:lnTo>
                  <a:lnTo>
                    <a:pt x="90" y="52"/>
                  </a:lnTo>
                  <a:lnTo>
                    <a:pt x="44" y="82"/>
                  </a:lnTo>
                  <a:lnTo>
                    <a:pt x="0" y="115"/>
                  </a:lnTo>
                  <a:lnTo>
                    <a:pt x="574" y="806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1" name="Freeform 16">
              <a:extLst>
                <a:ext uri="{FF2B5EF4-FFF2-40B4-BE49-F238E27FC236}">
                  <a16:creationId xmlns:a16="http://schemas.microsoft.com/office/drawing/2014/main" id="{0FE8868E-8B76-41ED-9AAF-91955B83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4080"/>
              <a:ext cx="49" cy="201"/>
            </a:xfrm>
            <a:custGeom>
              <a:avLst/>
              <a:gdLst>
                <a:gd name="T0" fmla="*/ 2 w 222"/>
                <a:gd name="T1" fmla="*/ 10 h 889"/>
                <a:gd name="T2" fmla="*/ 2 w 222"/>
                <a:gd name="T3" fmla="*/ 0 h 889"/>
                <a:gd name="T4" fmla="*/ 2 w 222"/>
                <a:gd name="T5" fmla="*/ 0 h 889"/>
                <a:gd name="T6" fmla="*/ 2 w 222"/>
                <a:gd name="T7" fmla="*/ 0 h 889"/>
                <a:gd name="T8" fmla="*/ 1 w 222"/>
                <a:gd name="T9" fmla="*/ 0 h 889"/>
                <a:gd name="T10" fmla="*/ 0 w 222"/>
                <a:gd name="T11" fmla="*/ 0 h 889"/>
                <a:gd name="T12" fmla="*/ 0 w 222"/>
                <a:gd name="T13" fmla="*/ 0 h 889"/>
                <a:gd name="T14" fmla="*/ 2 w 222"/>
                <a:gd name="T15" fmla="*/ 10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889">
                  <a:moveTo>
                    <a:pt x="220" y="888"/>
                  </a:moveTo>
                  <a:lnTo>
                    <a:pt x="221" y="0"/>
                  </a:lnTo>
                  <a:lnTo>
                    <a:pt x="213" y="0"/>
                  </a:lnTo>
                  <a:lnTo>
                    <a:pt x="159" y="2"/>
                  </a:lnTo>
                  <a:lnTo>
                    <a:pt x="105" y="7"/>
                  </a:lnTo>
                  <a:lnTo>
                    <a:pt x="52" y="15"/>
                  </a:lnTo>
                  <a:lnTo>
                    <a:pt x="0" y="25"/>
                  </a:lnTo>
                  <a:lnTo>
                    <a:pt x="220" y="8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2" name="Freeform 17">
              <a:extLst>
                <a:ext uri="{FF2B5EF4-FFF2-40B4-BE49-F238E27FC236}">
                  <a16:creationId xmlns:a16="http://schemas.microsoft.com/office/drawing/2014/main" id="{CF954F24-E289-484E-83AB-6FCE8AE8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4232"/>
              <a:ext cx="206" cy="48"/>
            </a:xfrm>
            <a:custGeom>
              <a:avLst/>
              <a:gdLst>
                <a:gd name="T0" fmla="*/ 0 w 914"/>
                <a:gd name="T1" fmla="*/ 0 h 218"/>
                <a:gd name="T2" fmla="*/ 0 w 914"/>
                <a:gd name="T3" fmla="*/ 0 h 218"/>
                <a:gd name="T4" fmla="*/ 0 w 914"/>
                <a:gd name="T5" fmla="*/ 1 h 218"/>
                <a:gd name="T6" fmla="*/ 0 w 914"/>
                <a:gd name="T7" fmla="*/ 1 h 218"/>
                <a:gd name="T8" fmla="*/ 0 w 914"/>
                <a:gd name="T9" fmla="*/ 1 h 218"/>
                <a:gd name="T10" fmla="*/ 0 w 914"/>
                <a:gd name="T11" fmla="*/ 2 h 218"/>
                <a:gd name="T12" fmla="*/ 0 w 914"/>
                <a:gd name="T13" fmla="*/ 2 h 218"/>
                <a:gd name="T14" fmla="*/ 10 w 914"/>
                <a:gd name="T15" fmla="*/ 2 h 218"/>
                <a:gd name="T16" fmla="*/ 0 w 914"/>
                <a:gd name="T17" fmla="*/ 0 h 2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4" h="218">
                  <a:moveTo>
                    <a:pt x="29" y="0"/>
                  </a:moveTo>
                  <a:lnTo>
                    <a:pt x="22" y="26"/>
                  </a:lnTo>
                  <a:lnTo>
                    <a:pt x="17" y="53"/>
                  </a:lnTo>
                  <a:lnTo>
                    <a:pt x="12" y="79"/>
                  </a:lnTo>
                  <a:lnTo>
                    <a:pt x="8" y="107"/>
                  </a:lnTo>
                  <a:lnTo>
                    <a:pt x="2" y="161"/>
                  </a:lnTo>
                  <a:lnTo>
                    <a:pt x="0" y="217"/>
                  </a:lnTo>
                  <a:lnTo>
                    <a:pt x="913" y="217"/>
                  </a:lnTo>
                  <a:lnTo>
                    <a:pt x="29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476A2E83-D2F1-4A63-B358-9A04236B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785225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10E6E09F-5EEB-4E17-B042-B8F41DCDF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D172F6F-3B9C-4661-A942-224FE96C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44C0F17-7E0F-413C-8368-6D5BE282A34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232025" y="6475413"/>
            <a:ext cx="46783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F43E527-1118-443C-8C33-CBA60F1A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475413"/>
            <a:ext cx="467995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x-none" sz="1800" b="1" dirty="0">
                <a:solidFill>
                  <a:srgbClr val="6562AC"/>
                </a:solidFill>
                <a:latin typeface="Arial" charset="0"/>
                <a:ea typeface="+mn-ea"/>
              </a:rPr>
              <a:t>Julien Aziz</a:t>
            </a:r>
          </a:p>
        </p:txBody>
      </p:sp>
      <p:grpSp>
        <p:nvGrpSpPr>
          <p:cNvPr id="3079" name="Group 6">
            <a:extLst>
              <a:ext uri="{FF2B5EF4-FFF2-40B4-BE49-F238E27FC236}">
                <a16:creationId xmlns:a16="http://schemas.microsoft.com/office/drawing/2014/main" id="{DB930379-ABF5-4E93-A7CD-AFAA594849E0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6446838"/>
            <a:ext cx="690562" cy="341312"/>
            <a:chOff x="5295" y="4061"/>
            <a:chExt cx="435" cy="215"/>
          </a:xfrm>
        </p:grpSpPr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A82881B5-87C6-4009-BC67-4EC2E75C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4065"/>
              <a:ext cx="36" cy="36"/>
            </a:xfrm>
            <a:custGeom>
              <a:avLst/>
              <a:gdLst>
                <a:gd name="T0" fmla="*/ 1 w 163"/>
                <a:gd name="T1" fmla="*/ 2 h 163"/>
                <a:gd name="T2" fmla="*/ 0 w 163"/>
                <a:gd name="T3" fmla="*/ 1 h 163"/>
                <a:gd name="T4" fmla="*/ 1 w 163"/>
                <a:gd name="T5" fmla="*/ 0 h 163"/>
                <a:gd name="T6" fmla="*/ 2 w 163"/>
                <a:gd name="T7" fmla="*/ 1 h 163"/>
                <a:gd name="T8" fmla="*/ 1 w 163"/>
                <a:gd name="T9" fmla="*/ 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</a:path>
              </a:pathLst>
            </a:custGeom>
            <a:solidFill>
              <a:srgbClr val="C76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7" name="Freeform 8">
              <a:extLst>
                <a:ext uri="{FF2B5EF4-FFF2-40B4-BE49-F238E27FC236}">
                  <a16:creationId xmlns:a16="http://schemas.microsoft.com/office/drawing/2014/main" id="{42A9D74B-2DD3-4C1D-945F-FCA55DCB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4061"/>
              <a:ext cx="78" cy="43"/>
            </a:xfrm>
            <a:custGeom>
              <a:avLst/>
              <a:gdLst>
                <a:gd name="T0" fmla="*/ 4 w 348"/>
                <a:gd name="T1" fmla="*/ 1 h 194"/>
                <a:gd name="T2" fmla="*/ 2 w 348"/>
                <a:gd name="T3" fmla="*/ 2 h 194"/>
                <a:gd name="T4" fmla="*/ 0 w 348"/>
                <a:gd name="T5" fmla="*/ 1 h 194"/>
                <a:gd name="T6" fmla="*/ 2 w 348"/>
                <a:gd name="T7" fmla="*/ 0 h 194"/>
                <a:gd name="T8" fmla="*/ 4 w 348"/>
                <a:gd name="T9" fmla="*/ 1 h 194"/>
                <a:gd name="T10" fmla="*/ 4 w 348"/>
                <a:gd name="T11" fmla="*/ 1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194">
                  <a:moveTo>
                    <a:pt x="346" y="96"/>
                  </a:moveTo>
                  <a:cubicBezTo>
                    <a:pt x="314" y="153"/>
                    <a:pt x="248" y="193"/>
                    <a:pt x="172" y="193"/>
                  </a:cubicBezTo>
                  <a:cubicBezTo>
                    <a:pt x="97" y="193"/>
                    <a:pt x="32" y="154"/>
                    <a:pt x="0" y="97"/>
                  </a:cubicBezTo>
                  <a:cubicBezTo>
                    <a:pt x="32" y="39"/>
                    <a:pt x="98" y="0"/>
                    <a:pt x="174" y="0"/>
                  </a:cubicBezTo>
                  <a:cubicBezTo>
                    <a:pt x="249" y="0"/>
                    <a:pt x="314" y="38"/>
                    <a:pt x="347" y="95"/>
                  </a:cubicBezTo>
                  <a:lnTo>
                    <a:pt x="346" y="96"/>
                  </a:lnTo>
                </a:path>
              </a:pathLst>
            </a:custGeom>
            <a:noFill/>
            <a:ln w="6120" cap="flat">
              <a:solidFill>
                <a:srgbClr val="C76D7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932CD3DD-6EB0-466A-BC34-C903F943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4117"/>
              <a:ext cx="25" cy="158"/>
            </a:xfrm>
            <a:custGeom>
              <a:avLst/>
              <a:gdLst>
                <a:gd name="T0" fmla="*/ 1 w 116"/>
                <a:gd name="T1" fmla="*/ 8 h 703"/>
                <a:gd name="T2" fmla="*/ 0 w 116"/>
                <a:gd name="T3" fmla="*/ 7 h 703"/>
                <a:gd name="T4" fmla="*/ 0 w 116"/>
                <a:gd name="T5" fmla="*/ 1 h 703"/>
                <a:gd name="T6" fmla="*/ 1 w 116"/>
                <a:gd name="T7" fmla="*/ 0 h 703"/>
                <a:gd name="T8" fmla="*/ 1 w 116"/>
                <a:gd name="T9" fmla="*/ 1 h 703"/>
                <a:gd name="T10" fmla="*/ 1 w 116"/>
                <a:gd name="T11" fmla="*/ 7 h 703"/>
                <a:gd name="T12" fmla="*/ 1 w 116"/>
                <a:gd name="T13" fmla="*/ 8 h 7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703">
                  <a:moveTo>
                    <a:pt x="57" y="702"/>
                  </a:moveTo>
                  <a:cubicBezTo>
                    <a:pt x="26" y="702"/>
                    <a:pt x="0" y="676"/>
                    <a:pt x="0" y="644"/>
                  </a:cubicBezTo>
                  <a:cubicBezTo>
                    <a:pt x="0" y="449"/>
                    <a:pt x="0" y="253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253"/>
                    <a:pt x="115" y="449"/>
                    <a:pt x="115" y="644"/>
                  </a:cubicBezTo>
                  <a:cubicBezTo>
                    <a:pt x="115" y="676"/>
                    <a:pt x="89" y="702"/>
                    <a:pt x="57" y="702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AEBE4712-7F12-41DA-BA66-E8298B0A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4070"/>
              <a:ext cx="350" cy="206"/>
            </a:xfrm>
            <a:custGeom>
              <a:avLst/>
              <a:gdLst>
                <a:gd name="T0" fmla="*/ 3 w 1547"/>
                <a:gd name="T1" fmla="*/ 0 h 913"/>
                <a:gd name="T2" fmla="*/ 6 w 1547"/>
                <a:gd name="T3" fmla="*/ 3 h 913"/>
                <a:gd name="T4" fmla="*/ 3 w 1547"/>
                <a:gd name="T5" fmla="*/ 6 h 913"/>
                <a:gd name="T6" fmla="*/ 1 w 1547"/>
                <a:gd name="T7" fmla="*/ 8 h 913"/>
                <a:gd name="T8" fmla="*/ 3 w 1547"/>
                <a:gd name="T9" fmla="*/ 9 h 913"/>
                <a:gd name="T10" fmla="*/ 5 w 1547"/>
                <a:gd name="T11" fmla="*/ 9 h 913"/>
                <a:gd name="T12" fmla="*/ 5 w 1547"/>
                <a:gd name="T13" fmla="*/ 9 h 913"/>
                <a:gd name="T14" fmla="*/ 6 w 1547"/>
                <a:gd name="T15" fmla="*/ 8 h 913"/>
                <a:gd name="T16" fmla="*/ 7 w 1547"/>
                <a:gd name="T17" fmla="*/ 6 h 913"/>
                <a:gd name="T18" fmla="*/ 8 w 1547"/>
                <a:gd name="T19" fmla="*/ 1 h 913"/>
                <a:gd name="T20" fmla="*/ 9 w 1547"/>
                <a:gd name="T21" fmla="*/ 0 h 913"/>
                <a:gd name="T22" fmla="*/ 10 w 1547"/>
                <a:gd name="T23" fmla="*/ 1 h 913"/>
                <a:gd name="T24" fmla="*/ 11 w 1547"/>
                <a:gd name="T25" fmla="*/ 6 h 913"/>
                <a:gd name="T26" fmla="*/ 12 w 1547"/>
                <a:gd name="T27" fmla="*/ 8 h 913"/>
                <a:gd name="T28" fmla="*/ 13 w 1547"/>
                <a:gd name="T29" fmla="*/ 9 h 913"/>
                <a:gd name="T30" fmla="*/ 13 w 1547"/>
                <a:gd name="T31" fmla="*/ 9 h 913"/>
                <a:gd name="T32" fmla="*/ 14 w 1547"/>
                <a:gd name="T33" fmla="*/ 9 h 913"/>
                <a:gd name="T34" fmla="*/ 17 w 1547"/>
                <a:gd name="T35" fmla="*/ 8 h 913"/>
                <a:gd name="T36" fmla="*/ 15 w 1547"/>
                <a:gd name="T37" fmla="*/ 6 h 913"/>
                <a:gd name="T38" fmla="*/ 12 w 1547"/>
                <a:gd name="T39" fmla="*/ 3 h 913"/>
                <a:gd name="T40" fmla="*/ 15 w 1547"/>
                <a:gd name="T41" fmla="*/ 0 h 913"/>
                <a:gd name="T42" fmla="*/ 17 w 1547"/>
                <a:gd name="T43" fmla="*/ 0 h 913"/>
                <a:gd name="T44" fmla="*/ 17 w 1547"/>
                <a:gd name="T45" fmla="*/ 1 h 913"/>
                <a:gd name="T46" fmla="*/ 17 w 1547"/>
                <a:gd name="T47" fmla="*/ 1 h 913"/>
                <a:gd name="T48" fmla="*/ 15 w 1547"/>
                <a:gd name="T49" fmla="*/ 1 h 913"/>
                <a:gd name="T50" fmla="*/ 13 w 1547"/>
                <a:gd name="T51" fmla="*/ 3 h 913"/>
                <a:gd name="T52" fmla="*/ 15 w 1547"/>
                <a:gd name="T53" fmla="*/ 5 h 913"/>
                <a:gd name="T54" fmla="*/ 18 w 1547"/>
                <a:gd name="T55" fmla="*/ 8 h 913"/>
                <a:gd name="T56" fmla="*/ 14 w 1547"/>
                <a:gd name="T57" fmla="*/ 10 h 913"/>
                <a:gd name="T58" fmla="*/ 12 w 1547"/>
                <a:gd name="T59" fmla="*/ 10 h 913"/>
                <a:gd name="T60" fmla="*/ 11 w 1547"/>
                <a:gd name="T61" fmla="*/ 9 h 913"/>
                <a:gd name="T62" fmla="*/ 10 w 1547"/>
                <a:gd name="T63" fmla="*/ 6 h 913"/>
                <a:gd name="T64" fmla="*/ 9 w 1547"/>
                <a:gd name="T65" fmla="*/ 2 h 913"/>
                <a:gd name="T66" fmla="*/ 9 w 1547"/>
                <a:gd name="T67" fmla="*/ 2 h 913"/>
                <a:gd name="T68" fmla="*/ 9 w 1547"/>
                <a:gd name="T69" fmla="*/ 2 h 913"/>
                <a:gd name="T70" fmla="*/ 8 w 1547"/>
                <a:gd name="T71" fmla="*/ 6 h 913"/>
                <a:gd name="T72" fmla="*/ 7 w 1547"/>
                <a:gd name="T73" fmla="*/ 9 h 913"/>
                <a:gd name="T74" fmla="*/ 5 w 1547"/>
                <a:gd name="T75" fmla="*/ 10 h 913"/>
                <a:gd name="T76" fmla="*/ 4 w 1547"/>
                <a:gd name="T77" fmla="*/ 10 h 913"/>
                <a:gd name="T78" fmla="*/ 0 w 1547"/>
                <a:gd name="T79" fmla="*/ 8 h 913"/>
                <a:gd name="T80" fmla="*/ 2 w 1547"/>
                <a:gd name="T81" fmla="*/ 5 h 913"/>
                <a:gd name="T82" fmla="*/ 5 w 1547"/>
                <a:gd name="T83" fmla="*/ 3 h 913"/>
                <a:gd name="T84" fmla="*/ 3 w 1547"/>
                <a:gd name="T85" fmla="*/ 1 h 913"/>
                <a:gd name="T86" fmla="*/ 1 w 1547"/>
                <a:gd name="T87" fmla="*/ 1 h 913"/>
                <a:gd name="T88" fmla="*/ 0 w 1547"/>
                <a:gd name="T89" fmla="*/ 1 h 913"/>
                <a:gd name="T90" fmla="*/ 1 w 1547"/>
                <a:gd name="T91" fmla="*/ 0 h 913"/>
                <a:gd name="T92" fmla="*/ 3 w 1547"/>
                <a:gd name="T93" fmla="*/ 0 h 9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47" h="913">
                  <a:moveTo>
                    <a:pt x="226" y="10"/>
                  </a:moveTo>
                  <a:cubicBezTo>
                    <a:pt x="395" y="10"/>
                    <a:pt x="507" y="111"/>
                    <a:pt x="507" y="248"/>
                  </a:cubicBezTo>
                  <a:cubicBezTo>
                    <a:pt x="507" y="369"/>
                    <a:pt x="419" y="445"/>
                    <a:pt x="277" y="497"/>
                  </a:cubicBezTo>
                  <a:cubicBezTo>
                    <a:pt x="160" y="541"/>
                    <a:pt x="113" y="589"/>
                    <a:pt x="113" y="668"/>
                  </a:cubicBezTo>
                  <a:cubicBezTo>
                    <a:pt x="113" y="757"/>
                    <a:pt x="181" y="817"/>
                    <a:pt x="295" y="817"/>
                  </a:cubicBezTo>
                  <a:cubicBezTo>
                    <a:pt x="333" y="817"/>
                    <a:pt x="369" y="811"/>
                    <a:pt x="403" y="802"/>
                  </a:cubicBezTo>
                  <a:cubicBezTo>
                    <a:pt x="402" y="802"/>
                    <a:pt x="402" y="802"/>
                    <a:pt x="402" y="802"/>
                  </a:cubicBezTo>
                  <a:cubicBezTo>
                    <a:pt x="448" y="791"/>
                    <a:pt x="488" y="760"/>
                    <a:pt x="514" y="715"/>
                  </a:cubicBezTo>
                  <a:cubicBezTo>
                    <a:pt x="534" y="680"/>
                    <a:pt x="536" y="673"/>
                    <a:pt x="585" y="489"/>
                  </a:cubicBezTo>
                  <a:cubicBezTo>
                    <a:pt x="633" y="306"/>
                    <a:pt x="640" y="233"/>
                    <a:pt x="668" y="106"/>
                  </a:cubicBezTo>
                  <a:cubicBezTo>
                    <a:pt x="676" y="54"/>
                    <a:pt x="713" y="0"/>
                    <a:pt x="768" y="0"/>
                  </a:cubicBezTo>
                  <a:cubicBezTo>
                    <a:pt x="796" y="0"/>
                    <a:pt x="845" y="12"/>
                    <a:pt x="862" y="97"/>
                  </a:cubicBezTo>
                  <a:cubicBezTo>
                    <a:pt x="862" y="99"/>
                    <a:pt x="898" y="300"/>
                    <a:pt x="946" y="483"/>
                  </a:cubicBezTo>
                  <a:cubicBezTo>
                    <a:pt x="994" y="668"/>
                    <a:pt x="997" y="675"/>
                    <a:pt x="1017" y="709"/>
                  </a:cubicBezTo>
                  <a:cubicBezTo>
                    <a:pt x="1036" y="743"/>
                    <a:pt x="1063" y="768"/>
                    <a:pt x="1094" y="783"/>
                  </a:cubicBezTo>
                  <a:cubicBezTo>
                    <a:pt x="1095" y="784"/>
                    <a:pt x="1096" y="785"/>
                    <a:pt x="1098" y="785"/>
                  </a:cubicBezTo>
                  <a:cubicBezTo>
                    <a:pt x="1141" y="804"/>
                    <a:pt x="1195" y="817"/>
                    <a:pt x="1251" y="817"/>
                  </a:cubicBezTo>
                  <a:cubicBezTo>
                    <a:pt x="1366" y="817"/>
                    <a:pt x="1433" y="757"/>
                    <a:pt x="1433" y="668"/>
                  </a:cubicBezTo>
                  <a:cubicBezTo>
                    <a:pt x="1433" y="589"/>
                    <a:pt x="1387" y="541"/>
                    <a:pt x="1269" y="497"/>
                  </a:cubicBezTo>
                  <a:cubicBezTo>
                    <a:pt x="1127" y="445"/>
                    <a:pt x="1041" y="369"/>
                    <a:pt x="1041" y="248"/>
                  </a:cubicBezTo>
                  <a:cubicBezTo>
                    <a:pt x="1041" y="111"/>
                    <a:pt x="1152" y="10"/>
                    <a:pt x="1321" y="10"/>
                  </a:cubicBezTo>
                  <a:cubicBezTo>
                    <a:pt x="1366" y="10"/>
                    <a:pt x="1411" y="10"/>
                    <a:pt x="1456" y="10"/>
                  </a:cubicBezTo>
                  <a:cubicBezTo>
                    <a:pt x="1488" y="10"/>
                    <a:pt x="1513" y="31"/>
                    <a:pt x="1513" y="57"/>
                  </a:cubicBezTo>
                  <a:cubicBezTo>
                    <a:pt x="1513" y="83"/>
                    <a:pt x="1488" y="104"/>
                    <a:pt x="1456" y="104"/>
                  </a:cubicBezTo>
                  <a:cubicBezTo>
                    <a:pt x="1410" y="104"/>
                    <a:pt x="1364" y="104"/>
                    <a:pt x="1317" y="104"/>
                  </a:cubicBezTo>
                  <a:cubicBezTo>
                    <a:pt x="1198" y="104"/>
                    <a:pt x="1153" y="175"/>
                    <a:pt x="1153" y="235"/>
                  </a:cubicBezTo>
                  <a:cubicBezTo>
                    <a:pt x="1153" y="316"/>
                    <a:pt x="1206" y="356"/>
                    <a:pt x="1326" y="403"/>
                  </a:cubicBezTo>
                  <a:cubicBezTo>
                    <a:pt x="1473" y="462"/>
                    <a:pt x="1546" y="532"/>
                    <a:pt x="1546" y="659"/>
                  </a:cubicBezTo>
                  <a:cubicBezTo>
                    <a:pt x="1546" y="794"/>
                    <a:pt x="1448" y="912"/>
                    <a:pt x="1243" y="912"/>
                  </a:cubicBezTo>
                  <a:cubicBezTo>
                    <a:pt x="1180" y="912"/>
                    <a:pt x="1112" y="897"/>
                    <a:pt x="1064" y="876"/>
                  </a:cubicBezTo>
                  <a:cubicBezTo>
                    <a:pt x="1010" y="854"/>
                    <a:pt x="964" y="812"/>
                    <a:pt x="933" y="758"/>
                  </a:cubicBezTo>
                  <a:cubicBezTo>
                    <a:pt x="906" y="711"/>
                    <a:pt x="901" y="692"/>
                    <a:pt x="852" y="508"/>
                  </a:cubicBezTo>
                  <a:cubicBezTo>
                    <a:pt x="817" y="373"/>
                    <a:pt x="787" y="227"/>
                    <a:pt x="774" y="156"/>
                  </a:cubicBezTo>
                  <a:cubicBezTo>
                    <a:pt x="774" y="152"/>
                    <a:pt x="770" y="148"/>
                    <a:pt x="766" y="148"/>
                  </a:cubicBezTo>
                  <a:cubicBezTo>
                    <a:pt x="761" y="148"/>
                    <a:pt x="758" y="152"/>
                    <a:pt x="758" y="156"/>
                  </a:cubicBezTo>
                  <a:cubicBezTo>
                    <a:pt x="745" y="224"/>
                    <a:pt x="715" y="374"/>
                    <a:pt x="678" y="514"/>
                  </a:cubicBezTo>
                  <a:cubicBezTo>
                    <a:pt x="630" y="698"/>
                    <a:pt x="625" y="717"/>
                    <a:pt x="598" y="764"/>
                  </a:cubicBezTo>
                  <a:cubicBezTo>
                    <a:pt x="558" y="832"/>
                    <a:pt x="495" y="881"/>
                    <a:pt x="424" y="896"/>
                  </a:cubicBezTo>
                  <a:cubicBezTo>
                    <a:pt x="386" y="906"/>
                    <a:pt x="343" y="912"/>
                    <a:pt x="303" y="912"/>
                  </a:cubicBezTo>
                  <a:cubicBezTo>
                    <a:pt x="98" y="912"/>
                    <a:pt x="0" y="794"/>
                    <a:pt x="0" y="659"/>
                  </a:cubicBezTo>
                  <a:cubicBezTo>
                    <a:pt x="0" y="532"/>
                    <a:pt x="74" y="462"/>
                    <a:pt x="221" y="403"/>
                  </a:cubicBezTo>
                  <a:cubicBezTo>
                    <a:pt x="341" y="356"/>
                    <a:pt x="393" y="316"/>
                    <a:pt x="393" y="235"/>
                  </a:cubicBezTo>
                  <a:cubicBezTo>
                    <a:pt x="393" y="175"/>
                    <a:pt x="348" y="104"/>
                    <a:pt x="230" y="104"/>
                  </a:cubicBezTo>
                  <a:cubicBezTo>
                    <a:pt x="183" y="104"/>
                    <a:pt x="137" y="104"/>
                    <a:pt x="90" y="104"/>
                  </a:cubicBezTo>
                  <a:cubicBezTo>
                    <a:pt x="59" y="104"/>
                    <a:pt x="33" y="83"/>
                    <a:pt x="33" y="57"/>
                  </a:cubicBezTo>
                  <a:cubicBezTo>
                    <a:pt x="33" y="31"/>
                    <a:pt x="59" y="10"/>
                    <a:pt x="90" y="10"/>
                  </a:cubicBezTo>
                  <a:cubicBezTo>
                    <a:pt x="135" y="10"/>
                    <a:pt x="181" y="10"/>
                    <a:pt x="226" y="10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080" name="Group 11">
            <a:extLst>
              <a:ext uri="{FF2B5EF4-FFF2-40B4-BE49-F238E27FC236}">
                <a16:creationId xmlns:a16="http://schemas.microsoft.com/office/drawing/2014/main" id="{3BB7BE91-AD88-4C65-A84B-55D8D02B7B6C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6477000"/>
            <a:ext cx="904875" cy="319088"/>
            <a:chOff x="32" y="4080"/>
            <a:chExt cx="570" cy="201"/>
          </a:xfrm>
        </p:grpSpPr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41B344EE-55BA-46AD-9ED3-FE2577AF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4080"/>
              <a:ext cx="350" cy="201"/>
            </a:xfrm>
            <a:custGeom>
              <a:avLst/>
              <a:gdLst>
                <a:gd name="T0" fmla="*/ 18 w 1548"/>
                <a:gd name="T1" fmla="*/ 0 h 891"/>
                <a:gd name="T2" fmla="*/ 11 w 1548"/>
                <a:gd name="T3" fmla="*/ 0 h 891"/>
                <a:gd name="T4" fmla="*/ 11 w 1548"/>
                <a:gd name="T5" fmla="*/ 2 h 891"/>
                <a:gd name="T6" fmla="*/ 13 w 1548"/>
                <a:gd name="T7" fmla="*/ 2 h 891"/>
                <a:gd name="T8" fmla="*/ 13 w 1548"/>
                <a:gd name="T9" fmla="*/ 10 h 891"/>
                <a:gd name="T10" fmla="*/ 16 w 1548"/>
                <a:gd name="T11" fmla="*/ 10 h 891"/>
                <a:gd name="T12" fmla="*/ 16 w 1548"/>
                <a:gd name="T13" fmla="*/ 2 h 891"/>
                <a:gd name="T14" fmla="*/ 18 w 1548"/>
                <a:gd name="T15" fmla="*/ 2 h 891"/>
                <a:gd name="T16" fmla="*/ 18 w 1548"/>
                <a:gd name="T17" fmla="*/ 0 h 891"/>
                <a:gd name="T18" fmla="*/ 10 w 1548"/>
                <a:gd name="T19" fmla="*/ 10 h 891"/>
                <a:gd name="T20" fmla="*/ 7 w 1548"/>
                <a:gd name="T21" fmla="*/ 10 h 891"/>
                <a:gd name="T22" fmla="*/ 7 w 1548"/>
                <a:gd name="T23" fmla="*/ 0 h 891"/>
                <a:gd name="T24" fmla="*/ 10 w 1548"/>
                <a:gd name="T25" fmla="*/ 0 h 891"/>
                <a:gd name="T26" fmla="*/ 10 w 1548"/>
                <a:gd name="T27" fmla="*/ 10 h 891"/>
                <a:gd name="T28" fmla="*/ 7 w 1548"/>
                <a:gd name="T29" fmla="*/ 10 h 891"/>
                <a:gd name="T30" fmla="*/ 4 w 1548"/>
                <a:gd name="T31" fmla="*/ 10 h 891"/>
                <a:gd name="T32" fmla="*/ 0 w 1548"/>
                <a:gd name="T33" fmla="*/ 6 h 891"/>
                <a:gd name="T34" fmla="*/ 0 w 1548"/>
                <a:gd name="T35" fmla="*/ 4 h 891"/>
                <a:gd name="T36" fmla="*/ 4 w 1548"/>
                <a:gd name="T37" fmla="*/ 0 h 891"/>
                <a:gd name="T38" fmla="*/ 7 w 1548"/>
                <a:gd name="T39" fmla="*/ 0 h 891"/>
                <a:gd name="T40" fmla="*/ 3 w 1548"/>
                <a:gd name="T41" fmla="*/ 5 h 891"/>
                <a:gd name="T42" fmla="*/ 7 w 1548"/>
                <a:gd name="T43" fmla="*/ 10 h 8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8" h="891">
                  <a:moveTo>
                    <a:pt x="1547" y="1"/>
                  </a:moveTo>
                  <a:lnTo>
                    <a:pt x="951" y="1"/>
                  </a:lnTo>
                  <a:lnTo>
                    <a:pt x="951" y="201"/>
                  </a:lnTo>
                  <a:lnTo>
                    <a:pt x="1126" y="201"/>
                  </a:lnTo>
                  <a:lnTo>
                    <a:pt x="1126" y="890"/>
                  </a:lnTo>
                  <a:lnTo>
                    <a:pt x="1373" y="890"/>
                  </a:lnTo>
                  <a:lnTo>
                    <a:pt x="1373" y="201"/>
                  </a:lnTo>
                  <a:lnTo>
                    <a:pt x="1547" y="201"/>
                  </a:lnTo>
                  <a:lnTo>
                    <a:pt x="1547" y="1"/>
                  </a:lnTo>
                  <a:close/>
                  <a:moveTo>
                    <a:pt x="892" y="889"/>
                  </a:moveTo>
                  <a:lnTo>
                    <a:pt x="644" y="889"/>
                  </a:lnTo>
                  <a:lnTo>
                    <a:pt x="644" y="1"/>
                  </a:lnTo>
                  <a:lnTo>
                    <a:pt x="892" y="1"/>
                  </a:lnTo>
                  <a:lnTo>
                    <a:pt x="892" y="889"/>
                  </a:lnTo>
                  <a:close/>
                  <a:moveTo>
                    <a:pt x="603" y="889"/>
                  </a:moveTo>
                  <a:lnTo>
                    <a:pt x="327" y="889"/>
                  </a:lnTo>
                  <a:lnTo>
                    <a:pt x="0" y="543"/>
                  </a:lnTo>
                  <a:lnTo>
                    <a:pt x="0" y="345"/>
                  </a:lnTo>
                  <a:lnTo>
                    <a:pt x="317" y="0"/>
                  </a:lnTo>
                  <a:lnTo>
                    <a:pt x="601" y="0"/>
                  </a:lnTo>
                  <a:lnTo>
                    <a:pt x="236" y="447"/>
                  </a:lnTo>
                  <a:lnTo>
                    <a:pt x="603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2" name="Freeform 13">
              <a:extLst>
                <a:ext uri="{FF2B5EF4-FFF2-40B4-BE49-F238E27FC236}">
                  <a16:creationId xmlns:a16="http://schemas.microsoft.com/office/drawing/2014/main" id="{4E5812CF-8CCE-4965-B398-290C6D4B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4154"/>
              <a:ext cx="186" cy="127"/>
            </a:xfrm>
            <a:custGeom>
              <a:avLst/>
              <a:gdLst>
                <a:gd name="T0" fmla="*/ 1 w 826"/>
                <a:gd name="T1" fmla="*/ 0 h 564"/>
                <a:gd name="T2" fmla="*/ 1 w 826"/>
                <a:gd name="T3" fmla="*/ 0 h 564"/>
                <a:gd name="T4" fmla="*/ 1 w 826"/>
                <a:gd name="T5" fmla="*/ 1 h 564"/>
                <a:gd name="T6" fmla="*/ 0 w 826"/>
                <a:gd name="T7" fmla="*/ 1 h 564"/>
                <a:gd name="T8" fmla="*/ 0 w 826"/>
                <a:gd name="T9" fmla="*/ 2 h 564"/>
                <a:gd name="T10" fmla="*/ 0 w 826"/>
                <a:gd name="T11" fmla="*/ 2 h 564"/>
                <a:gd name="T12" fmla="*/ 0 w 826"/>
                <a:gd name="T13" fmla="*/ 2 h 564"/>
                <a:gd name="T14" fmla="*/ 9 w 826"/>
                <a:gd name="T15" fmla="*/ 7 h 564"/>
                <a:gd name="T16" fmla="*/ 1 w 826"/>
                <a:gd name="T17" fmla="*/ 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6" h="564">
                  <a:moveTo>
                    <a:pt x="120" y="0"/>
                  </a:moveTo>
                  <a:lnTo>
                    <a:pt x="85" y="43"/>
                  </a:lnTo>
                  <a:lnTo>
                    <a:pt x="54" y="89"/>
                  </a:lnTo>
                  <a:lnTo>
                    <a:pt x="39" y="112"/>
                  </a:lnTo>
                  <a:lnTo>
                    <a:pt x="25" y="136"/>
                  </a:lnTo>
                  <a:lnTo>
                    <a:pt x="12" y="160"/>
                  </a:lnTo>
                  <a:lnTo>
                    <a:pt x="0" y="185"/>
                  </a:lnTo>
                  <a:lnTo>
                    <a:pt x="825" y="563"/>
                  </a:lnTo>
                  <a:lnTo>
                    <a:pt x="120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3" name="Freeform 14">
              <a:extLst>
                <a:ext uri="{FF2B5EF4-FFF2-40B4-BE49-F238E27FC236}">
                  <a16:creationId xmlns:a16="http://schemas.microsoft.com/office/drawing/2014/main" id="{8318A41D-F390-46C1-A649-68FA1DA3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4098"/>
              <a:ext cx="129" cy="182"/>
            </a:xfrm>
            <a:custGeom>
              <a:avLst/>
              <a:gdLst>
                <a:gd name="T0" fmla="*/ 7 w 575"/>
                <a:gd name="T1" fmla="*/ 9 h 807"/>
                <a:gd name="T2" fmla="*/ 2 w 575"/>
                <a:gd name="T3" fmla="*/ 0 h 807"/>
                <a:gd name="T4" fmla="*/ 2 w 575"/>
                <a:gd name="T5" fmla="*/ 0 h 807"/>
                <a:gd name="T6" fmla="*/ 1 w 575"/>
                <a:gd name="T7" fmla="*/ 1 h 807"/>
                <a:gd name="T8" fmla="*/ 0 w 575"/>
                <a:gd name="T9" fmla="*/ 1 h 807"/>
                <a:gd name="T10" fmla="*/ 0 w 575"/>
                <a:gd name="T11" fmla="*/ 1 h 807"/>
                <a:gd name="T12" fmla="*/ 7 w 575"/>
                <a:gd name="T13" fmla="*/ 9 h 8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5" h="807">
                  <a:moveTo>
                    <a:pt x="574" y="806"/>
                  </a:moveTo>
                  <a:lnTo>
                    <a:pt x="189" y="0"/>
                  </a:lnTo>
                  <a:lnTo>
                    <a:pt x="139" y="25"/>
                  </a:lnTo>
                  <a:lnTo>
                    <a:pt x="90" y="52"/>
                  </a:lnTo>
                  <a:lnTo>
                    <a:pt x="44" y="82"/>
                  </a:lnTo>
                  <a:lnTo>
                    <a:pt x="0" y="115"/>
                  </a:lnTo>
                  <a:lnTo>
                    <a:pt x="574" y="806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4" name="Freeform 15">
              <a:extLst>
                <a:ext uri="{FF2B5EF4-FFF2-40B4-BE49-F238E27FC236}">
                  <a16:creationId xmlns:a16="http://schemas.microsoft.com/office/drawing/2014/main" id="{ABB2E6D4-E74B-47E8-81E5-83CE9401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4080"/>
              <a:ext cx="49" cy="201"/>
            </a:xfrm>
            <a:custGeom>
              <a:avLst/>
              <a:gdLst>
                <a:gd name="T0" fmla="*/ 2 w 222"/>
                <a:gd name="T1" fmla="*/ 10 h 889"/>
                <a:gd name="T2" fmla="*/ 2 w 222"/>
                <a:gd name="T3" fmla="*/ 0 h 889"/>
                <a:gd name="T4" fmla="*/ 2 w 222"/>
                <a:gd name="T5" fmla="*/ 0 h 889"/>
                <a:gd name="T6" fmla="*/ 2 w 222"/>
                <a:gd name="T7" fmla="*/ 0 h 889"/>
                <a:gd name="T8" fmla="*/ 1 w 222"/>
                <a:gd name="T9" fmla="*/ 0 h 889"/>
                <a:gd name="T10" fmla="*/ 0 w 222"/>
                <a:gd name="T11" fmla="*/ 0 h 889"/>
                <a:gd name="T12" fmla="*/ 0 w 222"/>
                <a:gd name="T13" fmla="*/ 0 h 889"/>
                <a:gd name="T14" fmla="*/ 2 w 222"/>
                <a:gd name="T15" fmla="*/ 10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889">
                  <a:moveTo>
                    <a:pt x="220" y="888"/>
                  </a:moveTo>
                  <a:lnTo>
                    <a:pt x="221" y="0"/>
                  </a:lnTo>
                  <a:lnTo>
                    <a:pt x="213" y="0"/>
                  </a:lnTo>
                  <a:lnTo>
                    <a:pt x="159" y="2"/>
                  </a:lnTo>
                  <a:lnTo>
                    <a:pt x="105" y="7"/>
                  </a:lnTo>
                  <a:lnTo>
                    <a:pt x="52" y="15"/>
                  </a:lnTo>
                  <a:lnTo>
                    <a:pt x="0" y="25"/>
                  </a:lnTo>
                  <a:lnTo>
                    <a:pt x="220" y="8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5" name="Freeform 16">
              <a:extLst>
                <a:ext uri="{FF2B5EF4-FFF2-40B4-BE49-F238E27FC236}">
                  <a16:creationId xmlns:a16="http://schemas.microsoft.com/office/drawing/2014/main" id="{231EA3C2-5D4C-4111-BEF6-C8A9C0FF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4232"/>
              <a:ext cx="206" cy="48"/>
            </a:xfrm>
            <a:custGeom>
              <a:avLst/>
              <a:gdLst>
                <a:gd name="T0" fmla="*/ 0 w 914"/>
                <a:gd name="T1" fmla="*/ 0 h 218"/>
                <a:gd name="T2" fmla="*/ 0 w 914"/>
                <a:gd name="T3" fmla="*/ 0 h 218"/>
                <a:gd name="T4" fmla="*/ 0 w 914"/>
                <a:gd name="T5" fmla="*/ 1 h 218"/>
                <a:gd name="T6" fmla="*/ 0 w 914"/>
                <a:gd name="T7" fmla="*/ 1 h 218"/>
                <a:gd name="T8" fmla="*/ 0 w 914"/>
                <a:gd name="T9" fmla="*/ 1 h 218"/>
                <a:gd name="T10" fmla="*/ 0 w 914"/>
                <a:gd name="T11" fmla="*/ 2 h 218"/>
                <a:gd name="T12" fmla="*/ 0 w 914"/>
                <a:gd name="T13" fmla="*/ 2 h 218"/>
                <a:gd name="T14" fmla="*/ 10 w 914"/>
                <a:gd name="T15" fmla="*/ 2 h 218"/>
                <a:gd name="T16" fmla="*/ 0 w 914"/>
                <a:gd name="T17" fmla="*/ 0 h 2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4" h="218">
                  <a:moveTo>
                    <a:pt x="29" y="0"/>
                  </a:moveTo>
                  <a:lnTo>
                    <a:pt x="22" y="26"/>
                  </a:lnTo>
                  <a:lnTo>
                    <a:pt x="17" y="53"/>
                  </a:lnTo>
                  <a:lnTo>
                    <a:pt x="12" y="79"/>
                  </a:lnTo>
                  <a:lnTo>
                    <a:pt x="8" y="107"/>
                  </a:lnTo>
                  <a:lnTo>
                    <a:pt x="2" y="161"/>
                  </a:lnTo>
                  <a:lnTo>
                    <a:pt x="0" y="217"/>
                  </a:lnTo>
                  <a:lnTo>
                    <a:pt x="913" y="217"/>
                  </a:lnTo>
                  <a:lnTo>
                    <a:pt x="29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463A3740-6DDA-451F-B4B3-A5DB269AB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5150" cy="175577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>
                <a:solidFill>
                  <a:srgbClr val="010000"/>
                </a:solidFill>
              </a:rPr>
              <a:t>Magnetic Sensor Characterization and Signal Conditioning for Position and Speed Estimation of BLDC Motors</a:t>
            </a:r>
            <a:endParaRPr lang="de-DE" altLang="de-DE">
              <a:solidFill>
                <a:srgbClr val="01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5CB9A8-5AA2-4A97-91FC-E280F89F43B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57313" y="3644900"/>
            <a:ext cx="6429375" cy="3016250"/>
          </a:xfrm>
        </p:spPr>
        <p:txBody>
          <a:bodyPr lIns="91440" tIns="45720" rIns="91440" bIns="45720"/>
          <a:lstStyle/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Intelligent Sensor-Actuator-Systems Laboratory (ISAS),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Institute for </a:t>
            </a:r>
            <a:r>
              <a:rPr lang="en-US" altLang="x-none" sz="1800" dirty="0" err="1">
                <a:latin typeface="+mj-lt"/>
                <a:ea typeface="+mn-ea"/>
              </a:rPr>
              <a:t>Anthropomatics</a:t>
            </a:r>
            <a:r>
              <a:rPr lang="en-US" altLang="x-none" sz="1800" dirty="0">
                <a:latin typeface="+mj-lt"/>
                <a:ea typeface="+mn-ea"/>
              </a:rPr>
              <a:t> and Robotics,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Karlsruhe Institute of Technology (KIT),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de-DE" altLang="x-none" sz="1800" dirty="0">
                <a:latin typeface="+mj-lt"/>
                <a:ea typeface="+mn-ea"/>
              </a:rPr>
              <a:t>Karlsruhe, Germany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de-DE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de-DE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de-DE" altLang="x-none" sz="1800" dirty="0">
                <a:latin typeface="+mj-lt"/>
                <a:ea typeface="+mn-ea"/>
              </a:rPr>
              <a:t>http://isas.uka.de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altLang="x-none" sz="1800" dirty="0">
              <a:latin typeface="+mj-lt"/>
              <a:ea typeface="+mn-ea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F50A127E-9135-4E2F-A1FB-047D5151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69119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Bearbeiter:  		Julien Aziz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Betr. Mitarbeiter: 	Jana Mayer, Ajit Basarur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Referent: 		Uwe D. Hanebeck</a:t>
            </a:r>
          </a:p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sz="2000">
                <a:solidFill>
                  <a:schemeClr val="bg1"/>
                </a:solidFill>
                <a:latin typeface="Times New Roman" panose="02020603050405020304" pitchFamily="18" charset="0"/>
              </a:rPr>
              <a:t>RBet</a:t>
            </a:r>
            <a:endParaRPr lang="de-DE" altLang="de-DE" b="1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647966E-07F2-45F5-A563-5440D75E4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Sensor </a:t>
            </a:r>
            <a:r>
              <a:rPr lang="en-US" altLang="de-DE" dirty="0" err="1"/>
              <a:t>Charakterisierung</a:t>
            </a:r>
            <a:r>
              <a:rPr lang="en-US" altLang="de-DE" dirty="0"/>
              <a:t> - </a:t>
            </a:r>
            <a:r>
              <a:rPr lang="en-US" altLang="de-DE" dirty="0" err="1"/>
              <a:t>Datenvorbereitung</a:t>
            </a:r>
            <a:endParaRPr lang="en-US" alt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EB13899-72B7-4C32-AD4D-BAFFA05503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10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F629DC-E274-434E-8941-7933B6976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599" y="1196752"/>
                <a:ext cx="8685214" cy="5159176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Ideal: 	   Magnetfeldsignale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/>
                  <a:t>bei denen der Motorzustand 			  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2000" dirty="0"/>
                  <a:t>  zu jedem Zeitpunkt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2000" dirty="0"/>
                  <a:t>, gleich ist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Annahme: Das Originalsignal verhält sich ähnlich der Messungen 				   	   bei niedrigen Geschwindigkeiten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Aktuell:</a:t>
                </a: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Idee: Übertragung des Verhaltens bei </a:t>
                </a:r>
                <a:r>
                  <a:rPr lang="de-DE" sz="2000" dirty="0">
                    <a:solidFill>
                      <a:srgbClr val="92D050"/>
                    </a:solidFill>
                  </a:rPr>
                  <a:t>50 RPM </a:t>
                </a:r>
                <a:r>
                  <a:rPr lang="de-DE" sz="2000" dirty="0">
                    <a:solidFill>
                      <a:schemeClr val="tx1"/>
                    </a:solidFill>
                  </a:rPr>
                  <a:t>auf jede gemessene 		 	 Geschwindigkeit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F629DC-E274-434E-8941-7933B6976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1196752"/>
                <a:ext cx="8685214" cy="5159176"/>
              </a:xfrm>
              <a:blipFill>
                <a:blip r:embed="rId3"/>
                <a:stretch>
                  <a:fillRect l="-632" t="-590" r="-11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Ein Bild, das Text, Zeichnung enthält.&#10;&#10;Automatisch generierte Beschreibung">
            <a:extLst>
              <a:ext uri="{FF2B5EF4-FFF2-40B4-BE49-F238E27FC236}">
                <a16:creationId xmlns:a16="http://schemas.microsoft.com/office/drawing/2014/main" id="{2A09BF79-001B-48B4-B154-4303CC84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482008" cy="25922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647966E-07F2-45F5-A563-5440D75E4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Sensor </a:t>
            </a:r>
            <a:r>
              <a:rPr lang="en-US" altLang="de-DE" dirty="0" err="1"/>
              <a:t>Charakterisierung</a:t>
            </a:r>
            <a:r>
              <a:rPr lang="en-US" altLang="de-DE" dirty="0"/>
              <a:t> - </a:t>
            </a:r>
            <a:r>
              <a:rPr lang="en-US" altLang="de-DE" dirty="0" err="1"/>
              <a:t>Datenvorbereitung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F629DC-E274-434E-8941-7933B6976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50144"/>
                <a:ext cx="8228013" cy="39766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Jede Geschwindigkeit besitzt eine Abbildung:						</a:t>
                </a:r>
              </a:p>
              <a:p>
                <a:pPr marL="0" indent="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dirty="0"/>
                  <a:t>	</a:t>
                </a:r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𝑟𝑝𝑚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𝑊𝑖𝑛𝑘𝑒𝑙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𝑀𝑎𝑔𝑛𝑒𝑡𝑠𝑡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𝑟𝑘𝑒</m:t>
                    </m:r>
                  </m:oMath>
                </a14:m>
                <a:r>
                  <a:rPr lang="de-DE" sz="2000" dirty="0"/>
                  <a:t>  									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sz="2000" dirty="0"/>
                  <a:t>	</a:t>
                </a:r>
              </a:p>
              <a:p>
                <a:pPr marL="0" indent="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Interpolation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𝑟𝑝𝑚</m:t>
                        </m:r>
                      </m:sub>
                    </m:sSub>
                  </m:oMath>
                </a14:m>
                <a:r>
                  <a:rPr lang="de-DE" sz="2000" dirty="0"/>
                  <a:t> für jede gemessene Geschwindigkeit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Generierung von Winkelreihen anhand von Geschwindigkeit und Abtastzeit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sz="1600" dirty="0"/>
                  <a:t>Eingesetzt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𝑟𝑝𝑚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/>
                  <a:t> können gewünschte Daten generiert werden					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F629DC-E274-434E-8941-7933B6976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50144"/>
                <a:ext cx="8228013" cy="3976688"/>
              </a:xfrm>
              <a:blipFill>
                <a:blip r:embed="rId3"/>
                <a:stretch>
                  <a:fillRect l="-667" b="-76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064B37-C330-4224-8080-F5CCD05F575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11</a:t>
            </a:fld>
            <a:endParaRPr lang="en-US" altLang="de-DE" dirty="0"/>
          </a:p>
        </p:txBody>
      </p:sp>
      <p:pic>
        <p:nvPicPr>
          <p:cNvPr id="6" name="Grafik 5" descr="Ein Bild, das Wasser, Boot, Gruppe, Personen enthält.&#10;&#10;Automatisch generierte Beschreibung">
            <a:extLst>
              <a:ext uri="{FF2B5EF4-FFF2-40B4-BE49-F238E27FC236}">
                <a16:creationId xmlns:a16="http://schemas.microsoft.com/office/drawing/2014/main" id="{31F5CC6A-A1E6-4E5A-8B32-C67C1E053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3528875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63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45A20B5-87D0-4A03-815B-89CBA7077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Sensor </a:t>
            </a:r>
            <a:r>
              <a:rPr lang="en-US" altLang="de-DE" dirty="0" err="1"/>
              <a:t>Charakterisierung</a:t>
            </a:r>
            <a:r>
              <a:rPr lang="en-US" altLang="de-DE" dirty="0"/>
              <a:t> - </a:t>
            </a:r>
            <a:r>
              <a:rPr lang="en-US" altLang="de-DE" dirty="0" err="1"/>
              <a:t>Datenvorbereitung</a:t>
            </a:r>
            <a:endParaRPr lang="en-US" altLang="de-DE" dirty="0"/>
          </a:p>
        </p:txBody>
      </p:sp>
      <p:pic>
        <p:nvPicPr>
          <p:cNvPr id="27652" name="Grafik 4">
            <a:extLst>
              <a:ext uri="{FF2B5EF4-FFF2-40B4-BE49-F238E27FC236}">
                <a16:creationId xmlns:a16="http://schemas.microsoft.com/office/drawing/2014/main" id="{0EFABC6B-BAFE-437A-97B0-053B246A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1521664"/>
            <a:ext cx="2351088" cy="176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Grafik 6">
            <a:extLst>
              <a:ext uri="{FF2B5EF4-FFF2-40B4-BE49-F238E27FC236}">
                <a16:creationId xmlns:a16="http://schemas.microsoft.com/office/drawing/2014/main" id="{3C6932AB-BD6F-45CE-A610-26DEBB8A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67" y="3860785"/>
            <a:ext cx="2286865" cy="17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Grafik 9" descr="Ein Bild, das weiß, schwarz, hängend, Stadt enthält.&#10;&#10;Automatisch generierte Beschreibung">
            <a:extLst>
              <a:ext uri="{FF2B5EF4-FFF2-40B4-BE49-F238E27FC236}">
                <a16:creationId xmlns:a16="http://schemas.microsoft.com/office/drawing/2014/main" id="{0C74F641-F4F0-4F29-8A70-70AEB237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4" y="2331491"/>
            <a:ext cx="1442342" cy="255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19401E2-4BFB-45E0-BD73-3FFE3987198F}"/>
              </a:ext>
            </a:extLst>
          </p:cNvPr>
          <p:cNvSpPr txBox="1"/>
          <p:nvPr/>
        </p:nvSpPr>
        <p:spPr>
          <a:xfrm>
            <a:off x="260451" y="1941102"/>
            <a:ext cx="23510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de-DE" sz="1200" b="1" dirty="0">
                <a:solidFill>
                  <a:schemeClr val="tx1"/>
                </a:solidFill>
                <a:latin typeface="+mn-lt"/>
                <a:ea typeface="+mn-ea"/>
                <a:cs typeface="DejaVu Sans" charset="0"/>
              </a:rPr>
              <a:t>Winkelreihe 800 RPM</a:t>
            </a:r>
          </a:p>
        </p:txBody>
      </p:sp>
      <p:sp>
        <p:nvSpPr>
          <p:cNvPr id="27656" name="Ellipse 11">
            <a:extLst>
              <a:ext uri="{FF2B5EF4-FFF2-40B4-BE49-F238E27FC236}">
                <a16:creationId xmlns:a16="http://schemas.microsoft.com/office/drawing/2014/main" id="{D1E8DCB2-E18F-4DE2-AA6F-B91B3B8B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14" y="5113612"/>
            <a:ext cx="144462" cy="1000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7657" name="Ellipse 13">
            <a:extLst>
              <a:ext uri="{FF2B5EF4-FFF2-40B4-BE49-F238E27FC236}">
                <a16:creationId xmlns:a16="http://schemas.microsoft.com/office/drawing/2014/main" id="{5AE06530-8721-4FD9-B798-665B1CB24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14" y="5391944"/>
            <a:ext cx="144462" cy="100013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7658" name="Ellipse 14">
            <a:extLst>
              <a:ext uri="{FF2B5EF4-FFF2-40B4-BE49-F238E27FC236}">
                <a16:creationId xmlns:a16="http://schemas.microsoft.com/office/drawing/2014/main" id="{789AA402-DBD2-490B-9E27-B93BFBE3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14" y="5662898"/>
            <a:ext cx="144462" cy="98425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cxnSp>
        <p:nvCxnSpPr>
          <p:cNvPr id="27659" name="Gerade Verbindung mit Pfeil 15">
            <a:extLst>
              <a:ext uri="{FF2B5EF4-FFF2-40B4-BE49-F238E27FC236}">
                <a16:creationId xmlns:a16="http://schemas.microsoft.com/office/drawing/2014/main" id="{7E866896-3350-41FB-8FFE-79D6E11CCC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33664" y="2428812"/>
            <a:ext cx="1595437" cy="11276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Gerade Verbindung mit Pfeil 17">
            <a:extLst>
              <a:ext uri="{FF2B5EF4-FFF2-40B4-BE49-F238E27FC236}">
                <a16:creationId xmlns:a16="http://schemas.microsoft.com/office/drawing/2014/main" id="{02E76195-68FD-497C-BEF8-7A0E58B8F1F7}"/>
              </a:ext>
            </a:extLst>
          </p:cNvPr>
          <p:cNvCxnSpPr>
            <a:cxnSpLocks noChangeShapeType="1"/>
            <a:stCxn id="27654" idx="3"/>
            <a:endCxn id="27653" idx="1"/>
          </p:cNvCxnSpPr>
          <p:nvPr/>
        </p:nvCxnSpPr>
        <p:spPr bwMode="auto">
          <a:xfrm>
            <a:off x="1827416" y="3608388"/>
            <a:ext cx="1601151" cy="11104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Gerade Verbindung mit Pfeil 20">
            <a:extLst>
              <a:ext uri="{FF2B5EF4-FFF2-40B4-BE49-F238E27FC236}">
                <a16:creationId xmlns:a16="http://schemas.microsoft.com/office/drawing/2014/main" id="{DF09A8BD-C2A4-4412-A889-5EF07F74C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5454" y="2422849"/>
            <a:ext cx="1065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Gerade Verbindung mit Pfeil 23">
            <a:extLst>
              <a:ext uri="{FF2B5EF4-FFF2-40B4-BE49-F238E27FC236}">
                <a16:creationId xmlns:a16="http://schemas.microsoft.com/office/drawing/2014/main" id="{985178D3-9246-4E99-B672-C2DAA1FDF4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0823" y="4715407"/>
            <a:ext cx="92984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E2F7464-A294-4CE9-AA18-28116902DFB1}"/>
                  </a:ext>
                </a:extLst>
              </p:cNvPr>
              <p:cNvSpPr txBox="1"/>
              <p:nvPr/>
            </p:nvSpPr>
            <p:spPr>
              <a:xfrm>
                <a:off x="4102455" y="1195411"/>
                <a:ext cx="937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E2F7464-A294-4CE9-AA18-28116902D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55" y="1195411"/>
                <a:ext cx="93750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9C2FB8-98A6-415C-80B3-8B51A645ED77}"/>
                  </a:ext>
                </a:extLst>
              </p:cNvPr>
              <p:cNvSpPr txBox="1"/>
              <p:nvPr/>
            </p:nvSpPr>
            <p:spPr>
              <a:xfrm>
                <a:off x="4092217" y="3460675"/>
                <a:ext cx="1046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9C2FB8-98A6-415C-80B3-8B51A645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17" y="3460675"/>
                <a:ext cx="1046505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900C2AA-E9D0-41B7-B219-EB7E83179C95}"/>
                  </a:ext>
                </a:extLst>
              </p:cNvPr>
              <p:cNvSpPr txBox="1"/>
              <p:nvPr/>
            </p:nvSpPr>
            <p:spPr>
              <a:xfrm>
                <a:off x="7020272" y="2203730"/>
                <a:ext cx="1118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900C2AA-E9D0-41B7-B219-EB7E83179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203730"/>
                <a:ext cx="1118511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A508600-7E44-486D-A019-A01EBA0C3D06}"/>
                  </a:ext>
                </a:extLst>
              </p:cNvPr>
              <p:cNvSpPr txBox="1"/>
              <p:nvPr/>
            </p:nvSpPr>
            <p:spPr>
              <a:xfrm>
                <a:off x="7020271" y="4515352"/>
                <a:ext cx="1115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A508600-7E44-486D-A019-A01EBA0C3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515352"/>
                <a:ext cx="1115305" cy="400110"/>
              </a:xfrm>
              <a:prstGeom prst="rect">
                <a:avLst/>
              </a:prstGeom>
              <a:blipFill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CA364E-A00B-4848-97A0-53F968D917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12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470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18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647966E-07F2-45F5-A563-5440D75E4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Sensor Charakterisierung - Datenvorbereitung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064B37-C330-4224-8080-F5CCD05F575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13</a:t>
            </a:fld>
            <a:endParaRPr lang="en-US" altLang="de-DE" dirty="0"/>
          </a:p>
        </p:txBody>
      </p:sp>
      <p:pic>
        <p:nvPicPr>
          <p:cNvPr id="7" name="Inhaltsplatzhalter 6" descr="Ein Bild, das Text, Wasser enthält.&#10;&#10;Automatisch generierte Beschreibung">
            <a:extLst>
              <a:ext uri="{FF2B5EF4-FFF2-40B4-BE49-F238E27FC236}">
                <a16:creationId xmlns:a16="http://schemas.microsoft.com/office/drawing/2014/main" id="{B8AB0C8C-E9EE-420A-A885-F39D515E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97"/>
            <a:ext cx="9141287" cy="5409406"/>
          </a:xfrm>
        </p:spPr>
      </p:pic>
    </p:spTree>
    <p:extLst>
      <p:ext uri="{BB962C8B-B14F-4D97-AF65-F5344CB8AC3E}">
        <p14:creationId xmlns:p14="http://schemas.microsoft.com/office/powerpoint/2010/main" val="3668246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6E2B23A4-EC56-4E34-A6DA-2F7326B7A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Sensor </a:t>
            </a:r>
            <a:r>
              <a:rPr lang="en-US" altLang="de-DE" dirty="0" err="1"/>
              <a:t>Charakterisierung</a:t>
            </a:r>
            <a:r>
              <a:rPr lang="en-US" altLang="de-DE" dirty="0"/>
              <a:t> - </a:t>
            </a:r>
            <a:r>
              <a:rPr lang="en-US" altLang="de-DE" dirty="0" err="1"/>
              <a:t>Frequenzanalyse</a:t>
            </a:r>
            <a:endParaRPr lang="en-US" altLang="de-DE" dirty="0"/>
          </a:p>
        </p:txBody>
      </p:sp>
      <p:sp>
        <p:nvSpPr>
          <p:cNvPr id="29699" name="Inhaltsplatzhalter 1">
            <a:extLst>
              <a:ext uri="{FF2B5EF4-FFF2-40B4-BE49-F238E27FC236}">
                <a16:creationId xmlns:a16="http://schemas.microsoft.com/office/drawing/2014/main" id="{E05C559F-E901-4ED1-B694-EF5A494B61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600200"/>
            <a:ext cx="4032250" cy="3976688"/>
          </a:xfrm>
        </p:spPr>
        <p:txBody>
          <a:bodyPr/>
          <a:lstStyle/>
          <a:p>
            <a:pPr marL="0" indent="0">
              <a:buClr>
                <a:srgbClr val="009973"/>
              </a:buClr>
              <a:buFont typeface="Wingdings" panose="05000000000000000000" pitchFamily="2" charset="2"/>
              <a:buChar char="§"/>
            </a:pPr>
            <a:r>
              <a:rPr lang="de-DE" altLang="de-DE" sz="2000" dirty="0"/>
              <a:t> Nun Ein/Ausgabe für jede             gemessene Geschwindigkeit</a:t>
            </a:r>
          </a:p>
          <a:p>
            <a:pPr marL="0" indent="0">
              <a:buClr>
                <a:srgbClr val="009973"/>
              </a:buClr>
              <a:buFont typeface="Wingdings" panose="05000000000000000000" pitchFamily="2" charset="2"/>
              <a:buChar char="§"/>
            </a:pPr>
            <a:endParaRPr lang="de-DE" altLang="de-DE" sz="2000" dirty="0"/>
          </a:p>
          <a:p>
            <a:pPr marL="0" indent="0">
              <a:buClr>
                <a:srgbClr val="009973"/>
              </a:buClr>
              <a:buFont typeface="Wingdings" panose="05000000000000000000" pitchFamily="2" charset="2"/>
              <a:buChar char="§"/>
            </a:pPr>
            <a:r>
              <a:rPr lang="de-DE" altLang="de-DE" sz="2000" dirty="0"/>
              <a:t> Berechnung der Amplituden und                  Phasenveränderung</a:t>
            </a:r>
            <a:endParaRPr lang="de-DE" altLang="de-DE" sz="1600" dirty="0"/>
          </a:p>
          <a:p>
            <a:pPr marL="0" indent="0">
              <a:buClr>
                <a:srgbClr val="009973"/>
              </a:buClr>
            </a:pPr>
            <a:endParaRPr lang="de-DE" altLang="de-DE" sz="2000" dirty="0"/>
          </a:p>
          <a:p>
            <a:pPr marL="0" indent="0">
              <a:buClr>
                <a:srgbClr val="009973"/>
              </a:buClr>
              <a:buFont typeface="Wingdings" panose="05000000000000000000" pitchFamily="2" charset="2"/>
              <a:buChar char="§"/>
            </a:pPr>
            <a:r>
              <a:rPr lang="de-DE" altLang="de-DE" sz="2000" dirty="0"/>
              <a:t> Sensor faltet das Signal mit einem Tiefpassfilter</a:t>
            </a:r>
          </a:p>
        </p:txBody>
      </p:sp>
      <p:pic>
        <p:nvPicPr>
          <p:cNvPr id="29700" name="Inhaltsplatzhalter 7">
            <a:extLst>
              <a:ext uri="{FF2B5EF4-FFF2-40B4-BE49-F238E27FC236}">
                <a16:creationId xmlns:a16="http://schemas.microsoft.com/office/drawing/2014/main" id="{B4199C24-5E53-4A05-8C8B-1584040F8B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4663" y="1412280"/>
            <a:ext cx="4878387" cy="365879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151E8EE-4B04-4B1E-8C7C-C5E0E31E7C7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690CD9A1-DD49-481D-A761-3395E50EB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4B3D083-5CDB-4F88-A15A-3A645AF74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8760"/>
                <a:ext cx="8228013" cy="4536504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Sensorfaltung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mit: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1600" dirty="0"/>
                  <a:t>		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Ziel: ein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000" dirty="0"/>
                  <a:t> finden um das Ursprungssignal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000" dirty="0"/>
                  <a:t> möglichst präzise 		zu schätzen: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)=û(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System Identifikation mithilfe der Interpolierten Ein/Ausgaben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Ansätze: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600" dirty="0"/>
                  <a:t>Korrelationsanalyse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600" dirty="0" err="1"/>
                  <a:t>Instrumentvariablen</a:t>
                </a:r>
                <a:r>
                  <a:rPr lang="de-DE" sz="1600" dirty="0"/>
                  <a:t>-Schätzung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600" dirty="0"/>
                  <a:t>Sub-Space </a:t>
                </a:r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endParaRPr lang="de-DE" sz="20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4B3D083-5CDB-4F88-A15A-3A645AF74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8760"/>
                <a:ext cx="8228013" cy="4536504"/>
              </a:xfrm>
              <a:blipFill>
                <a:blip r:embed="rId3"/>
                <a:stretch>
                  <a:fillRect l="-667" t="-538" b="-99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DF82774-1FA5-4B0D-A918-546268AC7A12}"/>
              </a:ext>
            </a:extLst>
          </p:cNvPr>
          <p:cNvSpPr/>
          <p:nvPr/>
        </p:nvSpPr>
        <p:spPr bwMode="auto">
          <a:xfrm>
            <a:off x="4223897" y="1839349"/>
            <a:ext cx="93610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6CAD43B-4640-46F9-8E38-68F31C035602}"/>
                  </a:ext>
                </a:extLst>
              </p:cNvPr>
              <p:cNvSpPr txBox="1"/>
              <p:nvPr/>
            </p:nvSpPr>
            <p:spPr>
              <a:xfrm>
                <a:off x="2915816" y="1963330"/>
                <a:ext cx="721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6CAD43B-4640-46F9-8E38-68F31C03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63330"/>
                <a:ext cx="721672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B755279-0DBA-4DDC-B236-ADDF388A45F9}"/>
                  </a:ext>
                </a:extLst>
              </p:cNvPr>
              <p:cNvSpPr txBox="1"/>
              <p:nvPr/>
            </p:nvSpPr>
            <p:spPr>
              <a:xfrm>
                <a:off x="4494042" y="1963330"/>
                <a:ext cx="395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B755279-0DBA-4DDC-B236-ADDF388A4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42" y="1963330"/>
                <a:ext cx="395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8BD8567-93DC-4417-8285-F2FB0827BFA9}"/>
                  </a:ext>
                </a:extLst>
              </p:cNvPr>
              <p:cNvSpPr txBox="1"/>
              <p:nvPr/>
            </p:nvSpPr>
            <p:spPr>
              <a:xfrm>
                <a:off x="5746410" y="1963330"/>
                <a:ext cx="716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8BD8567-93DC-4417-8285-F2FB0827B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10" y="1963330"/>
                <a:ext cx="71628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5E8080A-E2BA-4246-8807-4C0B9475C99E}"/>
              </a:ext>
            </a:extLst>
          </p:cNvPr>
          <p:cNvCxnSpPr>
            <a:stCxn id="6" idx="3"/>
            <a:endCxn id="5" idx="1"/>
          </p:cNvCxnSpPr>
          <p:nvPr/>
        </p:nvCxnSpPr>
        <p:spPr bwMode="auto">
          <a:xfrm>
            <a:off x="3637488" y="2163385"/>
            <a:ext cx="58640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507C6E-7F11-4FCD-999A-80525955B489}"/>
              </a:ext>
            </a:extLst>
          </p:cNvPr>
          <p:cNvCxnSpPr>
            <a:stCxn id="5" idx="3"/>
            <a:endCxn id="9" idx="1"/>
          </p:cNvCxnSpPr>
          <p:nvPr/>
        </p:nvCxnSpPr>
        <p:spPr bwMode="auto">
          <a:xfrm>
            <a:off x="5160001" y="2163385"/>
            <a:ext cx="58640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8C2B4A-BE8E-4530-B739-73ED52AFA014}"/>
              </a:ext>
            </a:extLst>
          </p:cNvPr>
          <p:cNvSpPr/>
          <p:nvPr/>
        </p:nvSpPr>
        <p:spPr bwMode="auto">
          <a:xfrm>
            <a:off x="4224846" y="3660289"/>
            <a:ext cx="93610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65D4FD7-8B6E-4947-B323-E02725B4CB9D}"/>
                  </a:ext>
                </a:extLst>
              </p:cNvPr>
              <p:cNvSpPr txBox="1"/>
              <p:nvPr/>
            </p:nvSpPr>
            <p:spPr>
              <a:xfrm>
                <a:off x="2916765" y="3784270"/>
                <a:ext cx="716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65D4FD7-8B6E-4947-B323-E02725B4C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65" y="3784270"/>
                <a:ext cx="716286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5C8DE27-6C4A-486C-9442-56279EA85EA5}"/>
                  </a:ext>
                </a:extLst>
              </p:cNvPr>
              <p:cNvSpPr txBox="1"/>
              <p:nvPr/>
            </p:nvSpPr>
            <p:spPr>
              <a:xfrm>
                <a:off x="4494991" y="3784270"/>
                <a:ext cx="410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5C8DE27-6C4A-486C-9442-56279EA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1" y="3784270"/>
                <a:ext cx="410241" cy="400110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691566D-A304-4791-BFFA-2F305945ACB8}"/>
                  </a:ext>
                </a:extLst>
              </p:cNvPr>
              <p:cNvSpPr txBox="1"/>
              <p:nvPr/>
            </p:nvSpPr>
            <p:spPr>
              <a:xfrm>
                <a:off x="5747359" y="3784270"/>
                <a:ext cx="708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û(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691566D-A304-4791-BFFA-2F305945A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59" y="3784270"/>
                <a:ext cx="708720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3B94B8A-7F70-452F-A81E-58DA5C2D8BDD}"/>
              </a:ext>
            </a:extLst>
          </p:cNvPr>
          <p:cNvCxnSpPr>
            <a:stCxn id="15" idx="3"/>
            <a:endCxn id="14" idx="1"/>
          </p:cNvCxnSpPr>
          <p:nvPr/>
        </p:nvCxnSpPr>
        <p:spPr bwMode="auto">
          <a:xfrm>
            <a:off x="3633051" y="3984325"/>
            <a:ext cx="59179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7BAF8BA-5916-43E4-AB40-82F481E05E71}"/>
              </a:ext>
            </a:extLst>
          </p:cNvPr>
          <p:cNvCxnSpPr>
            <a:stCxn id="14" idx="3"/>
            <a:endCxn id="17" idx="1"/>
          </p:cNvCxnSpPr>
          <p:nvPr/>
        </p:nvCxnSpPr>
        <p:spPr bwMode="auto">
          <a:xfrm>
            <a:off x="5160950" y="3984325"/>
            <a:ext cx="58640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94B907F-ECD6-404A-A777-974C4D4519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15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1. </a:t>
            </a:r>
            <a:r>
              <a:rPr lang="en-US" altLang="de-DE" dirty="0" err="1"/>
              <a:t>Korrelationsanalyse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Lineares zeit-invariantes System kann mit Impulsantwort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2000" dirty="0"/>
                  <a:t>   beschrieben werden: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Ansatz: 		Mithilfe der Kreuzkorrelation von Ein- und Ausgabe die 				Gewichtsfunktion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2000" dirty="0">
                    <a:ea typeface="+mn-ea"/>
                  </a:rPr>
                  <a:t> bestimmen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Annahme:   	Eingabe 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>
                    <a:ea typeface="+mn-ea"/>
                  </a:rPr>
                  <a:t> </a:t>
                </a:r>
                <a:r>
                  <a:rPr lang="de-DE" sz="2000" dirty="0">
                    <a:ea typeface="+mn-ea"/>
                  </a:rPr>
                  <a:t>ist unkorreliert mit Störsignalen, 						Mittelwertfrei und idealerweise weißes Rauschen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Dann gilt:</a:t>
                </a:r>
                <a:endParaRPr lang="de-DE" sz="2000" dirty="0"/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𝑢𝑢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de-DE" sz="18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de-DE" sz="18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dirty="0"/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Im Fall von weißem Rauschen vereinfacht sich die Gleichung zu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2000" dirty="0">
                    <a:ea typeface="+mn-ea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de-DE" sz="2000" dirty="0">
                    <a:ea typeface="+mn-ea"/>
                  </a:rPr>
                  <a:t> </a:t>
                </a:r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582" t="-444" b="-2307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5D65952A-1095-4D9E-9319-F46A248EF87B}"/>
              </a:ext>
            </a:extLst>
          </p:cNvPr>
          <p:cNvSpPr/>
          <p:nvPr/>
        </p:nvSpPr>
        <p:spPr bwMode="auto">
          <a:xfrm>
            <a:off x="2195736" y="4293096"/>
            <a:ext cx="3888432" cy="79208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3C3327-EEF0-4DCF-B966-79AC65317E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16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10596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1. </a:t>
            </a:r>
            <a:r>
              <a:rPr lang="en-US" altLang="de-DE" dirty="0" err="1"/>
              <a:t>Korrelationsanalyse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b="0" dirty="0"/>
                  <a:t>Für eine endliche Anzahl an Eingaben </a:t>
                </a:r>
                <a:r>
                  <a:rPr lang="de-DE" sz="2000" b="0" i="1" dirty="0"/>
                  <a:t>N </a:t>
                </a:r>
                <a:r>
                  <a:rPr lang="de-DE" sz="2000" b="0" dirty="0"/>
                  <a:t>wird nun approximiert</a:t>
                </a:r>
                <a:r>
                  <a:rPr lang="de-DE" sz="2000" b="0" i="1" dirty="0"/>
                  <a:t>:</a:t>
                </a:r>
                <a:endParaRPr lang="de-DE" sz="1600" b="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𝑦𝑢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b="0" dirty="0"/>
                  <a:t> ,   	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600" b="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dirty="0"/>
                  <a:t>, 		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Mit folgendem Gleichungssystem: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𝑦𝑢</m:t>
                                </m:r>
                              </m:sub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𝑦𝑢</m:t>
                                    </m:r>
                                  </m:sub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sz="1600" dirty="0"/>
                  <a:t>	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2000" dirty="0"/>
                  <a:t>	lässt sich ein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000" dirty="0"/>
                  <a:t> N-ter Ordnung ermitteln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2000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 err="1"/>
                  <a:t>Pre-Whitening</a:t>
                </a:r>
                <a:r>
                  <a:rPr lang="de-DE" sz="2000" dirty="0"/>
                  <a:t> Filter erforderlich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Verwendete Eingaben müssen das Verhalten des Systems repräsentieren 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Hohe Ordnung und damit hohe Komplexität benötigt</a:t>
                </a:r>
                <a:endParaRPr lang="de-DE" sz="1600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16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1600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802" t="-593" b="-250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3C3327-EEF0-4DCF-B966-79AC65317E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17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30054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„</a:t>
                </a:r>
                <a:r>
                  <a:rPr lang="de-DE" sz="2000" b="1" dirty="0" err="1">
                    <a:ea typeface="+mn-ea"/>
                  </a:rPr>
                  <a:t>S</a:t>
                </a:r>
                <a:r>
                  <a:rPr lang="de-DE" sz="2000" dirty="0" err="1">
                    <a:ea typeface="+mn-ea"/>
                  </a:rPr>
                  <a:t>implified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R</a:t>
                </a:r>
                <a:r>
                  <a:rPr lang="de-DE" sz="2000" dirty="0" err="1">
                    <a:ea typeface="+mn-ea"/>
                  </a:rPr>
                  <a:t>efined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>
                    <a:ea typeface="+mn-ea"/>
                  </a:rPr>
                  <a:t>I</a:t>
                </a:r>
                <a:r>
                  <a:rPr lang="de-DE" sz="2000" dirty="0">
                    <a:ea typeface="+mn-ea"/>
                  </a:rPr>
                  <a:t>nstrumental </a:t>
                </a:r>
                <a:r>
                  <a:rPr lang="de-DE" sz="2000" b="1" dirty="0">
                    <a:ea typeface="+mn-ea"/>
                  </a:rPr>
                  <a:t>V</a:t>
                </a:r>
                <a:r>
                  <a:rPr lang="de-DE" sz="2000" dirty="0">
                    <a:ea typeface="+mn-ea"/>
                  </a:rPr>
                  <a:t>ariable </a:t>
                </a:r>
                <a:r>
                  <a:rPr lang="de-DE" sz="2000" dirty="0" err="1">
                    <a:ea typeface="+mn-ea"/>
                  </a:rPr>
                  <a:t>method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dirty="0" err="1">
                    <a:ea typeface="+mn-ea"/>
                  </a:rPr>
                  <a:t>for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C</a:t>
                </a:r>
                <a:r>
                  <a:rPr lang="de-DE" sz="2000" dirty="0" err="1">
                    <a:ea typeface="+mn-ea"/>
                  </a:rPr>
                  <a:t>ontinuous</a:t>
                </a:r>
                <a:r>
                  <a:rPr lang="de-DE" sz="2000" dirty="0">
                    <a:ea typeface="+mn-ea"/>
                  </a:rPr>
                  <a:t>-time Systems“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Annahme: Lineares, zeit-invariantes System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System beschreibbar als Differentialgleichung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Sei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der Differentialoperator so lässt sich das System beschreiben: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mit	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 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Fehlerfunktion: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Umgeformt: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Idee: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+mn-ea"/>
                      </a:rPr>
                      <m:t>F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a typeface="+mn-ea"/>
                  </a:rPr>
                  <a:t> als </a:t>
                </a:r>
                <a:r>
                  <a:rPr lang="de-DE" sz="2000" dirty="0"/>
                  <a:t>Filter initialisieren und iterativ das Modell 				 trainieren </a:t>
                </a: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656" t="-593" r="-1093" b="-27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64CE00-0635-43C5-854C-7196165EA3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18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836712"/>
                <a:ext cx="8362950" cy="5399832"/>
              </a:xfrm>
              <a:noFill/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Fehlerfunktion: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Da Linear: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Bzw.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… −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Wobei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		,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 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 marL="685800"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40005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400" dirty="0"/>
                  <a:t>	</a:t>
                </a:r>
                <a:r>
                  <a:rPr lang="de-DE" sz="1200" dirty="0"/>
                  <a:t>	</a:t>
                </a:r>
                <a:endParaRPr lang="de-DE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 err="1"/>
                  <a:t>Instrumentvariable</a:t>
                </a:r>
                <a:r>
                  <a:rPr lang="de-DE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muss bekannt sein bzw.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Modellordnung muss vorab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Kann zu Konvergenzproblemen führen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836712"/>
                <a:ext cx="8362950" cy="5399832"/>
              </a:xfrm>
              <a:blipFill>
                <a:blip r:embed="rId3"/>
                <a:stretch>
                  <a:fillRect l="-802" t="-451" b="-30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A65B60-2E0A-4E75-86C4-8EFC0E5F95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19</a:t>
            </a:fld>
            <a:endParaRPr lang="en-US" alt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23D327F-0CA0-47B0-9427-FE43E4C4AE62}"/>
              </a:ext>
            </a:extLst>
          </p:cNvPr>
          <p:cNvSpPr/>
          <p:nvPr/>
        </p:nvSpPr>
        <p:spPr bwMode="auto">
          <a:xfrm>
            <a:off x="2987825" y="4437112"/>
            <a:ext cx="4752528" cy="57606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4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09A9084C-5A3C-4B3E-94B3-273B4DB9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Gliederung</a:t>
            </a:r>
          </a:p>
        </p:txBody>
      </p:sp>
      <p:sp>
        <p:nvSpPr>
          <p:cNvPr id="17411" name="Inhaltsplatzhalter 3">
            <a:extLst>
              <a:ext uri="{FF2B5EF4-FFF2-40B4-BE49-F238E27FC236}">
                <a16:creationId xmlns:a16="http://schemas.microsoft.com/office/drawing/2014/main" id="{5A53D201-6E1E-435B-89EC-BDEFFB1C0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Motivation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Sensor Charakterisierung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Signal Rekonstruktion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Evaluation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Ausblick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</p:txBody>
      </p:sp>
      <p:sp>
        <p:nvSpPr>
          <p:cNvPr id="17412" name="Rechteck 2">
            <a:extLst>
              <a:ext uri="{FF2B5EF4-FFF2-40B4-BE49-F238E27FC236}">
                <a16:creationId xmlns:a16="http://schemas.microsoft.com/office/drawing/2014/main" id="{DE6EAAA5-022C-4720-9F4B-6E07C128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228975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latin typeface="CMSSBX10"/>
              </a:rPr>
              <a:t>Betr. Mitarbeiter:</a:t>
            </a:r>
            <a:endParaRPr lang="de-DE" alt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76B95C-8272-41B7-AAD4-E2422B271C7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</a:t>
            </a:fld>
            <a:endParaRPr lang="en-US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b="1" dirty="0">
                    <a:ea typeface="+mn-ea"/>
                  </a:rPr>
                  <a:t>N4SID</a:t>
                </a:r>
                <a:r>
                  <a:rPr lang="de-DE" sz="2000" dirty="0">
                    <a:ea typeface="+mn-ea"/>
                  </a:rPr>
                  <a:t> – „</a:t>
                </a:r>
                <a:r>
                  <a:rPr lang="en-US" sz="2000" dirty="0">
                    <a:ea typeface="+mn-ea"/>
                  </a:rPr>
                  <a:t>N</a:t>
                </a:r>
                <a:r>
                  <a:rPr lang="en-US" sz="2000" dirty="0"/>
                  <a:t>umerical Algorithm for State Space Subspace System 			 	Identification”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System </a:t>
                </a:r>
                <a:r>
                  <a:rPr lang="en-US" sz="2000" dirty="0" err="1"/>
                  <a:t>im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Zustandsraum</a:t>
                </a:r>
                <a:r>
                  <a:rPr lang="en-US" sz="2000" dirty="0"/>
                  <a:t>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 err="1"/>
                  <a:t>Idee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Ordnung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und </a:t>
                </a:r>
                <a:r>
                  <a:rPr lang="en-US" sz="2000" dirty="0" err="1"/>
                  <a:t>Parametrisierung</a:t>
                </a:r>
                <a:r>
                  <a:rPr lang="en-US" sz="2000" dirty="0"/>
                  <a:t> des Systems </a:t>
                </a:r>
                <a:r>
                  <a:rPr lang="en-US" sz="2000" dirty="0" err="1"/>
                  <a:t>aus</a:t>
                </a:r>
                <a:r>
                  <a:rPr lang="en-US" sz="2000" dirty="0"/>
                  <a:t> 				        </a:t>
                </a:r>
                <a:r>
                  <a:rPr lang="en-US" sz="2000" dirty="0" err="1"/>
                  <a:t>Unterräumen</a:t>
                </a:r>
                <a:r>
                  <a:rPr lang="en-US" sz="2000" dirty="0"/>
                  <a:t>  von Ein/</a:t>
                </a:r>
                <a:r>
                  <a:rPr lang="en-US" sz="2000" dirty="0" err="1"/>
                  <a:t>Ausgabe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schätzen</a:t>
                </a: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Sei: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Zustandssequenz der </a:t>
                </a:r>
                <a:r>
                  <a:rPr lang="en-US" sz="1600" dirty="0" err="1"/>
                  <a:t>Vergangenheit</a:t>
                </a:r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Zustandssequenz der Zukunft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− 1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die Hankel-Matrix </a:t>
                </a:r>
                <a:r>
                  <a:rPr lang="en-US" sz="1600" dirty="0" err="1"/>
                  <a:t>vergangener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Eingaben</a:t>
                </a:r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die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Hankel</m:t>
                    </m:r>
                    <m:r>
                      <m:rPr>
                        <m:nor/>
                      </m:rPr>
                      <a:rPr lang="en-US" sz="1600" dirty="0"/>
                      <m:t>−</m:t>
                    </m:r>
                    <m:r>
                      <m:rPr>
                        <m:nor/>
                      </m:rPr>
                      <a:rPr lang="en-US" sz="1600" dirty="0"/>
                      <m:t>Matrix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der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de-DE" sz="1600" b="0" i="0" dirty="0" smtClean="0"/>
                      <m:t>zuk</m:t>
                    </m:r>
                    <m:r>
                      <m:rPr>
                        <m:nor/>
                      </m:rPr>
                      <a:rPr lang="de-DE" sz="1600" b="0" i="0" dirty="0" smtClean="0"/>
                      <m:t>ü</m:t>
                    </m:r>
                    <m:r>
                      <m:rPr>
                        <m:nor/>
                      </m:rPr>
                      <a:rPr lang="de-DE" sz="1600" b="0" i="0" dirty="0" smtClean="0"/>
                      <m:t>nftigen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 err="1"/>
                      <m:t>Eingaben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 err="1"/>
                  <a:t>Für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Ausgaben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analog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  <a:blipFill>
                <a:blip r:embed="rId3"/>
                <a:stretch>
                  <a:fillRect l="-656" t="-661" b="-19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20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799694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21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Erweiterte Beobachtungsmatrix: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𝐶𝐴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…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/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Schiefe Projektion der Zukunfts-Ausgabe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entlang des Zeilenraums der Zukunftseingabe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in den Zeilenraum der vergangenen Ein/Ausgaben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Wobei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de-DE" sz="20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Aus Singulärwertzerlegung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kann nun: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Systemordnung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600" dirty="0"/>
                  <a:t>bestimmt werden</a:t>
                </a:r>
                <a:r>
                  <a:rPr lang="de-DE" sz="12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Die erweiterte Beobachtungsmatrix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geschätzt werden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Mit bekannten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können nun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sowie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und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000" dirty="0"/>
                  <a:t> bestimmt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de-DE" sz="2000" dirty="0"/>
                  <a:t> durch lineares Regressionsverfahren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marL="628650" lvl="1" indent="-1714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  <a:blipFill>
                <a:blip r:embed="rId3"/>
                <a:stretch>
                  <a:fillRect l="-667" t="-522" b="-1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1F383E27-899A-4888-A0EE-0BD26CAD6386}"/>
              </a:ext>
            </a:extLst>
          </p:cNvPr>
          <p:cNvSpPr/>
          <p:nvPr/>
        </p:nvSpPr>
        <p:spPr bwMode="auto">
          <a:xfrm>
            <a:off x="827584" y="2132856"/>
            <a:ext cx="7632848" cy="158417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59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 err="1"/>
              <a:t>Auswertung</a:t>
            </a:r>
            <a:r>
              <a:rPr lang="en-US" altLang="de-DE" dirty="0"/>
              <a:t> 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201F3D-A12F-4F82-AB3A-B5C06260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22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8ECF534-9555-4C04-8F3C-151A6A88682F}"/>
                  </a:ext>
                </a:extLst>
              </p:cNvPr>
              <p:cNvSpPr txBox="1"/>
              <p:nvPr/>
            </p:nvSpPr>
            <p:spPr>
              <a:xfrm>
                <a:off x="314771" y="1844824"/>
                <a:ext cx="8228013" cy="4746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	Ansatz					Transfer Funktion			   	RMSE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Korrelationsanalyse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=−3,063+2,91 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…−751,25 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		801,188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	SRIVC				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1,2564 </m:t>
                        </m:r>
                        <m:sSup>
                          <m:sSupPr>
                            <m:ctrlPr>
                              <a:rPr lang="de-DE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…+ 2817700</m:t>
                        </m:r>
                      </m:num>
                      <m:den>
                        <m:sSup>
                          <m:sSupPr>
                            <m:ctrlPr>
                              <a:rPr lang="de-DE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…+2822900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			10,6287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	N4SID				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1,1911</m:t>
                        </m:r>
                        <m:sSup>
                          <m:s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…+9469800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…+9485700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			10,3469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N4SID hat bestes Verhältnis aus Komplexität/Genauigkeit</a:t>
                </a: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Korrelationsansatz  mit höherer Komplexität können bessere Genauigkeit als SRIVC/N4SID erzielen 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8ECF534-9555-4C04-8F3C-151A6A886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1" y="1844824"/>
                <a:ext cx="8228013" cy="4746812"/>
              </a:xfrm>
              <a:prstGeom prst="rect">
                <a:avLst/>
              </a:prstGeom>
              <a:blipFill>
                <a:blip r:embed="rId3"/>
                <a:stretch>
                  <a:fillRect l="-815" t="-7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5C060E-D961-4538-B731-DDBF713E1940}"/>
              </a:ext>
            </a:extLst>
          </p:cNvPr>
          <p:cNvCxnSpPr>
            <a:cxnSpLocks/>
          </p:cNvCxnSpPr>
          <p:nvPr/>
        </p:nvCxnSpPr>
        <p:spPr bwMode="auto">
          <a:xfrm>
            <a:off x="2555776" y="1844824"/>
            <a:ext cx="0" cy="28083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85A720F-9B65-407F-B708-0314C40807E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1793990"/>
            <a:ext cx="0" cy="28591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BF92362-DFBB-4A00-94B8-D3A855B76E94}"/>
              </a:ext>
            </a:extLst>
          </p:cNvPr>
          <p:cNvCxnSpPr/>
          <p:nvPr/>
        </p:nvCxnSpPr>
        <p:spPr bwMode="auto">
          <a:xfrm>
            <a:off x="314771" y="2348880"/>
            <a:ext cx="778562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51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 err="1"/>
              <a:t>Ausblick</a:t>
            </a:r>
            <a:endParaRPr lang="en-US" alt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201F3D-A12F-4F82-AB3A-B5C06260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Sensorposition verändern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Systeme Identifizieren die im Idealfall sowohl Phasenverschiebung als auch Deformation aufheben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Implementierung identifizierter Systeme in das Schätzmodell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23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813829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ECF6F61D-0536-4198-974F-59B4CE004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0638"/>
            <a:ext cx="9144000" cy="5635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Thank you for your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124744"/>
                <a:ext cx="8362950" cy="5111800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400" dirty="0"/>
                  <a:t>	</a:t>
                </a:r>
                <a:r>
                  <a:rPr lang="de-DE" sz="1200" dirty="0"/>
                  <a:t>	</a:t>
                </a:r>
                <a:endParaRPr lang="de-DE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 err="1"/>
                  <a:t>Instrumentvariable</a:t>
                </a:r>
                <a:r>
                  <a:rPr lang="de-DE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124744"/>
                <a:ext cx="8362950" cy="5111800"/>
              </a:xfrm>
              <a:blipFill>
                <a:blip r:embed="rId3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A65B60-2E0A-4E75-86C4-8EFC0E5F95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25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337243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859C48-17C4-4B1A-A150-6A8AA327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228013" cy="397668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Schiefe Projektion: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26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62324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27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/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Schiefe Projektion der Zukunfts-Ausgabe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entlang des Zeilenraums der Zukunftseingabe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in den Zeilenraum der vergangenen Ein/Ausgaben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Wobei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de-DE" sz="20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marL="628650" lvl="1" indent="-1714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1F383E27-899A-4888-A0EE-0BD26CAD6386}"/>
              </a:ext>
            </a:extLst>
          </p:cNvPr>
          <p:cNvSpPr/>
          <p:nvPr/>
        </p:nvSpPr>
        <p:spPr bwMode="auto">
          <a:xfrm>
            <a:off x="754782" y="916050"/>
            <a:ext cx="7632848" cy="158417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37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621B0BE0-99BA-4AB1-80E1-9746540D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9340-60E0-43A7-A741-2833263E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228013" cy="3976688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dirty="0">
                <a:ea typeface="+mn-ea"/>
              </a:rPr>
              <a:t>Ziel: 	Präzise Bestimmung der Rotorposition von 					BLDC-Motoren anhand des Magnetfelds	 in 					Echtzeit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ea typeface="+mn-ea"/>
              </a:rPr>
              <a:t>									</a:t>
            </a:r>
          </a:p>
        </p:txBody>
      </p:sp>
      <p:pic>
        <p:nvPicPr>
          <p:cNvPr id="18436" name="Grafik 8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07715807-F5C4-470A-8A1C-654F9271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5" y="1556668"/>
            <a:ext cx="20034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4">
            <a:extLst>
              <a:ext uri="{FF2B5EF4-FFF2-40B4-BE49-F238E27FC236}">
                <a16:creationId xmlns:a16="http://schemas.microsoft.com/office/drawing/2014/main" id="{844BA39A-EABB-4261-9836-22A6DBE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1686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36153C1-B509-4E16-8C48-35849C540F5B}"/>
              </a:ext>
            </a:extLst>
          </p:cNvPr>
          <p:cNvSpPr/>
          <p:nvPr/>
        </p:nvSpPr>
        <p:spPr bwMode="auto">
          <a:xfrm>
            <a:off x="2193950" y="2325018"/>
            <a:ext cx="446088" cy="311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040586-4BC6-4234-8CB1-885819CF82BD}"/>
              </a:ext>
            </a:extLst>
          </p:cNvPr>
          <p:cNvSpPr/>
          <p:nvPr/>
        </p:nvSpPr>
        <p:spPr bwMode="auto">
          <a:xfrm>
            <a:off x="5956325" y="2325018"/>
            <a:ext cx="444500" cy="311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8440" name="Textfeld 5">
            <a:extLst>
              <a:ext uri="{FF2B5EF4-FFF2-40B4-BE49-F238E27FC236}">
                <a16:creationId xmlns:a16="http://schemas.microsoft.com/office/drawing/2014/main" id="{E4421AC8-AFE3-49B2-8735-8BC3C4DD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50" y="201545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solidFill>
                  <a:schemeClr val="tx1"/>
                </a:solidFill>
              </a:rPr>
              <a:t>Schätzung</a:t>
            </a:r>
          </a:p>
        </p:txBody>
      </p:sp>
      <p:sp>
        <p:nvSpPr>
          <p:cNvPr id="18441" name="Textfeld 10">
            <a:extLst>
              <a:ext uri="{FF2B5EF4-FFF2-40B4-BE49-F238E27FC236}">
                <a16:creationId xmlns:a16="http://schemas.microsoft.com/office/drawing/2014/main" id="{F18BD2E4-C56B-4C79-BFCB-9E5A280D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8" y="2015455"/>
            <a:ext cx="836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solidFill>
                  <a:schemeClr val="tx1"/>
                </a:solidFill>
              </a:rPr>
              <a:t>Messung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AB7CE-FB07-44AD-A591-ECB110BE0FFA}"/>
              </a:ext>
            </a:extLst>
          </p:cNvPr>
          <p:cNvSpPr txBox="1"/>
          <p:nvPr/>
        </p:nvSpPr>
        <p:spPr>
          <a:xfrm>
            <a:off x="6829450" y="2090068"/>
            <a:ext cx="19272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de-DE" sz="1600" b="1" dirty="0">
                <a:solidFill>
                  <a:schemeClr val="tx1"/>
                </a:solidFill>
                <a:latin typeface="+mn-lt"/>
                <a:ea typeface="+mn-ea"/>
                <a:cs typeface="DejaVu Sans" charset="0"/>
              </a:rPr>
              <a:t>Rotor Position und Geschwindigkeit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D306E1-3941-40AC-ADA2-7A94912BABC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3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D0F074A-224A-4EA2-9831-EE96F7241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 – </a:t>
            </a:r>
            <a:r>
              <a:rPr lang="en-US" altLang="de-DE" dirty="0" err="1"/>
              <a:t>Vorherige</a:t>
            </a:r>
            <a:r>
              <a:rPr lang="en-US" altLang="de-DE" dirty="0"/>
              <a:t> </a:t>
            </a:r>
            <a:r>
              <a:rPr lang="en-US" altLang="de-DE" dirty="0" err="1"/>
              <a:t>Arbeiten</a:t>
            </a:r>
            <a:r>
              <a:rPr lang="en-US" altLang="de-DE" dirty="0"/>
              <a:t>	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44EAF0F-5C4C-4892-8CFD-F9B859D9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967"/>
            <a:ext cx="8362950" cy="20880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57F923-C10A-491B-A176-42C73450A4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4</a:t>
            </a:fld>
            <a:endParaRPr lang="en-US" alt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5923D5A-78D0-49CB-99DB-363D46FF0E05}"/>
              </a:ext>
            </a:extLst>
          </p:cNvPr>
          <p:cNvSpPr txBox="1">
            <a:spLocks/>
          </p:cNvSpPr>
          <p:nvPr/>
        </p:nvSpPr>
        <p:spPr bwMode="auto">
          <a:xfrm>
            <a:off x="390525" y="3497221"/>
            <a:ext cx="8362950" cy="2587291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kern="0" dirty="0">
                <a:ea typeface="+mn-ea"/>
              </a:rPr>
              <a:t>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kern="0" dirty="0">
              <a:ea typeface="+mn-ea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kern="0" dirty="0">
              <a:ea typeface="+mn-ea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98E92-E21C-4DFD-AAE9-07CF0BE2426D}"/>
              </a:ext>
            </a:extLst>
          </p:cNvPr>
          <p:cNvSpPr/>
          <p:nvPr/>
        </p:nvSpPr>
        <p:spPr bwMode="auto">
          <a:xfrm>
            <a:off x="3630091" y="4250806"/>
            <a:ext cx="1728192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24E2AF-09BC-4466-9649-74F342D15CE0}"/>
              </a:ext>
            </a:extLst>
          </p:cNvPr>
          <p:cNvSpPr txBox="1"/>
          <p:nvPr/>
        </p:nvSpPr>
        <p:spPr>
          <a:xfrm>
            <a:off x="4042047" y="4428328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9D8073-4288-4281-B8D5-8DB676108C6D}"/>
                  </a:ext>
                </a:extLst>
              </p:cNvPr>
              <p:cNvSpPr txBox="1"/>
              <p:nvPr/>
            </p:nvSpPr>
            <p:spPr>
              <a:xfrm>
                <a:off x="1016065" y="4489883"/>
                <a:ext cx="19271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Magnetfeld Messung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9D8073-4288-4281-B8D5-8DB67610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5" y="4489883"/>
                <a:ext cx="1927131" cy="584775"/>
              </a:xfrm>
              <a:prstGeom prst="rect">
                <a:avLst/>
              </a:prstGeom>
              <a:blipFill>
                <a:blip r:embed="rId3"/>
                <a:stretch>
                  <a:fillRect l="-633" t="-3158" r="-316" b="-73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388726-E726-46CD-B96B-9ED00639F60E}"/>
              </a:ext>
            </a:extLst>
          </p:cNvPr>
          <p:cNvCxnSpPr>
            <a:stCxn id="7" idx="3"/>
            <a:endCxn id="4" idx="1"/>
          </p:cNvCxnSpPr>
          <p:nvPr/>
        </p:nvCxnSpPr>
        <p:spPr bwMode="auto">
          <a:xfrm>
            <a:off x="2943196" y="4782271"/>
            <a:ext cx="686895" cy="85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98E3434-1F3A-482B-BBF7-F85A74D67E7B}"/>
                  </a:ext>
                </a:extLst>
              </p:cNvPr>
              <p:cNvSpPr txBox="1"/>
              <p:nvPr/>
            </p:nvSpPr>
            <p:spPr>
              <a:xfrm>
                <a:off x="2205827" y="5470194"/>
                <a:ext cx="1430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Messgleichung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98E3434-1F3A-482B-BBF7-F85A74D6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27" y="5470194"/>
                <a:ext cx="1430200" cy="584775"/>
              </a:xfrm>
              <a:prstGeom prst="rect">
                <a:avLst/>
              </a:prstGeom>
              <a:blipFill>
                <a:blip r:embed="rId4"/>
                <a:stretch>
                  <a:fillRect l="-1282" t="-3125" r="-42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76FC941-2415-49B2-8838-AD19B91650C1}"/>
              </a:ext>
            </a:extLst>
          </p:cNvPr>
          <p:cNvCxnSpPr>
            <a:stCxn id="12" idx="0"/>
          </p:cNvCxnSpPr>
          <p:nvPr/>
        </p:nvCxnSpPr>
        <p:spPr bwMode="auto">
          <a:xfrm rot="5400000" flipH="1" flipV="1">
            <a:off x="3077743" y="4917846"/>
            <a:ext cx="395532" cy="709164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7C44937-04D3-40F6-9A28-2135A3E05AF7}"/>
              </a:ext>
            </a:extLst>
          </p:cNvPr>
          <p:cNvCxnSpPr>
            <a:stCxn id="4" idx="3"/>
          </p:cNvCxnSpPr>
          <p:nvPr/>
        </p:nvCxnSpPr>
        <p:spPr bwMode="auto">
          <a:xfrm>
            <a:off x="5358283" y="4790866"/>
            <a:ext cx="8654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2A892CD-5856-467D-AAA8-D2F6055F5E83}"/>
                  </a:ext>
                </a:extLst>
              </p:cNvPr>
              <p:cNvSpPr txBox="1"/>
              <p:nvPr/>
            </p:nvSpPr>
            <p:spPr>
              <a:xfrm>
                <a:off x="6135730" y="4412962"/>
                <a:ext cx="2124941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𝜃</m:t>
                    </m:r>
                  </m:oMath>
                </a14:m>
                <a:endParaRPr lang="de-DE" sz="1600" dirty="0">
                  <a:solidFill>
                    <a:schemeClr val="tx1"/>
                  </a:solidFill>
                  <a:latin typeface="Times New Roman" pitchFamily="16" charset="0"/>
                  <a:cs typeface="DejaVu Sans" charset="0"/>
                </a:endParaRPr>
              </a:p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und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 Geschwindigkeit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𝜔</m:t>
                    </m:r>
                  </m:oMath>
                </a14:m>
                <a:endParaRPr lang="de-DE" sz="1600" dirty="0">
                  <a:solidFill>
                    <a:schemeClr val="tx1"/>
                  </a:solidFill>
                  <a:latin typeface="Times New Roman" pitchFamily="16" charset="0"/>
                  <a:cs typeface="DejaVu Sans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2A892CD-5856-467D-AAA8-D2F6055F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30" y="4412962"/>
                <a:ext cx="2124941" cy="1138773"/>
              </a:xfrm>
              <a:prstGeom prst="rect">
                <a:avLst/>
              </a:prstGeom>
              <a:blipFill>
                <a:blip r:embed="rId5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4BDB4BB2-AE8D-44B0-9CDB-8E104DDFD4E3}"/>
              </a:ext>
            </a:extLst>
          </p:cNvPr>
          <p:cNvCxnSpPr/>
          <p:nvPr/>
        </p:nvCxnSpPr>
        <p:spPr bwMode="auto">
          <a:xfrm rot="10800000">
            <a:off x="3209371" y="3953103"/>
            <a:ext cx="2148912" cy="551406"/>
          </a:xfrm>
          <a:prstGeom prst="bentConnector3">
            <a:avLst>
              <a:gd name="adj1" fmla="val -184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3" name="Verbinder: gewinkelt 20482">
            <a:extLst>
              <a:ext uri="{FF2B5EF4-FFF2-40B4-BE49-F238E27FC236}">
                <a16:creationId xmlns:a16="http://schemas.microsoft.com/office/drawing/2014/main" id="{7AC4DF21-614E-4B93-80CE-70DC7CD5AED4}"/>
              </a:ext>
            </a:extLst>
          </p:cNvPr>
          <p:cNvCxnSpPr/>
          <p:nvPr/>
        </p:nvCxnSpPr>
        <p:spPr bwMode="auto">
          <a:xfrm rot="16200000" flipH="1">
            <a:off x="3144165" y="4012553"/>
            <a:ext cx="545380" cy="426476"/>
          </a:xfrm>
          <a:prstGeom prst="bentConnector3">
            <a:avLst>
              <a:gd name="adj1" fmla="val 9984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Textfeld 20491">
                <a:extLst>
                  <a:ext uri="{FF2B5EF4-FFF2-40B4-BE49-F238E27FC236}">
                    <a16:creationId xmlns:a16="http://schemas.microsoft.com/office/drawing/2014/main" id="{F3098EA1-EE93-49D6-AE9F-848A42626D86}"/>
                  </a:ext>
                </a:extLst>
              </p:cNvPr>
              <p:cNvSpPr txBox="1"/>
              <p:nvPr/>
            </p:nvSpPr>
            <p:spPr>
              <a:xfrm>
                <a:off x="3122275" y="3572588"/>
                <a:ext cx="28353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, Geschwindigkeit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92" name="Textfeld 20491">
                <a:extLst>
                  <a:ext uri="{FF2B5EF4-FFF2-40B4-BE49-F238E27FC236}">
                    <a16:creationId xmlns:a16="http://schemas.microsoft.com/office/drawing/2014/main" id="{F3098EA1-EE93-49D6-AE9F-848A4262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75" y="3572588"/>
                <a:ext cx="2835328" cy="338554"/>
              </a:xfrm>
              <a:prstGeom prst="rect">
                <a:avLst/>
              </a:prstGeom>
              <a:blipFill>
                <a:blip r:embed="rId6"/>
                <a:stretch>
                  <a:fillRect l="-1075"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3" name="Rechteck 20492">
            <a:extLst>
              <a:ext uri="{FF2B5EF4-FFF2-40B4-BE49-F238E27FC236}">
                <a16:creationId xmlns:a16="http://schemas.microsoft.com/office/drawing/2014/main" id="{5AE820CF-F9BA-4D1B-B700-68AD7903CE54}"/>
              </a:ext>
            </a:extLst>
          </p:cNvPr>
          <p:cNvSpPr/>
          <p:nvPr/>
        </p:nvSpPr>
        <p:spPr bwMode="auto">
          <a:xfrm>
            <a:off x="3038551" y="1582096"/>
            <a:ext cx="2656960" cy="8924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DejaVu Sans" charset="0"/>
              </a:rPr>
              <a:t>BLDC-Motor</a:t>
            </a:r>
          </a:p>
        </p:txBody>
      </p:sp>
      <p:sp>
        <p:nvSpPr>
          <p:cNvPr id="20494" name="Rechteck 20493">
            <a:extLst>
              <a:ext uri="{FF2B5EF4-FFF2-40B4-BE49-F238E27FC236}">
                <a16:creationId xmlns:a16="http://schemas.microsoft.com/office/drawing/2014/main" id="{B415421A-1AFD-451A-9148-833087875EE3}"/>
              </a:ext>
            </a:extLst>
          </p:cNvPr>
          <p:cNvSpPr/>
          <p:nvPr/>
        </p:nvSpPr>
        <p:spPr bwMode="auto">
          <a:xfrm>
            <a:off x="5695511" y="1918620"/>
            <a:ext cx="708772" cy="21803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495" name="Rechteck 20494">
            <a:extLst>
              <a:ext uri="{FF2B5EF4-FFF2-40B4-BE49-F238E27FC236}">
                <a16:creationId xmlns:a16="http://schemas.microsoft.com/office/drawing/2014/main" id="{70FB4C60-33A6-4D2F-8465-CFAA7B8723CD}"/>
              </a:ext>
            </a:extLst>
          </p:cNvPr>
          <p:cNvSpPr/>
          <p:nvPr/>
        </p:nvSpPr>
        <p:spPr bwMode="auto">
          <a:xfrm>
            <a:off x="6273159" y="1926909"/>
            <a:ext cx="131125" cy="1007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E8B99B4-E6BB-47EC-B41C-03DA5074E4B0}"/>
              </a:ext>
            </a:extLst>
          </p:cNvPr>
          <p:cNvSpPr/>
          <p:nvPr/>
        </p:nvSpPr>
        <p:spPr bwMode="auto">
          <a:xfrm>
            <a:off x="6273158" y="2035928"/>
            <a:ext cx="131125" cy="1007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497" name="Rechteck 20496">
            <a:extLst>
              <a:ext uri="{FF2B5EF4-FFF2-40B4-BE49-F238E27FC236}">
                <a16:creationId xmlns:a16="http://schemas.microsoft.com/office/drawing/2014/main" id="{8A994ACD-C257-491E-AA92-B929244F2D1A}"/>
              </a:ext>
            </a:extLst>
          </p:cNvPr>
          <p:cNvSpPr/>
          <p:nvPr/>
        </p:nvSpPr>
        <p:spPr bwMode="auto">
          <a:xfrm>
            <a:off x="2602425" y="1737979"/>
            <a:ext cx="216024" cy="57931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20499" name="Gerader Verbinder 20498">
            <a:extLst>
              <a:ext uri="{FF2B5EF4-FFF2-40B4-BE49-F238E27FC236}">
                <a16:creationId xmlns:a16="http://schemas.microsoft.com/office/drawing/2014/main" id="{D087B332-34F7-46C6-A31E-4D6941576B09}"/>
              </a:ext>
            </a:extLst>
          </p:cNvPr>
          <p:cNvCxnSpPr/>
          <p:nvPr/>
        </p:nvCxnSpPr>
        <p:spPr bwMode="auto">
          <a:xfrm>
            <a:off x="2818449" y="2179439"/>
            <a:ext cx="220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Gerader Verbinder 20500">
            <a:extLst>
              <a:ext uri="{FF2B5EF4-FFF2-40B4-BE49-F238E27FC236}">
                <a16:creationId xmlns:a16="http://schemas.microsoft.com/office/drawing/2014/main" id="{6D418350-6D2F-46DD-9906-9A65439122AF}"/>
              </a:ext>
            </a:extLst>
          </p:cNvPr>
          <p:cNvCxnSpPr/>
          <p:nvPr/>
        </p:nvCxnSpPr>
        <p:spPr bwMode="auto">
          <a:xfrm>
            <a:off x="2818449" y="1848174"/>
            <a:ext cx="22010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2" name="Textfeld 20501">
            <a:extLst>
              <a:ext uri="{FF2B5EF4-FFF2-40B4-BE49-F238E27FC236}">
                <a16:creationId xmlns:a16="http://schemas.microsoft.com/office/drawing/2014/main" id="{6C36C4F3-8C18-4386-852A-7262441F5D73}"/>
              </a:ext>
            </a:extLst>
          </p:cNvPr>
          <p:cNvSpPr txBox="1"/>
          <p:nvPr/>
        </p:nvSpPr>
        <p:spPr>
          <a:xfrm>
            <a:off x="1585008" y="1684886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Magnet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605F6C8-C052-40C9-9922-5090B3AE555E}"/>
              </a:ext>
            </a:extLst>
          </p:cNvPr>
          <p:cNvSpPr/>
          <p:nvPr/>
        </p:nvSpPr>
        <p:spPr bwMode="auto">
          <a:xfrm>
            <a:off x="6873918" y="1582096"/>
            <a:ext cx="300224" cy="8924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20511" name="Gerader Verbinder 20510">
            <a:extLst>
              <a:ext uri="{FF2B5EF4-FFF2-40B4-BE49-F238E27FC236}">
                <a16:creationId xmlns:a16="http://schemas.microsoft.com/office/drawing/2014/main" id="{18A65A68-E7F2-4430-A844-3D3D1B6B09C5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510" y="2317298"/>
            <a:ext cx="119739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B3EE1DB-C600-4343-99DB-C97EDBB30B3F}"/>
              </a:ext>
            </a:extLst>
          </p:cNvPr>
          <p:cNvCxnSpPr/>
          <p:nvPr/>
        </p:nvCxnSpPr>
        <p:spPr bwMode="auto">
          <a:xfrm>
            <a:off x="5695509" y="1737979"/>
            <a:ext cx="11973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4FB212B-058E-42B7-8436-53F920537FDD}"/>
              </a:ext>
            </a:extLst>
          </p:cNvPr>
          <p:cNvSpPr txBox="1"/>
          <p:nvPr/>
        </p:nvSpPr>
        <p:spPr>
          <a:xfrm>
            <a:off x="7343290" y="1684886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Referenz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36983FDB-BE7C-4FEF-AD7C-844462E8DA21}"/>
              </a:ext>
            </a:extLst>
          </p:cNvPr>
          <p:cNvCxnSpPr/>
          <p:nvPr/>
        </p:nvCxnSpPr>
        <p:spPr bwMode="auto">
          <a:xfrm>
            <a:off x="2710437" y="2317298"/>
            <a:ext cx="1151337" cy="474887"/>
          </a:xfrm>
          <a:prstGeom prst="bentConnector3">
            <a:avLst>
              <a:gd name="adj1" fmla="val -76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378D77D-1C9D-4846-B926-EF89403D7D4F}"/>
              </a:ext>
            </a:extLst>
          </p:cNvPr>
          <p:cNvSpPr txBox="1"/>
          <p:nvPr/>
        </p:nvSpPr>
        <p:spPr>
          <a:xfrm>
            <a:off x="3861774" y="259336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Messung</a:t>
            </a:r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7D28E7E3-2DEF-418C-B177-C3005BF92E9E}"/>
              </a:ext>
            </a:extLst>
          </p:cNvPr>
          <p:cNvCxnSpPr>
            <a:stCxn id="56" idx="2"/>
            <a:endCxn id="45" idx="3"/>
          </p:cNvCxnSpPr>
          <p:nvPr/>
        </p:nvCxnSpPr>
        <p:spPr bwMode="auto">
          <a:xfrm rot="5400000">
            <a:off x="5838250" y="1607638"/>
            <a:ext cx="318904" cy="205265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695E116-EA02-4A86-BD3B-E133E3156E6C}"/>
              </a:ext>
            </a:extLst>
          </p:cNvPr>
          <p:cNvSpPr txBox="1"/>
          <p:nvPr/>
        </p:nvSpPr>
        <p:spPr>
          <a:xfrm>
            <a:off x="1928997" y="2758759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Magnetfeldstärke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DD5297BE-59FF-48F2-9FE5-1E0769A67A2D}"/>
                  </a:ext>
                </a:extLst>
              </p:cNvPr>
              <p:cNvSpPr txBox="1"/>
              <p:nvPr/>
            </p:nvSpPr>
            <p:spPr>
              <a:xfrm>
                <a:off x="6424576" y="2766902"/>
                <a:ext cx="924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DD5297BE-59FF-48F2-9FE5-1E0769A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76" y="2766902"/>
                <a:ext cx="924099" cy="307777"/>
              </a:xfrm>
              <a:prstGeom prst="rect">
                <a:avLst/>
              </a:prstGeom>
              <a:blipFill>
                <a:blip r:embed="rId7"/>
                <a:stretch>
                  <a:fillRect l="-1987" t="-4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5D7AFE52-E8A4-4993-928E-428EA8C90D6D}"/>
              </a:ext>
            </a:extLst>
          </p:cNvPr>
          <p:cNvSpPr/>
          <p:nvPr/>
        </p:nvSpPr>
        <p:spPr bwMode="auto">
          <a:xfrm>
            <a:off x="1016065" y="4489883"/>
            <a:ext cx="1867101" cy="5847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C3FE96-4E72-409F-9506-D7AB5A5C933D}"/>
              </a:ext>
            </a:extLst>
          </p:cNvPr>
          <p:cNvSpPr txBox="1"/>
          <p:nvPr/>
        </p:nvSpPr>
        <p:spPr>
          <a:xfrm>
            <a:off x="2555776" y="9087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816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/>
      <p:bldP spid="7" grpId="0"/>
      <p:bldP spid="12" grpId="0"/>
      <p:bldP spid="19" grpId="0"/>
      <p:bldP spid="20492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D0F074A-224A-4EA2-9831-EE96F7241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 – </a:t>
            </a:r>
            <a:r>
              <a:rPr lang="en-US" altLang="de-DE" dirty="0" err="1"/>
              <a:t>Messung</a:t>
            </a:r>
            <a:r>
              <a:rPr lang="en-US" altLang="de-DE" dirty="0"/>
              <a:t>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57F923-C10A-491B-A176-42C73450A4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5</a:t>
            </a:fld>
            <a:endParaRPr lang="en-US" altLang="de-DE" dirty="0"/>
          </a:p>
        </p:txBody>
      </p:sp>
      <p:pic>
        <p:nvPicPr>
          <p:cNvPr id="10" name="Grafik 9" descr="Ein Bild, das Text, Karte, Zeichnung enthält.&#10;&#10;Automatisch generierte Beschreibung">
            <a:extLst>
              <a:ext uri="{FF2B5EF4-FFF2-40B4-BE49-F238E27FC236}">
                <a16:creationId xmlns:a16="http://schemas.microsoft.com/office/drawing/2014/main" id="{F0DD5697-02AD-4E42-8228-E4F9821E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6" y="936600"/>
            <a:ext cx="4356641" cy="274839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51A0D3-C906-4060-B223-8DED7B70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34577"/>
            <a:ext cx="4356641" cy="4984800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Messdaten des Magnetsensors: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Abtastzeit: 2,2 </a:t>
            </a:r>
            <a:r>
              <a:rPr lang="de-DE" sz="1600" dirty="0" err="1"/>
              <a:t>ms</a:t>
            </a:r>
            <a:endParaRPr lang="de-DE" sz="1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Bsp.: </a:t>
            </a:r>
            <a:r>
              <a:rPr lang="de-DE" sz="1600" dirty="0">
                <a:solidFill>
                  <a:srgbClr val="0070C0"/>
                </a:solidFill>
              </a:rPr>
              <a:t>1000 RPM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Magnetfeldstärke/ Winkelposition: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Winkel von Referenzsensor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Komplexität der Messgleichung davon abhängig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 lvl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</a:pPr>
            <a:endParaRPr lang="de-DE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</a:pPr>
            <a:endParaRPr lang="de-DE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</a:pPr>
            <a:endParaRPr lang="de-DE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</a:pPr>
            <a:endParaRPr lang="de-DE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</a:pPr>
            <a:endParaRPr lang="de-DE" sz="1600" dirty="0"/>
          </a:p>
        </p:txBody>
      </p:sp>
      <p:pic>
        <p:nvPicPr>
          <p:cNvPr id="5" name="Grafik 4" descr="Ein Bild, das Karte, Text, Wasser, Gruppe enthält.&#10;&#10;Automatisch generierte Beschreibung">
            <a:extLst>
              <a:ext uri="{FF2B5EF4-FFF2-40B4-BE49-F238E27FC236}">
                <a16:creationId xmlns:a16="http://schemas.microsoft.com/office/drawing/2014/main" id="{4A52088A-6280-43B2-9A85-EDED2F45E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6" y="3586021"/>
            <a:ext cx="4356641" cy="24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0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59CF135D-24F1-4D37-BA67-48742E93E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EB5380F-4848-4F3E-8CD2-F83EA19AF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925" y="1185863"/>
            <a:ext cx="4037013" cy="44862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1. </a:t>
            </a:r>
            <a:r>
              <a:rPr lang="de-DE" dirty="0">
                <a:solidFill>
                  <a:schemeClr val="tx1"/>
                </a:solidFill>
                <a:ea typeface="+mn-ea"/>
              </a:rPr>
              <a:t>Phasenverschiebung</a:t>
            </a:r>
            <a:endParaRPr lang="de-DE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pic>
        <p:nvPicPr>
          <p:cNvPr id="22532" name="Grafik 12">
            <a:extLst>
              <a:ext uri="{FF2B5EF4-FFF2-40B4-BE49-F238E27FC236}">
                <a16:creationId xmlns:a16="http://schemas.microsoft.com/office/drawing/2014/main" id="{4F673FE0-9CE4-44EB-B408-3CD41C7B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205038"/>
            <a:ext cx="39560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6F57DD-5DD3-4B91-B984-08D3B2A3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1185863"/>
            <a:ext cx="4386708" cy="4486275"/>
          </a:xfrm>
        </p:spPr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Erwartung: 	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Winkelspezifische Magnetfeldstärke    	für jede Geschwindigkeit gleich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Ist: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Geschwindigkeitsabhängige 	Phasenverschiebung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Vermutung: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1800" dirty="0"/>
              <a:t>Unbekannte Faltungsoperation des verbauten Sensors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72707B-F20F-4066-9D96-E8C015226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D0E9D512-7A35-4C2D-BBB4-CC5A89ADF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CE1CF0B4-DFB4-41AA-9B28-371FFDB18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288" y="1185863"/>
            <a:ext cx="4037012" cy="44862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2. </a:t>
            </a:r>
            <a:r>
              <a:rPr lang="de-DE" dirty="0">
                <a:solidFill>
                  <a:schemeClr val="tx1"/>
                </a:solidFill>
                <a:ea typeface="+mn-ea"/>
              </a:rPr>
              <a:t>Verformung</a:t>
            </a:r>
            <a:endParaRPr lang="de-DE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878EEB9-4A10-46B1-B993-32BA98E3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246562" cy="4486275"/>
          </a:xfrm>
        </p:spPr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Erwartung: 	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Abbildung: Winkel -&gt; Magnetstärke 	ist eine glatte Sinuskurve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18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Ist: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Verformungen an mehreren 	Punkten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Ursache: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1800" dirty="0"/>
              <a:t>Induktion an der Motorspule durch die permanenten Magneten des Rotors </a:t>
            </a:r>
          </a:p>
        </p:txBody>
      </p:sp>
      <p:pic>
        <p:nvPicPr>
          <p:cNvPr id="23557" name="Grafik 6">
            <a:extLst>
              <a:ext uri="{FF2B5EF4-FFF2-40B4-BE49-F238E27FC236}">
                <a16:creationId xmlns:a16="http://schemas.microsoft.com/office/drawing/2014/main" id="{835969DE-435B-4C2A-A7E4-16D0121E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18716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Pfeil: nach unten 7">
            <a:extLst>
              <a:ext uri="{FF2B5EF4-FFF2-40B4-BE49-F238E27FC236}">
                <a16:creationId xmlns:a16="http://schemas.microsoft.com/office/drawing/2014/main" id="{849D57C1-0C17-4288-B8DF-3BB3AB6E03D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98688" y="3244850"/>
            <a:ext cx="287337" cy="488950"/>
          </a:xfrm>
          <a:prstGeom prst="downArrow">
            <a:avLst>
              <a:gd name="adj1" fmla="val 50000"/>
              <a:gd name="adj2" fmla="val 5021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pic>
        <p:nvPicPr>
          <p:cNvPr id="23559" name="Grafik 10">
            <a:extLst>
              <a:ext uri="{FF2B5EF4-FFF2-40B4-BE49-F238E27FC236}">
                <a16:creationId xmlns:a16="http://schemas.microsoft.com/office/drawing/2014/main" id="{1014CB5F-9FA0-48C4-838C-B48BCC97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17950"/>
            <a:ext cx="18716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2C899A8-7827-4DD6-B9DA-2556F9AD61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501222BB-107B-4E84-83AD-4FF9E168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C44A7-FA48-4D68-BC1E-DE2D5C1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463" y="801688"/>
            <a:ext cx="4038600" cy="44878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2. </a:t>
            </a:r>
            <a:r>
              <a:rPr lang="de-DE" dirty="0">
                <a:solidFill>
                  <a:schemeClr val="tx1"/>
                </a:solidFill>
                <a:ea typeface="+mn-ea"/>
              </a:rPr>
              <a:t>Verformung</a:t>
            </a:r>
            <a:endParaRPr lang="de-DE" dirty="0">
              <a:ea typeface="+mn-ea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C7FE0AC-A96A-4D78-9C09-DA3940D140E9}"/>
              </a:ext>
            </a:extLst>
          </p:cNvPr>
          <p:cNvSpPr/>
          <p:nvPr/>
        </p:nvSpPr>
        <p:spPr bwMode="auto">
          <a:xfrm>
            <a:off x="684213" y="5549900"/>
            <a:ext cx="719137" cy="36036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96EB3C7C-970A-4A4E-A43D-EA32F101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01688"/>
            <a:ext cx="4037013" cy="44878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1. </a:t>
            </a:r>
            <a:r>
              <a:rPr lang="de-DE" dirty="0">
                <a:solidFill>
                  <a:schemeClr val="tx1"/>
                </a:solidFill>
                <a:ea typeface="+mn-ea"/>
              </a:rPr>
              <a:t>Phasenverschiebung</a:t>
            </a:r>
            <a:endParaRPr lang="de-DE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pic>
        <p:nvPicPr>
          <p:cNvPr id="24582" name="Grafik 12">
            <a:extLst>
              <a:ext uri="{FF2B5EF4-FFF2-40B4-BE49-F238E27FC236}">
                <a16:creationId xmlns:a16="http://schemas.microsoft.com/office/drawing/2014/main" id="{9F21880C-4A1A-4912-BBE3-CC27500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1588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Grafik 6">
            <a:extLst>
              <a:ext uri="{FF2B5EF4-FFF2-40B4-BE49-F238E27FC236}">
                <a16:creationId xmlns:a16="http://schemas.microsoft.com/office/drawing/2014/main" id="{4548A7BE-3EFB-4362-B146-AF3AB1FC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1871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Pfeil: nach unten 7">
            <a:extLst>
              <a:ext uri="{FF2B5EF4-FFF2-40B4-BE49-F238E27FC236}">
                <a16:creationId xmlns:a16="http://schemas.microsoft.com/office/drawing/2014/main" id="{1F0E7898-117D-43A9-876E-A488D10129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91300" y="2957513"/>
            <a:ext cx="287338" cy="488950"/>
          </a:xfrm>
          <a:prstGeom prst="downArrow">
            <a:avLst>
              <a:gd name="adj1" fmla="val 50000"/>
              <a:gd name="adj2" fmla="val 5021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pic>
        <p:nvPicPr>
          <p:cNvPr id="24585" name="Grafik 10">
            <a:extLst>
              <a:ext uri="{FF2B5EF4-FFF2-40B4-BE49-F238E27FC236}">
                <a16:creationId xmlns:a16="http://schemas.microsoft.com/office/drawing/2014/main" id="{8675F8AA-A9D7-404B-90A8-1B4C790B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30613"/>
            <a:ext cx="187166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D7079D-A200-4948-9882-B69745A38D2C}"/>
              </a:ext>
            </a:extLst>
          </p:cNvPr>
          <p:cNvSpPr txBox="1"/>
          <p:nvPr/>
        </p:nvSpPr>
        <p:spPr>
          <a:xfrm>
            <a:off x="1692275" y="5443538"/>
            <a:ext cx="62341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DejaVu Sans" charset="0"/>
              </a:rPr>
              <a:t>Steigert die Komplexität der Messgleichung und folglich die Rechenzeit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814762-7E26-438C-AD51-0283D18E5C6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647966E-07F2-45F5-A563-5440D75E4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Sensor </a:t>
            </a:r>
            <a:r>
              <a:rPr lang="en-US" altLang="de-DE" dirty="0" err="1"/>
              <a:t>Charakterisierung</a:t>
            </a:r>
            <a:r>
              <a:rPr lang="en-US" altLang="de-DE" dirty="0"/>
              <a:t> - </a:t>
            </a:r>
            <a:r>
              <a:rPr lang="en-US" altLang="de-DE" dirty="0" err="1"/>
              <a:t>Problemstellung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F629DC-E274-434E-8941-7933B6976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50144"/>
                <a:ext cx="8228013" cy="5159176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Vermutung: 	Verschiebung der Phase wird durch ein Filterverhalten 				des Sensors verursacht</a:t>
                </a:r>
              </a:p>
              <a:p>
                <a:r>
                  <a:rPr lang="de-DE" sz="2000" dirty="0"/>
                  <a:t>  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Ziel</a:t>
                </a:r>
                <a:r>
                  <a:rPr lang="de-DE" dirty="0"/>
                  <a:t>: </a:t>
                </a:r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Verhalten des Sensors charakterisieren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System modellieren welches das Eingangssignal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1600" dirty="0"/>
                  <a:t> rekonstruiert</a:t>
                </a:r>
              </a:p>
              <a:p>
                <a:pPr marL="1200150" lvl="2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sz="1600" dirty="0"/>
                  <a:t>System Identifikation</a:t>
                </a:r>
              </a:p>
              <a:p>
                <a:pPr marL="1200150" lvl="2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de-DE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Problem: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>
                    <a:solidFill>
                      <a:srgbClr val="92D050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nicht messbar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solidFill>
                      <a:schemeClr val="tx1"/>
                    </a:solidFill>
                  </a:rPr>
                  <a:t>Erfolg von System Identifikation hängt maßgeblich von „Qualität“ verfügbarer Ein- und Ausgaben statt</a:t>
                </a:r>
                <a:endParaRPr lang="de-DE" sz="1600" dirty="0">
                  <a:solidFill>
                    <a:srgbClr val="92D050"/>
                  </a:solidFill>
                </a:endParaRP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1600" dirty="0"/>
                  <a:t> und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in gleichen Motorzuständen benötigt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F629DC-E274-434E-8941-7933B6976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50144"/>
                <a:ext cx="8228013" cy="5159176"/>
              </a:xfrm>
              <a:blipFill>
                <a:blip r:embed="rId3"/>
                <a:stretch>
                  <a:fillRect l="-667" t="-591" r="-2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EB13899-72B7-4C32-AD4D-BAFFA05503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9</a:t>
            </a:fld>
            <a:endParaRPr lang="en-US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2E73C09-E249-4E34-8464-B1EEDCD7F138}"/>
              </a:ext>
            </a:extLst>
          </p:cNvPr>
          <p:cNvSpPr/>
          <p:nvPr/>
        </p:nvSpPr>
        <p:spPr bwMode="auto">
          <a:xfrm>
            <a:off x="4261677" y="1988840"/>
            <a:ext cx="1041503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3518480-DCBE-4E2D-9D0D-8F3CD0C47D7E}"/>
                  </a:ext>
                </a:extLst>
              </p:cNvPr>
              <p:cNvSpPr txBox="1"/>
              <p:nvPr/>
            </p:nvSpPr>
            <p:spPr>
              <a:xfrm>
                <a:off x="3047895" y="2112821"/>
                <a:ext cx="7216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3518480-DCBE-4E2D-9D0D-8F3CD0C4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95" y="2112821"/>
                <a:ext cx="721672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8B86C3F-8C86-4DBA-A620-65D5E15E7258}"/>
                  </a:ext>
                </a:extLst>
              </p:cNvPr>
              <p:cNvSpPr txBox="1"/>
              <p:nvPr/>
            </p:nvSpPr>
            <p:spPr>
              <a:xfrm>
                <a:off x="4261677" y="2106458"/>
                <a:ext cx="10415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𝑆𝑒𝑛𝑠𝑜𝑟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8B86C3F-8C86-4DBA-A620-65D5E15E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77" y="2106458"/>
                <a:ext cx="104150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B8FCAD6-2604-4260-9FA3-1404960CEFB4}"/>
                  </a:ext>
                </a:extLst>
              </p:cNvPr>
              <p:cNvSpPr txBox="1"/>
              <p:nvPr/>
            </p:nvSpPr>
            <p:spPr>
              <a:xfrm>
                <a:off x="5878489" y="2112821"/>
                <a:ext cx="716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B8FCAD6-2604-4260-9FA3-1404960C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89" y="2112821"/>
                <a:ext cx="716286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8592271-5EEF-43B8-BFD3-5D065FEE1D4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3769567" y="2312876"/>
            <a:ext cx="49211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520630-1760-4FCE-B609-B5670C1A462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>
            <a:off x="5303180" y="2312876"/>
            <a:ext cx="57530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359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1512</Words>
  <Application>Microsoft Office PowerPoint</Application>
  <PresentationFormat>Bildschirmpräsentation (4:3)</PresentationFormat>
  <Paragraphs>340</Paragraphs>
  <Slides>27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Cambria Math</vt:lpstr>
      <vt:lpstr>CMSSBX10</vt:lpstr>
      <vt:lpstr>Symbol</vt:lpstr>
      <vt:lpstr>Times New Roman</vt:lpstr>
      <vt:lpstr>Wingdings</vt:lpstr>
      <vt:lpstr>Larissa</vt:lpstr>
      <vt:lpstr>1_Larissa</vt:lpstr>
      <vt:lpstr>2_Larissa</vt:lpstr>
      <vt:lpstr>Magnetic Sensor Characterization and Signal Conditioning for Position and Speed Estimation of BLDC Motors</vt:lpstr>
      <vt:lpstr>Gliederung</vt:lpstr>
      <vt:lpstr>Motivation</vt:lpstr>
      <vt:lpstr>Motivation – Vorherige Arbeiten </vt:lpstr>
      <vt:lpstr>Motivation – Messung </vt:lpstr>
      <vt:lpstr>Motivation - Problemstellung</vt:lpstr>
      <vt:lpstr>Motivation - Problemstellung</vt:lpstr>
      <vt:lpstr>Motivation - Problemstellung</vt:lpstr>
      <vt:lpstr>Sensor Charakterisierung - Problemstellung</vt:lpstr>
      <vt:lpstr>Sensor Charakterisierung - Datenvorbereitung</vt:lpstr>
      <vt:lpstr>Sensor Charakterisierung - Datenvorbereitung</vt:lpstr>
      <vt:lpstr>Sensor Charakterisierung - Datenvorbereitung</vt:lpstr>
      <vt:lpstr>Sensor Charakterisierung - Datenvorbereitung</vt:lpstr>
      <vt:lpstr>Sensor Charakterisierung - Frequenzanalyse</vt:lpstr>
      <vt:lpstr>Signal Rekonstruktion </vt:lpstr>
      <vt:lpstr>Signal Rekonstruktion – 1. Korrelationsanalyse</vt:lpstr>
      <vt:lpstr>Signal Rekonstruktion – 1. Korrelationsanalyse</vt:lpstr>
      <vt:lpstr>Signal Rekonstruktion – 2. SRIVC Method</vt:lpstr>
      <vt:lpstr>Signal Rekonstruktion – 2. SRIVC Method</vt:lpstr>
      <vt:lpstr>Signal Rekonstruktion – 3. State Space</vt:lpstr>
      <vt:lpstr>Signal Rekonstruktion – 3. State Space</vt:lpstr>
      <vt:lpstr>Auswertung </vt:lpstr>
      <vt:lpstr>Ausblick</vt:lpstr>
      <vt:lpstr>Thank you for your attention</vt:lpstr>
      <vt:lpstr>Signal Rekonstruktion – 2. SRIVC Method</vt:lpstr>
      <vt:lpstr>Signal Rekonstruktion – 3. State Space</vt:lpstr>
      <vt:lpstr>Signal Rekonstruktion – 3. State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TITEL TITEL TITEL TITEL TITEL TITEL TITEL TITEL TITEL TITEL TITEL</dc:title>
  <dc:subject/>
  <dc:creator>Julien Aziz</dc:creator>
  <cp:keywords/>
  <dc:description/>
  <cp:lastModifiedBy>Julien Aziz</cp:lastModifiedBy>
  <cp:revision>200</cp:revision>
  <cp:lastPrinted>1601-01-01T00:00:00Z</cp:lastPrinted>
  <dcterms:created xsi:type="dcterms:W3CDTF">2014-12-05T22:47:36Z</dcterms:created>
  <dcterms:modified xsi:type="dcterms:W3CDTF">2020-10-01T23:29:12Z</dcterms:modified>
</cp:coreProperties>
</file>