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1e38cb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1e38cb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31e38cb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31e38cb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1e38cb6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31e38cb6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31e38c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31e38c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1e38cb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1e38cb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1e38cb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1e38cb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1e38cb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1e38cb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1e38c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1e38c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1e38cb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31e38cb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8bcadd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8bcadd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1e38cb6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1e38cb6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94600" y="2887213"/>
            <a:ext cx="73548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80">
                <a:solidFill>
                  <a:srgbClr val="1155CC"/>
                </a:solidFill>
                <a:latin typeface="Lobster"/>
                <a:ea typeface="Lobster"/>
                <a:cs typeface="Lobster"/>
                <a:sym typeface="Lobster"/>
              </a:rPr>
              <a:t>Dét</a:t>
            </a:r>
            <a:r>
              <a:rPr lang="fr" sz="3580">
                <a:solidFill>
                  <a:srgbClr val="1155CC"/>
                </a:solidFill>
                <a:latin typeface="Lobster"/>
                <a:ea typeface="Lobster"/>
                <a:cs typeface="Lobster"/>
                <a:sym typeface="Lobster"/>
              </a:rPr>
              <a:t>e</a:t>
            </a:r>
            <a:r>
              <a:rPr lang="fr" sz="3580">
                <a:solidFill>
                  <a:srgbClr val="1155CC"/>
                </a:solidFill>
                <a:latin typeface="Lobster"/>
                <a:ea typeface="Lobster"/>
                <a:cs typeface="Lobster"/>
                <a:sym typeface="Lobster"/>
              </a:rPr>
              <a:t>ction de fraude de carte de bancaire</a:t>
            </a:r>
            <a:endParaRPr sz="3580">
              <a:solidFill>
                <a:srgbClr val="1155CC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7725" y="4256425"/>
            <a:ext cx="277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CHOUKROUN Julien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GOURDON Jessica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SAGNES Luc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  <a:highlight>
                  <a:srgbClr val="FFFFFE"/>
                </a:highlight>
              </a:rPr>
              <a:t>ADANLEHOUSSI </a:t>
            </a:r>
            <a:r>
              <a:rPr i="1" lang="fr" sz="1000">
                <a:solidFill>
                  <a:srgbClr val="0000FF"/>
                </a:solidFill>
                <a:highlight>
                  <a:srgbClr val="FFFFFE"/>
                </a:highlight>
              </a:rPr>
              <a:t>Komi</a:t>
            </a:r>
            <a:r>
              <a:rPr i="1" lang="fr" sz="1000">
                <a:solidFill>
                  <a:srgbClr val="0000FF"/>
                </a:solidFill>
                <a:highlight>
                  <a:srgbClr val="FFFFFE"/>
                </a:highlight>
              </a:rPr>
              <a:t> Denis</a:t>
            </a:r>
            <a:endParaRPr i="1" sz="10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4113"/>
          <a:stretch/>
        </p:blipFill>
        <p:spPr>
          <a:xfrm>
            <a:off x="88650" y="960975"/>
            <a:ext cx="4893650" cy="40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3225" y="789950"/>
            <a:ext cx="288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Matrice de corrélation</a:t>
            </a:r>
            <a:endParaRPr sz="1600"/>
          </a:p>
        </p:txBody>
      </p:sp>
      <p:sp>
        <p:nvSpPr>
          <p:cNvPr id="152" name="Google Shape;152;p22"/>
          <p:cNvSpPr txBox="1"/>
          <p:nvPr/>
        </p:nvSpPr>
        <p:spPr>
          <a:xfrm>
            <a:off x="5066025" y="2462975"/>
            <a:ext cx="330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Corrélations intéressantes pour les variables ‘Amount’ et ‘Class’.</a:t>
            </a:r>
            <a:endParaRPr sz="1900"/>
          </a:p>
        </p:txBody>
      </p:sp>
      <p:sp>
        <p:nvSpPr>
          <p:cNvPr id="153" name="Google Shape;153;p22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500"/>
            <a:ext cx="4088601" cy="408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4889875" y="1748250"/>
            <a:ext cx="3479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On constate qu’il existe des régions de l’espace où les transactions frauduleuses se regroupent, notamment au niveau des bords. </a:t>
            </a:r>
            <a:endParaRPr sz="1900"/>
          </a:p>
        </p:txBody>
      </p:sp>
      <p:sp>
        <p:nvSpPr>
          <p:cNvPr id="163" name="Google Shape;163;p23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3438325" y="2641625"/>
            <a:ext cx="279600" cy="3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2179025" y="3590700"/>
            <a:ext cx="448500" cy="572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9900"/>
                </a:solidFill>
              </a:rPr>
              <a:t>Brève description de la future analyse</a:t>
            </a:r>
            <a:endParaRPr sz="2500">
              <a:solidFill>
                <a:srgbClr val="FF9900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075775" y="1610050"/>
            <a:ext cx="251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Régression logistique</a:t>
            </a:r>
            <a:endParaRPr sz="18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566" y="2161400"/>
            <a:ext cx="4040709" cy="2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5400975" y="1610050"/>
            <a:ext cx="30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Forêt d'arbres décisionnels</a:t>
            </a:r>
            <a:endParaRPr sz="2100"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24150"/>
            <a:ext cx="4613766" cy="190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800850" y="2108000"/>
            <a:ext cx="1767900" cy="492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Le montant dépensé en 24 heures est-il &gt; moyen ?</a:t>
            </a:r>
            <a:endParaRPr sz="1000"/>
          </a:p>
        </p:txBody>
      </p:sp>
      <p:sp>
        <p:nvSpPr>
          <p:cNvPr id="181" name="Google Shape;181;p24"/>
          <p:cNvSpPr txBox="1"/>
          <p:nvPr/>
        </p:nvSpPr>
        <p:spPr>
          <a:xfrm>
            <a:off x="7459675" y="3020250"/>
            <a:ext cx="1684200" cy="431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Le nombre de pays d’utilisation est-il supérieur à 2 ?</a:t>
            </a:r>
            <a:endParaRPr sz="800"/>
          </a:p>
        </p:txBody>
      </p:sp>
      <p:sp>
        <p:nvSpPr>
          <p:cNvPr id="182" name="Google Shape;182;p24"/>
          <p:cNvSpPr txBox="1"/>
          <p:nvPr/>
        </p:nvSpPr>
        <p:spPr>
          <a:xfrm>
            <a:off x="5275625" y="3792775"/>
            <a:ext cx="548700" cy="431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Fraude 90%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443800" y="3792775"/>
            <a:ext cx="763500" cy="431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Non F</a:t>
            </a:r>
            <a:r>
              <a:rPr lang="fr" sz="800">
                <a:solidFill>
                  <a:srgbClr val="FFFFFF"/>
                </a:solidFill>
              </a:rPr>
              <a:t>raude 50%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7496550" y="3792775"/>
            <a:ext cx="548700" cy="431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Fraude 90%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195775" y="3792775"/>
            <a:ext cx="763500" cy="431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</a:rPr>
              <a:t>Non Fraude 30%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242800" y="2697150"/>
            <a:ext cx="4215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AA84F"/>
                </a:solidFill>
              </a:rPr>
              <a:t>OUI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195775" y="3451350"/>
            <a:ext cx="4215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AA84F"/>
                </a:solidFill>
              </a:rPr>
              <a:t>OUI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490788" y="3469675"/>
            <a:ext cx="4215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6AA84F"/>
                </a:solidFill>
              </a:rPr>
              <a:t>OUI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8195775" y="2678925"/>
            <a:ext cx="47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0000"/>
                </a:solidFill>
              </a:rPr>
              <a:t>NON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8607150" y="3451350"/>
            <a:ext cx="4704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0000"/>
                </a:solidFill>
              </a:rPr>
              <a:t>NON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736925" y="3498150"/>
            <a:ext cx="421500" cy="2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CC0000"/>
                </a:solidFill>
              </a:rPr>
              <a:t>NON</a:t>
            </a:r>
            <a:endParaRPr sz="700">
              <a:solidFill>
                <a:srgbClr val="CC0000"/>
              </a:solidFill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623600" y="3020250"/>
            <a:ext cx="1507500" cy="554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 a-t-il aujourd'hui des achats multiples auprès de commerçants à risque ?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42850"/>
            <a:ext cx="85206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accent4"/>
                </a:solidFill>
              </a:rPr>
              <a:t>But du projet :</a:t>
            </a:r>
            <a:r>
              <a:rPr b="1" lang="fr" sz="1900"/>
              <a:t> </a:t>
            </a:r>
            <a:endParaRPr b="1"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Reconnaître et détecter les fraudes de cartes bancaires.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accent4"/>
                </a:solidFill>
              </a:rPr>
              <a:t>Objectif technique :</a:t>
            </a:r>
            <a:r>
              <a:rPr lang="fr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Classification déséquilibrée : problème de classification dans lequel la distribution des classes est inégale dans l’ensemble des données.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Description des données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Cette base de données présente des transactions effectuées pendant 2 jours où il y a eu 492 fraudes sur 284 807.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Certaines variables sont inconnues du fait de leur confidentialité.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8" y="2285923"/>
            <a:ext cx="4676775" cy="240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4619" l="1661" r="0" t="6022"/>
          <a:stretch/>
        </p:blipFill>
        <p:spPr>
          <a:xfrm>
            <a:off x="4751713" y="2340675"/>
            <a:ext cx="4317350" cy="229080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70254" t="0"/>
          <a:stretch/>
        </p:blipFill>
        <p:spPr>
          <a:xfrm>
            <a:off x="808363" y="1194550"/>
            <a:ext cx="3528177" cy="29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Description des données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13" y="1248725"/>
            <a:ext cx="3589525" cy="29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6538" y="1397625"/>
            <a:ext cx="409575" cy="2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9900"/>
                </a:solidFill>
              </a:rPr>
              <a:t>Pré-traitement des données</a:t>
            </a:r>
            <a:endParaRPr sz="2500">
              <a:solidFill>
                <a:srgbClr val="FF99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On regarde d’abord si il manque des valeurs à certains endroits.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On supprimera les lignes avec des valeurs manquantes.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6950"/>
            <a:ext cx="9143998" cy="68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49200" y="3389975"/>
            <a:ext cx="84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Aucunes données manquantes ou </a:t>
            </a:r>
            <a:r>
              <a:rPr lang="fr" sz="1800"/>
              <a:t>aberrante</a:t>
            </a:r>
            <a:r>
              <a:rPr lang="fr" sz="1800"/>
              <a:t> dans notre base de données. </a:t>
            </a:r>
            <a:endParaRPr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500"/>
            <a:ext cx="4088601" cy="408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572000" y="2562050"/>
            <a:ext cx="416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base de données n’est pas du tout équilibrée.</a:t>
            </a:r>
            <a:endParaRPr sz="1800"/>
          </a:p>
        </p:txBody>
      </p:sp>
      <p:sp>
        <p:nvSpPr>
          <p:cNvPr id="108" name="Google Shape;108;p18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787588" y="1691950"/>
            <a:ext cx="371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Une plus grande distribution pour les transactions légales.</a:t>
            </a:r>
            <a:endParaRPr sz="19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25" y="2917525"/>
            <a:ext cx="3845725" cy="14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02500"/>
            <a:ext cx="4088601" cy="408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8483"/>
          <a:stretch/>
        </p:blipFill>
        <p:spPr>
          <a:xfrm>
            <a:off x="357775" y="1469575"/>
            <a:ext cx="3738775" cy="34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27520" t="0"/>
          <a:stretch/>
        </p:blipFill>
        <p:spPr>
          <a:xfrm>
            <a:off x="3885550" y="2366450"/>
            <a:ext cx="4872149" cy="7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952000" y="1167000"/>
            <a:ext cx="25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Histogramme des montants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019700" y="2716025"/>
            <a:ext cx="615900" cy="400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7063"/>
          <a:stretch/>
        </p:blipFill>
        <p:spPr>
          <a:xfrm>
            <a:off x="193275" y="906975"/>
            <a:ext cx="6323424" cy="42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FF9900"/>
                </a:solidFill>
              </a:rPr>
              <a:t>Analyse statistique des données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2625" y="582975"/>
            <a:ext cx="460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Densité des transactions au cours d’une journée</a:t>
            </a:r>
            <a:endParaRPr sz="1600"/>
          </a:p>
        </p:txBody>
      </p:sp>
      <p:sp>
        <p:nvSpPr>
          <p:cNvPr id="141" name="Google Shape;141;p21"/>
          <p:cNvSpPr txBox="1"/>
          <p:nvPr/>
        </p:nvSpPr>
        <p:spPr>
          <a:xfrm>
            <a:off x="6516700" y="1439875"/>
            <a:ext cx="254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note des horaires de transactions normales pour les transactions légales. </a:t>
            </a:r>
            <a:br>
              <a:rPr lang="fr" sz="1800"/>
            </a:br>
            <a:br>
              <a:rPr lang="fr" sz="1800"/>
            </a:br>
            <a:r>
              <a:rPr lang="fr" sz="1800"/>
              <a:t>Mais on a un p</a:t>
            </a:r>
            <a:r>
              <a:rPr lang="fr" sz="1800"/>
              <a:t>ic à 3h du matin pour les fraudes.</a:t>
            </a:r>
            <a:endParaRPr sz="1800"/>
          </a:p>
        </p:txBody>
      </p:sp>
      <p:sp>
        <p:nvSpPr>
          <p:cNvPr id="142" name="Google Shape;142;p21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