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obster"/>
      <p:regular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4132DE-0810-4799-8004-CB0CF9894C6A}">
  <a:tblStyle styleId="{4C4132DE-0810-4799-8004-CB0CF9894C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Lobster-regular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959df7e9b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959df7e9b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471db69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c471db69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471db69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c471db69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c471db69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c471db69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959df7e9b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959df7e9b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b65fa32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b65fa32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59df7e9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59df7e9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b65fa32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b65fa32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59df7e9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59df7e9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59df7e9b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59df7e9b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959df7e9b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959df7e9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59df7e9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59df7e9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59df7e9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59df7e9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94600" y="2887213"/>
            <a:ext cx="7354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80">
                <a:solidFill>
                  <a:srgbClr val="1155CC"/>
                </a:solidFill>
                <a:latin typeface="Lobster"/>
                <a:ea typeface="Lobster"/>
                <a:cs typeface="Lobster"/>
                <a:sym typeface="Lobster"/>
              </a:rPr>
              <a:t>Détection de fraude de carte bancaire</a:t>
            </a:r>
            <a:endParaRPr sz="3580">
              <a:solidFill>
                <a:srgbClr val="1155CC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7725" y="4256425"/>
            <a:ext cx="277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</a:rPr>
              <a:t>CHOUKROUN Julien</a:t>
            </a:r>
            <a:endParaRPr i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</a:rPr>
              <a:t>GOURDON Jessica</a:t>
            </a:r>
            <a:endParaRPr i="1"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</a:rPr>
              <a:t>SAGNES Luc</a:t>
            </a:r>
            <a:endParaRPr i="1"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0000FF"/>
                </a:solidFill>
                <a:highlight>
                  <a:srgbClr val="FFFFFE"/>
                </a:highlight>
              </a:rPr>
              <a:t>ADANLEHOUSSI Komi Denis</a:t>
            </a:r>
            <a:endParaRPr i="1" sz="10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Pourquoi cela ne converge pas ?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de convergence récurrent : </a:t>
            </a: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“glm.fit: algorithm did not converge”</a:t>
            </a:r>
            <a:endParaRPr sz="14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Différentes raisons possibles :</a:t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Variables corrélées entres elles</a:t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Variables non corrélées mais dépendantes</a:t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Le nombre d’itérations de notre algorithme </a:t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Char char="●"/>
            </a:pPr>
            <a:r>
              <a:rPr lang="fr" sz="1450">
                <a:solidFill>
                  <a:schemeClr val="accent2"/>
                </a:solidFill>
                <a:highlight>
                  <a:srgbClr val="FFFFFF"/>
                </a:highlight>
              </a:rPr>
              <a:t>Seuil de convergence relatif à l’importance de la taille des données frauduleuses</a:t>
            </a:r>
            <a:endParaRPr sz="165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Pourquoi cela ne converge pas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0" y="1179050"/>
            <a:ext cx="4326450" cy="3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200" y="1179050"/>
            <a:ext cx="4326451" cy="307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Pourquoi cela ne converge pas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0" y="1143825"/>
            <a:ext cx="4419600" cy="285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180525"/>
            <a:ext cx="4536187" cy="28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Pourquoi cela ne converge pas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5" y="1170125"/>
            <a:ext cx="4363501" cy="3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650" y="1170125"/>
            <a:ext cx="4363501" cy="306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accent4"/>
                </a:solidFill>
              </a:rPr>
              <a:t>Conclusion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Finalement, la weighted logistic regression est la solution la plus adapté à notre problème 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Une autre piste possible : la penalized logistic regression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750" y="3440100"/>
            <a:ext cx="41148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40100"/>
            <a:ext cx="46482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9900"/>
                </a:solidFill>
              </a:rPr>
              <a:t>Régression</a:t>
            </a:r>
            <a:r>
              <a:rPr lang="fr" sz="3000">
                <a:solidFill>
                  <a:srgbClr val="FF9900"/>
                </a:solidFill>
              </a:rPr>
              <a:t> logistique</a:t>
            </a:r>
            <a:endParaRPr sz="3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63" y="1527297"/>
            <a:ext cx="6258874" cy="2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7496550" y="107500"/>
            <a:ext cx="15810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83000"/>
            <a:ext cx="8520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Extraction des données et division en deux jeux de données : 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accent4"/>
                </a:solidFill>
              </a:rPr>
              <a:t>Cas naïf où l’on prend toutes les données</a:t>
            </a:r>
            <a:endParaRPr sz="22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75" y="3301100"/>
            <a:ext cx="45148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438" y="2266075"/>
            <a:ext cx="28098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964850" y="3968625"/>
            <a:ext cx="521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négatif : 38%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positif : 0.02%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2975" y="308825"/>
            <a:ext cx="85206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fr" sz="2066">
                <a:solidFill>
                  <a:schemeClr val="accent4"/>
                </a:solidFill>
              </a:rPr>
              <a:t>Extraction des données et division en deux jeux de données : </a:t>
            </a:r>
            <a:endParaRPr sz="2066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3225"/>
              <a:buFont typeface="Arial"/>
              <a:buNone/>
            </a:pPr>
            <a:r>
              <a:rPr lang="fr" sz="2066">
                <a:solidFill>
                  <a:schemeClr val="accent4"/>
                </a:solidFill>
              </a:rPr>
              <a:t>données </a:t>
            </a:r>
            <a:r>
              <a:rPr lang="fr" sz="2066">
                <a:solidFill>
                  <a:schemeClr val="accent4"/>
                </a:solidFill>
              </a:rPr>
              <a:t>d'entraînement</a:t>
            </a:r>
            <a:r>
              <a:rPr lang="fr" sz="2066">
                <a:solidFill>
                  <a:schemeClr val="accent4"/>
                </a:solidFill>
              </a:rPr>
              <a:t> et de test : Cas où l'on prend autant de transactions non-frauduleuses et frauduleuses</a:t>
            </a:r>
            <a:endParaRPr sz="2066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0266" l="17360" r="22941" t="5854"/>
          <a:stretch/>
        </p:blipFill>
        <p:spPr>
          <a:xfrm>
            <a:off x="1853775" y="1538825"/>
            <a:ext cx="4859001" cy="35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fr" sz="3000">
                <a:solidFill>
                  <a:schemeClr val="accent4"/>
                </a:solidFill>
              </a:rPr>
              <a:t>Sélection des variables 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37725" y="1594000"/>
            <a:ext cx="394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Corrélation des variables avec Class inférieure à 0.7</a:t>
            </a:r>
            <a:endParaRPr sz="1800"/>
          </a:p>
        </p:txBody>
      </p:sp>
      <p:sp>
        <p:nvSpPr>
          <p:cNvPr id="93" name="Google Shape;93;p17"/>
          <p:cNvSpPr txBox="1"/>
          <p:nvPr/>
        </p:nvSpPr>
        <p:spPr>
          <a:xfrm>
            <a:off x="4708400" y="1594000"/>
            <a:ext cx="400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Corrélation des variables avec Class supérieure à 0.1</a:t>
            </a: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75" y="2497275"/>
            <a:ext cx="3200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550" y="2571750"/>
            <a:ext cx="3200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09575" y="4050425"/>
            <a:ext cx="320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positif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6.5 %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négatif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8.9 %</a:t>
            </a:r>
            <a:endParaRPr sz="1600"/>
          </a:p>
        </p:txBody>
      </p:sp>
      <p:sp>
        <p:nvSpPr>
          <p:cNvPr id="99" name="Google Shape;99;p17"/>
          <p:cNvSpPr txBox="1"/>
          <p:nvPr/>
        </p:nvSpPr>
        <p:spPr>
          <a:xfrm>
            <a:off x="5169550" y="4050425"/>
            <a:ext cx="320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positif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2.4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 %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négatif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8.1 %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75150" y="672600"/>
            <a:ext cx="85206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fr" sz="2300">
                <a:solidFill>
                  <a:schemeClr val="accent4"/>
                </a:solidFill>
              </a:rPr>
              <a:t>Recherche du pourcentage de données </a:t>
            </a:r>
            <a:r>
              <a:rPr lang="fr" sz="2300">
                <a:solidFill>
                  <a:schemeClr val="accent4"/>
                </a:solidFill>
              </a:rPr>
              <a:t>frauduleuses</a:t>
            </a:r>
            <a:r>
              <a:rPr lang="fr" sz="2300">
                <a:solidFill>
                  <a:schemeClr val="accent4"/>
                </a:solidFill>
              </a:rPr>
              <a:t> représentant la limite de convergence</a:t>
            </a:r>
            <a:endParaRPr sz="2300">
              <a:solidFill>
                <a:schemeClr val="accent4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75" y="2626925"/>
            <a:ext cx="318135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06300" y="1927925"/>
            <a:ext cx="79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L</a:t>
            </a:r>
            <a:r>
              <a:rPr lang="fr" sz="1800">
                <a:solidFill>
                  <a:schemeClr val="dk1"/>
                </a:solidFill>
              </a:rPr>
              <a:t>es 492 données frauduleuses représentent 11% des données extraites.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067875" y="4159625"/>
            <a:ext cx="320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positif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0.3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 %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Faux négatif : 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12.2</a:t>
            </a:r>
            <a:r>
              <a:rPr lang="fr" sz="1600">
                <a:solidFill>
                  <a:schemeClr val="accent2"/>
                </a:solidFill>
                <a:highlight>
                  <a:srgbClr val="FFFFFF"/>
                </a:highlight>
              </a:rPr>
              <a:t> %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accent4"/>
                </a:solidFill>
              </a:rPr>
              <a:t>Conclusion sur les taux de données représentées par les données frauduleuse</a:t>
            </a:r>
            <a:endParaRPr sz="2200">
              <a:solidFill>
                <a:schemeClr val="accent4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15275" y="1344250"/>
            <a:ext cx="811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algorithme converge directement quand la proportion de données frauduleuses ne dépasse pas 11% </a:t>
            </a:r>
            <a:endParaRPr/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1443375" y="195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{4C4132DE-0810-4799-8004-CB0CF9894C6A}</a:tableStyleId>
              </a:tblPr>
              <a:tblGrid>
                <a:gridCol w="3028950"/>
                <a:gridCol w="30289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Quand on converge directement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Quand on doit utiliser la séparation de variable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Importance des données frauduleuses = 11%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Importance des données frauduleuses = 50%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faux négatif : 12,2%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faux négatif : 8,1%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faux positif : 0,3%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de faux positif : 2,4%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ct val="41596"/>
              <a:buFont typeface="Arial"/>
              <a:buNone/>
            </a:pPr>
            <a:r>
              <a:rPr lang="fr" sz="2644">
                <a:solidFill>
                  <a:schemeClr val="accent4"/>
                </a:solidFill>
              </a:rPr>
              <a:t>Variation du seuil de décision</a:t>
            </a:r>
            <a:endParaRPr sz="3244"/>
          </a:p>
        </p:txBody>
      </p:sp>
      <p:sp>
        <p:nvSpPr>
          <p:cNvPr id="124" name="Google Shape;124;p20"/>
          <p:cNvSpPr txBox="1"/>
          <p:nvPr/>
        </p:nvSpPr>
        <p:spPr>
          <a:xfrm>
            <a:off x="410675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0.5</a:t>
            </a:r>
            <a:endParaRPr sz="1800"/>
          </a:p>
        </p:txBody>
      </p:sp>
      <p:sp>
        <p:nvSpPr>
          <p:cNvPr id="125" name="Google Shape;125;p20"/>
          <p:cNvSpPr txBox="1"/>
          <p:nvPr/>
        </p:nvSpPr>
        <p:spPr>
          <a:xfrm>
            <a:off x="2108250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0.4</a:t>
            </a:r>
            <a:endParaRPr sz="1800"/>
          </a:p>
        </p:txBody>
      </p:sp>
      <p:sp>
        <p:nvSpPr>
          <p:cNvPr id="126" name="Google Shape;126;p20"/>
          <p:cNvSpPr txBox="1"/>
          <p:nvPr/>
        </p:nvSpPr>
        <p:spPr>
          <a:xfrm>
            <a:off x="3913925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0.3</a:t>
            </a:r>
            <a:endParaRPr sz="1800"/>
          </a:p>
        </p:txBody>
      </p:sp>
      <p:sp>
        <p:nvSpPr>
          <p:cNvPr id="127" name="Google Shape;127;p20"/>
          <p:cNvSpPr txBox="1"/>
          <p:nvPr/>
        </p:nvSpPr>
        <p:spPr>
          <a:xfrm>
            <a:off x="5687163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0.2</a:t>
            </a:r>
            <a:endParaRPr sz="1800"/>
          </a:p>
        </p:txBody>
      </p:sp>
      <p:sp>
        <p:nvSpPr>
          <p:cNvPr id="128" name="Google Shape;128;p20"/>
          <p:cNvSpPr txBox="1"/>
          <p:nvPr/>
        </p:nvSpPr>
        <p:spPr>
          <a:xfrm>
            <a:off x="7460400" y="1653275"/>
            <a:ext cx="13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Seuil à 0.1</a:t>
            </a:r>
            <a:endParaRPr sz="1800"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5040" r="-5040" t="0"/>
          <a:stretch/>
        </p:blipFill>
        <p:spPr>
          <a:xfrm>
            <a:off x="137200" y="2624838"/>
            <a:ext cx="1580875" cy="5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200" y="2624850"/>
            <a:ext cx="1580875" cy="5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3088" y="2589275"/>
            <a:ext cx="1779850" cy="636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4963" y="2647963"/>
            <a:ext cx="1779865" cy="6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4825" y="2589275"/>
            <a:ext cx="1779825" cy="63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1410100" y="2912400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257450" y="2895925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104800" y="2912400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992625" y="2957925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8772625" y="2895925"/>
            <a:ext cx="281100" cy="14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242075" y="3850225"/>
            <a:ext cx="1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négatif 38%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464475" y="3850213"/>
            <a:ext cx="16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négatif 19%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42075" y="4250425"/>
            <a:ext cx="19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positif 0.026%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7411400" y="4241475"/>
            <a:ext cx="19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Faux positif 0.052%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fr" sz="2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Weighted Logistic Regression</a:t>
            </a:r>
            <a:endParaRPr sz="2200">
              <a:solidFill>
                <a:schemeClr val="accent4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550" y="3672075"/>
            <a:ext cx="31242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357" y="107500"/>
            <a:ext cx="1580868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39900" y="3097438"/>
            <a:ext cx="846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Avec cette méthode on obtient un score parfait ! </a:t>
            </a:r>
            <a:endParaRPr sz="1500"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1061775"/>
            <a:ext cx="3962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Fixation du poids de la Weighted Logistic Regression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non-frauduleuse : poids fixé à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frauduleuses : </a:t>
            </a:r>
            <a:r>
              <a:rPr lang="fr" sz="1500">
                <a:solidFill>
                  <a:schemeClr val="dk1"/>
                </a:solidFill>
                <a:highlight>
                  <a:srgbClr val="FFFFFE"/>
                </a:highlight>
              </a:rPr>
              <a:t>nombre de transactions non-frauduleuses/ nombre de transactions frauduleuse</a:t>
            </a:r>
            <a:endParaRPr sz="15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1650" y="2225675"/>
            <a:ext cx="5007201" cy="2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3750" y="2464125"/>
            <a:ext cx="9239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