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79576"/>
            <a:ext cx="10561320" cy="3374474"/>
          </a:xfrm>
        </p:spPr>
        <p:txBody>
          <a:bodyPr/>
          <a:lstStyle/>
          <a:p>
            <a:pPr algn="ctr"/>
            <a:r>
              <a:rPr lang="fr-FR" sz="4400" dirty="0"/>
              <a:t>Projet Analyse Numérique</a:t>
            </a:r>
            <a:br>
              <a:rPr lang="fr-FR" sz="4400" dirty="0"/>
            </a:b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Modélisation de la propagation d’une épidémie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95403" y="228641"/>
            <a:ext cx="7766936" cy="1096899"/>
          </a:xfrm>
        </p:spPr>
        <p:txBody>
          <a:bodyPr>
            <a:no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Sagnes</a:t>
            </a:r>
            <a:r>
              <a:rPr lang="fr-FR" sz="1400" dirty="0">
                <a:solidFill>
                  <a:schemeClr val="bg1"/>
                </a:solidFill>
              </a:rPr>
              <a:t> Luc</a:t>
            </a:r>
          </a:p>
          <a:p>
            <a:r>
              <a:rPr lang="fr-FR" sz="1400" dirty="0" err="1">
                <a:solidFill>
                  <a:schemeClr val="bg1"/>
                </a:solidFill>
              </a:rPr>
              <a:t>Choukroun</a:t>
            </a:r>
            <a:r>
              <a:rPr lang="fr-FR" sz="1400" dirty="0">
                <a:solidFill>
                  <a:schemeClr val="bg1"/>
                </a:solidFill>
              </a:rPr>
              <a:t> Julien</a:t>
            </a:r>
          </a:p>
          <a:p>
            <a:r>
              <a:rPr lang="fr-FR" sz="1400" dirty="0">
                <a:solidFill>
                  <a:schemeClr val="bg1"/>
                </a:solidFill>
              </a:rPr>
              <a:t>Gourdon Jessica</a:t>
            </a:r>
          </a:p>
          <a:p>
            <a:r>
              <a:rPr lang="fr-FR" sz="1400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155845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03" y="330492"/>
            <a:ext cx="6364966" cy="4927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96" y="5151081"/>
            <a:ext cx="1436066" cy="11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Résultats obtenus et influence des paramètres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39113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Variation des paramètres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Suivant les paramètres choisis, nous obtenons des courbes assez différentes 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11" name="Image 10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8C44F446-F13B-4D5D-B28A-9F20DA78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0" y="4353301"/>
            <a:ext cx="3291600" cy="24336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4DB2F1C-92E5-4DD1-9064-243987193A34}"/>
              </a:ext>
            </a:extLst>
          </p:cNvPr>
          <p:cNvSpPr txBox="1"/>
          <p:nvPr/>
        </p:nvSpPr>
        <p:spPr>
          <a:xfrm>
            <a:off x="1604840" y="3355783"/>
            <a:ext cx="1118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α</a:t>
            </a:r>
            <a:r>
              <a:rPr lang="fr-FR" sz="1200" dirty="0"/>
              <a:t> = 0.3</a:t>
            </a:r>
          </a:p>
          <a:p>
            <a:pPr algn="ctr"/>
            <a:r>
              <a:rPr lang="el-GR" sz="1200" dirty="0"/>
              <a:t>β</a:t>
            </a:r>
            <a:r>
              <a:rPr lang="fr-FR" sz="1200" dirty="0"/>
              <a:t> = 1</a:t>
            </a:r>
          </a:p>
          <a:p>
            <a:pPr algn="ctr"/>
            <a:r>
              <a:rPr lang="el-GR" sz="1200" dirty="0"/>
              <a:t>γ</a:t>
            </a:r>
            <a:r>
              <a:rPr lang="fr-FR" sz="1200" dirty="0"/>
              <a:t> = 0.02</a:t>
            </a:r>
          </a:p>
          <a:p>
            <a:pPr algn="ctr"/>
            <a:r>
              <a:rPr lang="el-GR" sz="1200" dirty="0"/>
              <a:t>δ</a:t>
            </a:r>
            <a:r>
              <a:rPr lang="fr-FR" sz="1200" dirty="0"/>
              <a:t> = 0.8</a:t>
            </a:r>
          </a:p>
          <a:p>
            <a:pPr algn="ctr"/>
            <a:r>
              <a:rPr lang="el-GR" sz="1200" dirty="0"/>
              <a:t>η</a:t>
            </a:r>
            <a:r>
              <a:rPr lang="fr-FR" sz="1200" dirty="0"/>
              <a:t> = 0.4</a:t>
            </a:r>
          </a:p>
        </p:txBody>
      </p:sp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BAC2473-8CE1-45A0-8442-90B5970C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53" y="4371446"/>
            <a:ext cx="3291600" cy="243368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8F8EF7F-92CE-4E17-8741-89C426348137}"/>
              </a:ext>
            </a:extLst>
          </p:cNvPr>
          <p:cNvSpPr txBox="1"/>
          <p:nvPr/>
        </p:nvSpPr>
        <p:spPr>
          <a:xfrm>
            <a:off x="5982641" y="3373562"/>
            <a:ext cx="1118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α</a:t>
            </a:r>
            <a:r>
              <a:rPr lang="fr-FR" sz="1200" dirty="0"/>
              <a:t> = 0.05</a:t>
            </a:r>
          </a:p>
          <a:p>
            <a:pPr algn="ctr"/>
            <a:r>
              <a:rPr lang="el-GR" sz="1200" dirty="0"/>
              <a:t>β</a:t>
            </a:r>
            <a:r>
              <a:rPr lang="fr-FR" sz="1200" dirty="0"/>
              <a:t> = 1,5</a:t>
            </a:r>
          </a:p>
          <a:p>
            <a:pPr algn="ctr"/>
            <a:r>
              <a:rPr lang="el-GR" sz="1200" dirty="0"/>
              <a:t>γ</a:t>
            </a:r>
            <a:r>
              <a:rPr lang="fr-FR" sz="1200" dirty="0"/>
              <a:t> = 0.02</a:t>
            </a:r>
          </a:p>
          <a:p>
            <a:pPr algn="ctr"/>
            <a:r>
              <a:rPr lang="el-GR" sz="1200" dirty="0"/>
              <a:t>δ</a:t>
            </a:r>
            <a:r>
              <a:rPr lang="fr-FR" sz="1200" dirty="0"/>
              <a:t> = 0.8</a:t>
            </a:r>
          </a:p>
          <a:p>
            <a:pPr algn="ctr"/>
            <a:r>
              <a:rPr lang="el-GR" sz="1200" dirty="0"/>
              <a:t>η</a:t>
            </a:r>
            <a:r>
              <a:rPr lang="fr-FR" sz="1200" dirty="0"/>
              <a:t> = 0.4</a:t>
            </a:r>
          </a:p>
        </p:txBody>
      </p:sp>
    </p:spTree>
    <p:extLst>
      <p:ext uri="{BB962C8B-B14F-4D97-AF65-F5344CB8AC3E}">
        <p14:creationId xmlns:p14="http://schemas.microsoft.com/office/powerpoint/2010/main" val="90319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Résultats obtenus et influence des paramètres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Vitesse de convergence 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4" y="2829386"/>
            <a:ext cx="5213424" cy="23552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084778" y="3547872"/>
            <a:ext cx="405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Globalement la méthode de Newton est la plus efficace. </a:t>
            </a:r>
          </a:p>
        </p:txBody>
      </p:sp>
    </p:spTree>
    <p:extLst>
      <p:ext uri="{BB962C8B-B14F-4D97-AF65-F5344CB8AC3E}">
        <p14:creationId xmlns:p14="http://schemas.microsoft.com/office/powerpoint/2010/main" val="69216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Difficultés dès le début du projet. </a:t>
            </a:r>
          </a:p>
          <a:p>
            <a:r>
              <a:rPr lang="fr-FR" dirty="0"/>
              <a:t>Comment combiner Euler implicite avec la méthode de Newton ?</a:t>
            </a:r>
          </a:p>
          <a:p>
            <a:r>
              <a:rPr lang="fr-FR" dirty="0"/>
              <a:t>Création de tableaux « </a:t>
            </a:r>
            <a:r>
              <a:rPr lang="fr-FR" dirty="0" err="1"/>
              <a:t>valeursX</a:t>
            </a:r>
            <a:r>
              <a:rPr lang="fr-FR" dirty="0"/>
              <a:t> » pour se servir de l’élément précédent.</a:t>
            </a:r>
          </a:p>
          <a:p>
            <a:r>
              <a:rPr lang="fr-FR" dirty="0"/>
              <a:t>Quelles constantes choisir ?</a:t>
            </a:r>
          </a:p>
          <a:p>
            <a:r>
              <a:rPr lang="fr-FR" dirty="0"/>
              <a:t>Pour la méthode du point fixe, comment trouver la bonne fonction F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 contexte assez compliqué avec un travail à distance.</a:t>
            </a:r>
          </a:p>
          <a:p>
            <a:r>
              <a:rPr lang="fr-FR" dirty="0"/>
              <a:t>L’application des mathématiques dans des problèmes de la vie courante telle qu’une épidémie, grâce aux différentes méthodes numériques étudiées.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35251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3910" y="236175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000" dirty="0"/>
              <a:t>Merci de nous avoir écouté !</a:t>
            </a:r>
          </a:p>
        </p:txBody>
      </p:sp>
    </p:spTree>
    <p:extLst>
      <p:ext uri="{BB962C8B-B14F-4D97-AF65-F5344CB8AC3E}">
        <p14:creationId xmlns:p14="http://schemas.microsoft.com/office/powerpoint/2010/main" val="21538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990" y="243840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dirty="0"/>
              <a:t>Projet Analyse Numérique</a:t>
            </a:r>
            <a:br>
              <a:rPr lang="fr-FR" sz="2800" dirty="0"/>
            </a:br>
            <a:r>
              <a:rPr lang="fr-FR" sz="2800" dirty="0"/>
              <a:t>Modélisation de la propagation d’une épidémie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758" y="156464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accent1"/>
                </a:solidFill>
              </a:rPr>
              <a:t>Sommaire</a:t>
            </a:r>
          </a:p>
          <a:p>
            <a:pPr marL="0" indent="0" algn="ctr">
              <a:buNone/>
            </a:pPr>
            <a:endParaRPr lang="fr-FR" sz="40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</a:rPr>
              <a:t>Présentation du modèle</a:t>
            </a:r>
          </a:p>
          <a:p>
            <a:pPr marL="0" indent="0">
              <a:buNone/>
            </a:pPr>
            <a:endParaRPr lang="fr-FR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</a:rPr>
              <a:t>Explication du code python - Méthodes utilisées</a:t>
            </a:r>
          </a:p>
          <a:p>
            <a:pPr marL="0" indent="0">
              <a:buNone/>
            </a:pPr>
            <a:endParaRPr lang="fr-FR" sz="2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1"/>
                </a:solidFill>
              </a:rPr>
              <a:t>Résultats obtenus et influence des paramètres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28739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4058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modèle</a:t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3376" y="1243584"/>
            <a:ext cx="9244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Objectif :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Modéliser la propagation d’un agent infectieux au sein d’une population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Evolution des effectifs des individus sains et malades au cours du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Résoudre grâce un système numérique notre modèle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496" y="3499223"/>
            <a:ext cx="8734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Notre modélisation </a:t>
            </a:r>
          </a:p>
          <a:p>
            <a:endParaRPr lang="fr-FR" dirty="0"/>
          </a:p>
          <a:p>
            <a:r>
              <a:rPr lang="fr-FR" dirty="0"/>
              <a:t>4 compartiments de population :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 = Personnes saines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 = Personnes infectieuses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 = Personnes ne pouvant plus contracter la maladie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 = Personnes en phase d’être traité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408507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modèle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xfrm>
            <a:off x="677334" y="1639381"/>
            <a:ext cx="859666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dirty="0">
                <a:solidFill>
                  <a:schemeClr val="accent1"/>
                </a:solidFill>
              </a:rPr>
              <a:t>Des constantes :</a:t>
            </a:r>
          </a:p>
          <a:p>
            <a:pPr lvl="0"/>
            <a:r>
              <a:rPr lang="fr-FR" dirty="0"/>
              <a:t>β = nombre de personnes rencontrées par un individu par unité de temps.</a:t>
            </a:r>
          </a:p>
          <a:p>
            <a:pPr lvl="0"/>
            <a:r>
              <a:rPr lang="fr-FR" dirty="0"/>
              <a:t>γ = taux de guérison par unité de temps.</a:t>
            </a:r>
          </a:p>
          <a:p>
            <a:pPr lvl="0"/>
            <a:r>
              <a:rPr lang="fr-FR" dirty="0"/>
              <a:t>α = quantité d’individu sélectionnés pour être traités par unité de temps.</a:t>
            </a:r>
          </a:p>
          <a:p>
            <a:pPr lvl="0"/>
            <a:r>
              <a:rPr lang="fr-FR" dirty="0"/>
              <a:t>η = taux déterminant le passage du compartiment.</a:t>
            </a:r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3946415"/>
            <a:ext cx="6414907" cy="22869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23191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modèle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136" y="2276856"/>
            <a:ext cx="7927847" cy="3877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379848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Explication du code python</a:t>
            </a:r>
            <a:br>
              <a:rPr lang="fr-FR" dirty="0"/>
            </a:br>
            <a:r>
              <a:rPr lang="fr-FR" dirty="0"/>
              <a:t>Méthodes utilisées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15209"/>
            <a:ext cx="8596668" cy="790248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Méthode d’Euler implicite pour une résolution d’un système d’équations non-linéaires :</a:t>
            </a:r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8" y="4122353"/>
            <a:ext cx="5266914" cy="24118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70432" y="3937687"/>
            <a:ext cx="871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système devient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BD6813-9278-4365-9FF8-07388FF26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423" y="2606315"/>
            <a:ext cx="3981327" cy="11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0492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Explication du code python</a:t>
            </a:r>
            <a:br>
              <a:rPr lang="fr-FR" dirty="0"/>
            </a:br>
            <a:r>
              <a:rPr lang="fr-FR" dirty="0"/>
              <a:t>Méthodes utilisées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1989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Méthode de Newton 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Jacobienne</a:t>
            </a:r>
            <a:r>
              <a:rPr lang="fr-FR" dirty="0"/>
              <a:t> de notre méthode de Newton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C2EF59-FBB0-42B9-8F6E-386ECD43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74" y="3590926"/>
            <a:ext cx="7310689" cy="2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Explication du code python</a:t>
            </a:r>
            <a:br>
              <a:rPr lang="fr-FR" dirty="0"/>
            </a:br>
            <a:r>
              <a:rPr lang="fr-FR" dirty="0"/>
              <a:t>Méthodes utilisées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838917"/>
            <a:ext cx="3858090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Méthode du point fixe :</a:t>
            </a:r>
          </a:p>
          <a:p>
            <a:pPr marL="0" indent="0">
              <a:buNone/>
            </a:pPr>
            <a:r>
              <a:rPr lang="fr-FR" dirty="0"/>
              <a:t>Transformation de notre système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8" y="2624627"/>
            <a:ext cx="2664849" cy="16877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70102" y="2311139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un système :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02" y="2615749"/>
            <a:ext cx="2041177" cy="1925482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3961405" y="3207215"/>
            <a:ext cx="1148037" cy="45153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r="19410"/>
          <a:stretch/>
        </p:blipFill>
        <p:spPr>
          <a:xfrm>
            <a:off x="4275847" y="4493657"/>
            <a:ext cx="4237218" cy="17550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08248" y="4515349"/>
            <a:ext cx="359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multiplié chaque égalité par -1 pour inverser les signes, puis ajouté x de chaque côté. </a:t>
            </a:r>
          </a:p>
          <a:p>
            <a:r>
              <a:rPr lang="fr-FR" dirty="0"/>
              <a:t>Nous obtenons donc le système suivant :</a:t>
            </a:r>
          </a:p>
        </p:txBody>
      </p:sp>
    </p:spTree>
    <p:extLst>
      <p:ext uri="{BB962C8B-B14F-4D97-AF65-F5344CB8AC3E}">
        <p14:creationId xmlns:p14="http://schemas.microsoft.com/office/powerpoint/2010/main" val="377745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Explication du code python</a:t>
            </a:r>
            <a:br>
              <a:rPr lang="fr-FR" dirty="0"/>
            </a:br>
            <a:r>
              <a:rPr lang="fr-FR" dirty="0"/>
              <a:t>Méthodes utilisées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0798" y="2087437"/>
            <a:ext cx="8596668" cy="388077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Méthode d’Euler explicite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On a voulu se ramener à une forme où nous pouvions appliquer des méthodes itératives tels que Jacobi, Gauss ou encore SOR.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Nous transformons donc notre système pour avoir un nouveau système de la forme :  </a:t>
            </a:r>
            <a:r>
              <a:rPr lang="fr-FR" dirty="0" err="1">
                <a:solidFill>
                  <a:schemeClr val="tx1"/>
                </a:solidFill>
              </a:rPr>
              <a:t>Ax</a:t>
            </a:r>
            <a:r>
              <a:rPr lang="fr-FR" dirty="0">
                <a:solidFill>
                  <a:schemeClr val="tx1"/>
                </a:solidFill>
              </a:rPr>
              <a:t>=b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4664" y="330492"/>
            <a:ext cx="2185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dirty="0" err="1">
                <a:solidFill>
                  <a:schemeClr val="bg1"/>
                </a:solidFill>
              </a:rPr>
              <a:t>Sagnes</a:t>
            </a:r>
            <a:r>
              <a:rPr lang="fr-FR" dirty="0">
                <a:solidFill>
                  <a:schemeClr val="bg1"/>
                </a:solidFill>
              </a:rPr>
              <a:t> Luc</a:t>
            </a:r>
          </a:p>
          <a:p>
            <a:pPr algn="r"/>
            <a:r>
              <a:rPr lang="fr-FR" dirty="0" err="1">
                <a:solidFill>
                  <a:schemeClr val="bg1"/>
                </a:solidFill>
              </a:rPr>
              <a:t>Choukroun</a:t>
            </a:r>
            <a:r>
              <a:rPr lang="fr-FR" dirty="0">
                <a:solidFill>
                  <a:schemeClr val="bg1"/>
                </a:solidFill>
              </a:rPr>
              <a:t> Julien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Gourdon Jessica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MAM3</a:t>
            </a:r>
          </a:p>
        </p:txBody>
      </p:sp>
    </p:spTree>
    <p:extLst>
      <p:ext uri="{BB962C8B-B14F-4D97-AF65-F5344CB8AC3E}">
        <p14:creationId xmlns:p14="http://schemas.microsoft.com/office/powerpoint/2010/main" val="217881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555</Words>
  <Application>Microsoft Office PowerPoint</Application>
  <PresentationFormat>Grand écran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Facette</vt:lpstr>
      <vt:lpstr>Projet Analyse Numérique   Modélisation de la propagation d’une épidémie</vt:lpstr>
      <vt:lpstr>Projet Analyse Numérique Modélisation de la propagation d’une épidémie</vt:lpstr>
      <vt:lpstr>Présentation du modèle </vt:lpstr>
      <vt:lpstr>Présentation du modèle </vt:lpstr>
      <vt:lpstr>Présentation du modèle </vt:lpstr>
      <vt:lpstr>Explication du code python Méthodes utilisées </vt:lpstr>
      <vt:lpstr>Explication du code python Méthodes utilisées </vt:lpstr>
      <vt:lpstr>Explication du code python Méthodes utilisées </vt:lpstr>
      <vt:lpstr>Explication du code python Méthodes utilisées </vt:lpstr>
      <vt:lpstr>Présentation PowerPoint</vt:lpstr>
      <vt:lpstr>Résultats obtenus et influence des paramètres  </vt:lpstr>
      <vt:lpstr>Résultats obtenus et influence des paramètres  </vt:lpstr>
      <vt:lpstr>Conclusion 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Analyse Numérique Modélisation de la propagation d’une épidémie</dc:title>
  <dc:creator>Bruno</dc:creator>
  <cp:lastModifiedBy>Julien Choukroun</cp:lastModifiedBy>
  <cp:revision>21</cp:revision>
  <dcterms:created xsi:type="dcterms:W3CDTF">2020-05-11T07:10:07Z</dcterms:created>
  <dcterms:modified xsi:type="dcterms:W3CDTF">2020-05-12T09:27:36Z</dcterms:modified>
</cp:coreProperties>
</file>