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222"/>
    <a:srgbClr val="8D1717"/>
    <a:srgbClr val="191228"/>
    <a:srgbClr val="1D111D"/>
    <a:srgbClr val="241624"/>
    <a:srgbClr val="0B083E"/>
    <a:srgbClr val="080B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80706-A82A-46C1-A44B-27AD9D339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40152E-9909-47C5-BFFA-7FE06081D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FD6F4-D185-4132-8510-A96F3590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ADBD64-B508-4F32-9C4C-F908E18F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BB98A-AF4E-4A0B-B121-D4D24CE4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91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D1364-D471-436D-A132-4FA32F40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875477-13E6-4FD1-AD1F-9BBA8EB85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58AD5-7871-4DF2-8265-0594E653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869F4-2377-4586-844A-FC9273D0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D6196-688E-4ECC-967A-197DD9B3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3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17A44F-1C7E-4F8F-B47A-D2FDA879D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EC0787-9AB1-4818-91B5-0DA1D237A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403D8-2CB0-4EBB-8AB4-853706FA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BD07EF-7880-4AEB-87C4-AF877FEF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4A7856-8A19-46F6-BBA3-BBF89F89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5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CB226-DD0D-4389-9138-5F1CDE2A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28F0D-A7FC-4528-8C06-EADE47E0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0A57C4-AB48-4835-9B12-14B8AD46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3B42F-01CE-4034-BE8F-19D345C2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14A4F-747B-4BB6-BFB8-86C3EDBD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E1F7E-D0FF-4F2D-B1C7-818E3D86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4D1BBE-F986-4011-A126-7E52221B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9D9CC1-5731-4B35-BEB3-5EC4842D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C78B95-9DA5-47FE-B353-D80C3430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A3916-1953-4D2C-BADD-654AD6E3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79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5648C-0AB2-476F-AEDC-9D1B6B2C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F4C01-590D-4C40-BE6C-B50C338C0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1F6C69-1EB2-4C17-946A-D35FB29F4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28E6EE-C146-402B-B500-724C0713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E02C54-FAFB-4FDA-820B-1F2D25DC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82E56-B8E0-415F-8EAF-741B8424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74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87D1C-0482-4147-9CBF-66B8AC7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0B379F-A9BC-4EAD-BFB1-6309F29EE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AB9EF0-E2F2-4E86-93E0-801A85A1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F72CA0-0733-44F8-A999-28DFE455E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681749-2DD3-4E57-8A22-A8D5C7F87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202F36-5545-431E-AA84-4A33C4CC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8BBEC-FEA1-4F49-B844-5D7A2442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A0CBE9-42B8-4824-95E6-21F75178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5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83271-9F52-4370-AE5E-BCEFBE5F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590182-53BB-4FAD-9CB2-0E1DFAD6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E3D283-8289-4D45-B64B-B293E5D1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61FEB6-99E3-4AAB-BC5F-CABBA098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9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5C92B2-D4ED-4043-BD1C-8B1297F8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0CCBA0-5A08-4A8B-9992-C03056B4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7DFB-528F-40EF-AF0F-B25FF9B8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10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0F7BD-2455-4E4B-ACFE-F9084DA8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2BCE5-2402-4514-A567-8611E79E9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CC1D8D-97E6-4C19-8153-AAC7943BE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FCA1B-B1E4-4116-B54E-F6AB95D0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130F2F-7DE4-4B56-AF75-49DA7398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124AA-5DB0-4392-B7C3-2126C6BC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5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50186-8031-4B15-8BA4-A41330CB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9D65E8-EA70-4A04-A0AD-13C6EE7D0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3CF9C7-85F1-4298-97D6-71CC8EED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791E75-596F-4E20-A376-FA1A0DDB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57365-D2FD-48BD-87C5-796882D6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298E81-ECC5-4542-B3EE-5822F624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26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3D04FD-4444-4C0B-A3B3-15F15F16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55F92-9EEF-4623-993B-1D6DB102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8798F-7793-4845-BF98-5107F313F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C30E-597E-4FFD-8EFA-F7AFF236E5AF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FAB99B-D9C6-4C81-9394-9124D415B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810564-C010-40C8-8F3D-8106515CA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7A83-9E4A-4D7A-9C16-86C4E27AA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6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C94368C-632B-48F3-887C-42B92BB02EA8}"/>
              </a:ext>
            </a:extLst>
          </p:cNvPr>
          <p:cNvCxnSpPr/>
          <p:nvPr/>
        </p:nvCxnSpPr>
        <p:spPr>
          <a:xfrm>
            <a:off x="1195754" y="3784209"/>
            <a:ext cx="1078992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AC892E0C-9F6B-4C0F-9852-3B53820A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7" r="2"/>
          <a:stretch/>
        </p:blipFill>
        <p:spPr>
          <a:xfrm>
            <a:off x="4838265" y="3784209"/>
            <a:ext cx="7353735" cy="317659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A9C5CECD-89F6-424E-AFFF-0FCFF701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92" y="5788218"/>
            <a:ext cx="2439719" cy="929087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CHOUKROUN Julien</a:t>
            </a:r>
          </a:p>
          <a:p>
            <a:pPr algn="l"/>
            <a:r>
              <a:rPr lang="fr-F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GOURDON Jessica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A598F7-910C-4171-8A5B-2BDB8079B25B}"/>
              </a:ext>
            </a:extLst>
          </p:cNvPr>
          <p:cNvSpPr txBox="1"/>
          <p:nvPr/>
        </p:nvSpPr>
        <p:spPr>
          <a:xfrm>
            <a:off x="2799471" y="1130450"/>
            <a:ext cx="8426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Equations aux dérivées partielles Mini projet par groupe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0C016F-E5D5-4E00-98AF-D2EB8F990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9" y="300511"/>
            <a:ext cx="2439719" cy="8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3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4C2854-2959-413C-93F3-B80688F2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" y="323587"/>
            <a:ext cx="2439719" cy="8299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60F605-E18F-43FF-ABFC-D662911360E4}"/>
              </a:ext>
            </a:extLst>
          </p:cNvPr>
          <p:cNvSpPr txBox="1"/>
          <p:nvPr/>
        </p:nvSpPr>
        <p:spPr>
          <a:xfrm>
            <a:off x="2700997" y="721350"/>
            <a:ext cx="842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CC2222"/>
                </a:solidFill>
              </a:rPr>
              <a:t>Présentation des chambres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5B8382-1845-40A5-8276-B4C3D70B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3" y="2111681"/>
            <a:ext cx="29908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AB956F5-9463-440D-9C8B-97AB987E3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60124" y="1561343"/>
            <a:ext cx="3205045" cy="45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F8C7051-D641-491E-8EC5-6A296DEF22CE}"/>
              </a:ext>
            </a:extLst>
          </p:cNvPr>
          <p:cNvSpPr txBox="1"/>
          <p:nvPr/>
        </p:nvSpPr>
        <p:spPr>
          <a:xfrm>
            <a:off x="3816593" y="4030969"/>
            <a:ext cx="1894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Croquis de la 1</a:t>
            </a:r>
            <a:r>
              <a:rPr lang="fr-FR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chambre:</a:t>
            </a:r>
          </a:p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Suite parentale avec une pièce principale, une salle de bain et un dressing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7A6CCA-538C-4C24-B07B-A50860C37EB5}"/>
              </a:ext>
            </a:extLst>
          </p:cNvPr>
          <p:cNvSpPr txBox="1"/>
          <p:nvPr/>
        </p:nvSpPr>
        <p:spPr>
          <a:xfrm>
            <a:off x="6597748" y="5600629"/>
            <a:ext cx="437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Croquis de la 2</a:t>
            </a:r>
            <a:r>
              <a:rPr lang="fr-FR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chambre:</a:t>
            </a:r>
          </a:p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Une pièce principale avec une salle de bain reliée par une arche et un coin détente</a:t>
            </a:r>
          </a:p>
        </p:txBody>
      </p:sp>
    </p:spTree>
    <p:extLst>
      <p:ext uri="{BB962C8B-B14F-4D97-AF65-F5344CB8AC3E}">
        <p14:creationId xmlns:p14="http://schemas.microsoft.com/office/powerpoint/2010/main" val="339639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4C2854-2959-413C-93F3-B80688F2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" y="323587"/>
            <a:ext cx="2439719" cy="8299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B48983C-910A-48D5-ACE8-7999BD988AAD}"/>
              </a:ext>
            </a:extLst>
          </p:cNvPr>
          <p:cNvSpPr txBox="1"/>
          <p:nvPr/>
        </p:nvSpPr>
        <p:spPr>
          <a:xfrm>
            <a:off x="3766624" y="623617"/>
            <a:ext cx="72765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CC2222"/>
                </a:solidFill>
              </a:rPr>
              <a:t>Simulation statique de la chaleur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59EC9A-38E8-43E7-9A64-347DF3B1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56" y="2410177"/>
            <a:ext cx="4320911" cy="322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C3399A9B-9D46-462F-90D7-54D25BF15114}"/>
              </a:ext>
            </a:extLst>
          </p:cNvPr>
          <p:cNvSpPr txBox="1">
            <a:spLocks/>
          </p:cNvSpPr>
          <p:nvPr/>
        </p:nvSpPr>
        <p:spPr>
          <a:xfrm>
            <a:off x="472292" y="5788218"/>
            <a:ext cx="2439719" cy="92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3251888-4E77-4B09-8292-3E7E404A26BE}"/>
              </a:ext>
            </a:extLst>
          </p:cNvPr>
          <p:cNvSpPr txBox="1">
            <a:spLocks/>
          </p:cNvSpPr>
          <p:nvPr/>
        </p:nvSpPr>
        <p:spPr>
          <a:xfrm>
            <a:off x="954474" y="1693125"/>
            <a:ext cx="10527876" cy="92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Situation : en été avec une température extérieure de 28°C , la porte à 20°C sans chauffage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A73E41-3FB3-44F0-AE3C-C40B81049B28}"/>
              </a:ext>
            </a:extLst>
          </p:cNvPr>
          <p:cNvSpPr txBox="1"/>
          <p:nvPr/>
        </p:nvSpPr>
        <p:spPr>
          <a:xfrm>
            <a:off x="4057956" y="5941995"/>
            <a:ext cx="418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fr-FR" sz="16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empérature moyenne dans la 1</a:t>
            </a:r>
            <a:r>
              <a:rPr lang="fr-FR" sz="1600" b="0" i="0" u="none" strike="noStrike" baseline="30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16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chambre : 24.8°C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5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4C2854-2959-413C-93F3-B80688F2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" y="323587"/>
            <a:ext cx="2439719" cy="8299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B48983C-910A-48D5-ACE8-7999BD988AAD}"/>
              </a:ext>
            </a:extLst>
          </p:cNvPr>
          <p:cNvSpPr txBox="1"/>
          <p:nvPr/>
        </p:nvSpPr>
        <p:spPr>
          <a:xfrm>
            <a:off x="3766624" y="623617"/>
            <a:ext cx="72765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CC2222"/>
                </a:solidFill>
              </a:rPr>
              <a:t>Simulation statique de la chaleur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3399A9B-9D46-462F-90D7-54D25BF15114}"/>
              </a:ext>
            </a:extLst>
          </p:cNvPr>
          <p:cNvSpPr txBox="1">
            <a:spLocks/>
          </p:cNvSpPr>
          <p:nvPr/>
        </p:nvSpPr>
        <p:spPr>
          <a:xfrm>
            <a:off x="472292" y="5788218"/>
            <a:ext cx="2439719" cy="92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3251888-4E77-4B09-8292-3E7E404A26BE}"/>
              </a:ext>
            </a:extLst>
          </p:cNvPr>
          <p:cNvSpPr txBox="1">
            <a:spLocks/>
          </p:cNvSpPr>
          <p:nvPr/>
        </p:nvSpPr>
        <p:spPr>
          <a:xfrm>
            <a:off x="954474" y="1693125"/>
            <a:ext cx="10527876" cy="92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Situation : en hiver avec une température extérieure de -10°C , la porte à 15°C sans chauffage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A73E41-3FB3-44F0-AE3C-C40B81049B28}"/>
              </a:ext>
            </a:extLst>
          </p:cNvPr>
          <p:cNvSpPr txBox="1"/>
          <p:nvPr/>
        </p:nvSpPr>
        <p:spPr>
          <a:xfrm>
            <a:off x="3766624" y="5918785"/>
            <a:ext cx="418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fr-FR" sz="16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empérature moyenne dans la 2</a:t>
            </a:r>
            <a:r>
              <a:rPr lang="fr-FR" sz="1600" b="0" i="0" u="none" strike="noStrike" baseline="30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16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chambre : -0,39°C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186415-50ED-460D-9EB6-17FD9C508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107" r="1769"/>
          <a:stretch/>
        </p:blipFill>
        <p:spPr bwMode="auto">
          <a:xfrm>
            <a:off x="3183987" y="2622212"/>
            <a:ext cx="5824025" cy="30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54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4C2854-2959-413C-93F3-B80688F2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" y="323587"/>
            <a:ext cx="2439719" cy="8299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B48983C-910A-48D5-ACE8-7999BD988AAD}"/>
              </a:ext>
            </a:extLst>
          </p:cNvPr>
          <p:cNvSpPr txBox="1"/>
          <p:nvPr/>
        </p:nvSpPr>
        <p:spPr>
          <a:xfrm>
            <a:off x="3766624" y="623617"/>
            <a:ext cx="72765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CC2222"/>
                </a:solidFill>
              </a:rPr>
              <a:t>Simulation statique de la chaleur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3399A9B-9D46-462F-90D7-54D25BF15114}"/>
              </a:ext>
            </a:extLst>
          </p:cNvPr>
          <p:cNvSpPr txBox="1">
            <a:spLocks/>
          </p:cNvSpPr>
          <p:nvPr/>
        </p:nvSpPr>
        <p:spPr>
          <a:xfrm>
            <a:off x="472292" y="5788218"/>
            <a:ext cx="2439719" cy="92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3251888-4E77-4B09-8292-3E7E404A26BE}"/>
              </a:ext>
            </a:extLst>
          </p:cNvPr>
          <p:cNvSpPr txBox="1">
            <a:spLocks/>
          </p:cNvSpPr>
          <p:nvPr/>
        </p:nvSpPr>
        <p:spPr>
          <a:xfrm>
            <a:off x="954474" y="1693125"/>
            <a:ext cx="10527876" cy="92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Situation : en hiver avec une température extérieure de -10°C , la porte à 15°C dans la 1</a:t>
            </a:r>
            <a:r>
              <a:rPr lang="fr-FR" sz="2200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r>
              <a:rPr lang="fr-F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chambre avec un chauffage d’une puissance à 481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4D644B4-1D28-4EF3-A876-A5D7A57E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73" y="2622212"/>
            <a:ext cx="41052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A866014-C27C-4AF4-8A31-5AF5FCB90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t="3598" r="-1908" b="3013"/>
          <a:stretch/>
        </p:blipFill>
        <p:spPr bwMode="auto">
          <a:xfrm>
            <a:off x="6096000" y="2622212"/>
            <a:ext cx="438912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A6B9912-928C-4840-81E3-9F4FE24FEAA0}"/>
              </a:ext>
            </a:extLst>
          </p:cNvPr>
          <p:cNvSpPr txBox="1"/>
          <p:nvPr/>
        </p:nvSpPr>
        <p:spPr>
          <a:xfrm>
            <a:off x="859372" y="5879813"/>
            <a:ext cx="410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Simulation avec un placement de chauffage optimal</a:t>
            </a:r>
          </a:p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Température moyenne à </a:t>
            </a:r>
            <a:r>
              <a:rPr lang="fr-FR" sz="18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 21.02°C</a:t>
            </a:r>
            <a:endParaRPr lang="fr-F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C7D1EF2-5471-473C-80B5-A9C921526D06}"/>
              </a:ext>
            </a:extLst>
          </p:cNvPr>
          <p:cNvSpPr txBox="1"/>
          <p:nvPr/>
        </p:nvSpPr>
        <p:spPr>
          <a:xfrm>
            <a:off x="6218412" y="5879813"/>
            <a:ext cx="410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Simulation avec un placement de chauffage non adapté</a:t>
            </a:r>
          </a:p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Température moyenne à </a:t>
            </a:r>
            <a:r>
              <a:rPr lang="fr-FR" sz="18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 24.83°C</a:t>
            </a:r>
            <a:endParaRPr lang="fr-F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4C2854-2959-413C-93F3-B80688F2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" y="323587"/>
            <a:ext cx="2439719" cy="8299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B48983C-910A-48D5-ACE8-7999BD988AAD}"/>
              </a:ext>
            </a:extLst>
          </p:cNvPr>
          <p:cNvSpPr txBox="1"/>
          <p:nvPr/>
        </p:nvSpPr>
        <p:spPr>
          <a:xfrm>
            <a:off x="3766624" y="623617"/>
            <a:ext cx="72765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CC2222"/>
                </a:solidFill>
              </a:rPr>
              <a:t>Simulation statique de la chaleur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3399A9B-9D46-462F-90D7-54D25BF15114}"/>
              </a:ext>
            </a:extLst>
          </p:cNvPr>
          <p:cNvSpPr txBox="1">
            <a:spLocks/>
          </p:cNvSpPr>
          <p:nvPr/>
        </p:nvSpPr>
        <p:spPr>
          <a:xfrm>
            <a:off x="472292" y="5788218"/>
            <a:ext cx="2439719" cy="92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3251888-4E77-4B09-8292-3E7E404A26BE}"/>
              </a:ext>
            </a:extLst>
          </p:cNvPr>
          <p:cNvSpPr txBox="1">
            <a:spLocks/>
          </p:cNvSpPr>
          <p:nvPr/>
        </p:nvSpPr>
        <p:spPr>
          <a:xfrm>
            <a:off x="954474" y="1693125"/>
            <a:ext cx="10527876" cy="92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Situation : en hiver avec une température extérieure de -10°C , la porte à 15°C dans la 2</a:t>
            </a:r>
            <a:r>
              <a:rPr lang="fr-FR" sz="2200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r>
              <a:rPr lang="fr-F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chambre avec un chauffage d’une puissance à 430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6B9912-928C-4840-81E3-9F4FE24FEAA0}"/>
              </a:ext>
            </a:extLst>
          </p:cNvPr>
          <p:cNvSpPr txBox="1"/>
          <p:nvPr/>
        </p:nvSpPr>
        <p:spPr>
          <a:xfrm>
            <a:off x="472292" y="5772716"/>
            <a:ext cx="410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Simulation avec un placement de chauffage optimal</a:t>
            </a:r>
          </a:p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Température moyenne à </a:t>
            </a:r>
            <a:r>
              <a:rPr lang="fr-FR" sz="18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 21.11°C</a:t>
            </a:r>
            <a:endParaRPr lang="fr-F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C7D1EF2-5471-473C-80B5-A9C921526D06}"/>
              </a:ext>
            </a:extLst>
          </p:cNvPr>
          <p:cNvSpPr txBox="1"/>
          <p:nvPr/>
        </p:nvSpPr>
        <p:spPr>
          <a:xfrm>
            <a:off x="6701402" y="5772716"/>
            <a:ext cx="410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Simulation avec un placement de chauffage non adapté</a:t>
            </a:r>
          </a:p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Température moyenne à </a:t>
            </a:r>
            <a:r>
              <a:rPr lang="fr-FR" sz="18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 20.97°C</a:t>
            </a:r>
            <a:endParaRPr lang="fr-F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465F001-DA83-43D7-92CE-A392C11DB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87" y="2820037"/>
            <a:ext cx="5244817" cy="27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6216449-9526-494B-B029-5CFF73874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3510" r="1624" b="2575"/>
          <a:stretch/>
        </p:blipFill>
        <p:spPr bwMode="auto">
          <a:xfrm>
            <a:off x="227082" y="2817227"/>
            <a:ext cx="5456933" cy="27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4C2854-2959-413C-93F3-B80688F2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" y="323587"/>
            <a:ext cx="2439719" cy="82993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25D30C6-75EC-4AF5-BE5B-AB759D79D2BA}"/>
              </a:ext>
            </a:extLst>
          </p:cNvPr>
          <p:cNvSpPr txBox="1"/>
          <p:nvPr/>
        </p:nvSpPr>
        <p:spPr>
          <a:xfrm>
            <a:off x="3752556" y="491806"/>
            <a:ext cx="72765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CC2222"/>
                </a:solidFill>
              </a:rPr>
              <a:t>Simulation instationnaire de la chaleur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5E4FCE0E-ACB8-4129-B0BD-2A9035AF0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32580"/>
              </p:ext>
            </p:extLst>
          </p:nvPr>
        </p:nvGraphicFramePr>
        <p:xfrm>
          <a:off x="464234" y="3328988"/>
          <a:ext cx="7702260" cy="253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52">
                  <a:extLst>
                    <a:ext uri="{9D8B030D-6E8A-4147-A177-3AD203B41FA5}">
                      <a16:colId xmlns:a16="http://schemas.microsoft.com/office/drawing/2014/main" val="3751323860"/>
                    </a:ext>
                  </a:extLst>
                </a:gridCol>
                <a:gridCol w="1540452">
                  <a:extLst>
                    <a:ext uri="{9D8B030D-6E8A-4147-A177-3AD203B41FA5}">
                      <a16:colId xmlns:a16="http://schemas.microsoft.com/office/drawing/2014/main" val="935208186"/>
                    </a:ext>
                  </a:extLst>
                </a:gridCol>
                <a:gridCol w="1540452">
                  <a:extLst>
                    <a:ext uri="{9D8B030D-6E8A-4147-A177-3AD203B41FA5}">
                      <a16:colId xmlns:a16="http://schemas.microsoft.com/office/drawing/2014/main" val="3524727896"/>
                    </a:ext>
                  </a:extLst>
                </a:gridCol>
                <a:gridCol w="1540452">
                  <a:extLst>
                    <a:ext uri="{9D8B030D-6E8A-4147-A177-3AD203B41FA5}">
                      <a16:colId xmlns:a16="http://schemas.microsoft.com/office/drawing/2014/main" val="1648624009"/>
                    </a:ext>
                  </a:extLst>
                </a:gridCol>
                <a:gridCol w="1540452">
                  <a:extLst>
                    <a:ext uri="{9D8B030D-6E8A-4147-A177-3AD203B41FA5}">
                      <a16:colId xmlns:a16="http://schemas.microsoft.com/office/drawing/2014/main" val="1908024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Méthode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CFL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Température stationnaire</a:t>
                      </a:r>
                      <a:endParaRPr lang="fr-FR" sz="32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Température après seuil</a:t>
                      </a:r>
                      <a:endParaRPr lang="fr-FR" sz="3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Valeur du compteur après seuil</a:t>
                      </a:r>
                      <a:endParaRPr lang="fr-FR" sz="3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393633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Explicite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21.1112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9441</a:t>
                      </a:r>
                      <a:endParaRPr lang="fr-FR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924745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Explicite</a:t>
                      </a:r>
                      <a:endParaRPr lang="fr-FR" sz="1400" dirty="0"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  <a:endParaRPr lang="fr-FR" sz="1400" dirty="0"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21.1112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3932</a:t>
                      </a:r>
                      <a:endParaRPr lang="fr-FR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604808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Explicite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21.1112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DIVERGENT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DIVERGENT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0472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Implicite</a:t>
                      </a:r>
                      <a:endParaRPr lang="fr-FR" sz="1400" dirty="0"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  <a:endParaRPr lang="fr-FR" sz="1400"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21.1112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21.0001</a:t>
                      </a:r>
                      <a:endParaRPr lang="fr-FR" sz="1400" dirty="0"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3938</a:t>
                      </a:r>
                      <a:endParaRPr lang="fr-FR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464106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Implicite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21.1112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21.0002</a:t>
                      </a:r>
                      <a:endParaRPr lang="fr-FR" sz="1400" dirty="0"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1892</a:t>
                      </a:r>
                      <a:endParaRPr lang="fr-FR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25615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Implicite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21.1112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21.0004</a:t>
                      </a:r>
                      <a:endParaRPr lang="fr-FR" sz="1400" dirty="0"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790</a:t>
                      </a:r>
                      <a:endParaRPr lang="fr-FR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43629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092A25A7-A2CA-4234-A76C-AC38795BD389}"/>
              </a:ext>
            </a:extLst>
          </p:cNvPr>
          <p:cNvSpPr txBox="1"/>
          <p:nvPr/>
        </p:nvSpPr>
        <p:spPr>
          <a:xfrm>
            <a:off x="385332" y="2078356"/>
            <a:ext cx="77372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Situation : en hiver avec une température extérieure de -10°C , la porte à 15°C dans la 2</a:t>
            </a:r>
            <a:r>
              <a:rPr lang="fr-FR" sz="2000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r>
              <a:rPr lang="fr-F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chambre avec un chauffage d’une puissance à 430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CC0D77-BF1B-490C-8248-C88B78642234}"/>
              </a:ext>
            </a:extLst>
          </p:cNvPr>
          <p:cNvSpPr txBox="1"/>
          <p:nvPr/>
        </p:nvSpPr>
        <p:spPr>
          <a:xfrm>
            <a:off x="8868150" y="3309363"/>
            <a:ext cx="2859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Arial" panose="020B0604020202020204" pitchFamily="34" charset="0"/>
              </a:rPr>
              <a:t>P</a:t>
            </a:r>
            <a:r>
              <a:rPr lang="fr-FR" sz="16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lus on augmente le CFL, plus le résultat souhaité est atteint rapidement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FF0000"/>
                </a:solidFill>
                <a:latin typeface="Arial" panose="020B0604020202020204" pitchFamily="34" charset="0"/>
              </a:rPr>
              <a:t>Plus on augmente le CFL, moins les résultats sont précis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Avec </a:t>
            </a:r>
            <a:r>
              <a:rPr lang="fr-FR" sz="1600" dirty="0">
                <a:solidFill>
                  <a:schemeClr val="accent1"/>
                </a:solidFill>
                <a:latin typeface="Arial" panose="020B0604020202020204" pitchFamily="34" charset="0"/>
              </a:rPr>
              <a:t>un CFL identique, le</a:t>
            </a:r>
            <a:r>
              <a:rPr lang="fr-FR" sz="1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schéma explicite est plus rapide et plus précis que l’implicite</a:t>
            </a:r>
            <a:endParaRPr lang="fr-FR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4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4C2854-2959-413C-93F3-B80688F2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" y="323587"/>
            <a:ext cx="2439719" cy="82993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25D30C6-75EC-4AF5-BE5B-AB759D79D2BA}"/>
              </a:ext>
            </a:extLst>
          </p:cNvPr>
          <p:cNvSpPr txBox="1"/>
          <p:nvPr/>
        </p:nvSpPr>
        <p:spPr>
          <a:xfrm>
            <a:off x="3752556" y="491806"/>
            <a:ext cx="72765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CC2222"/>
                </a:solidFill>
              </a:rPr>
              <a:t>Simulation instationnaire de la chaleur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2A25A7-A2CA-4234-A76C-AC38795BD389}"/>
              </a:ext>
            </a:extLst>
          </p:cNvPr>
          <p:cNvSpPr txBox="1"/>
          <p:nvPr/>
        </p:nvSpPr>
        <p:spPr>
          <a:xfrm>
            <a:off x="385332" y="2078356"/>
            <a:ext cx="77372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Situation : en été avec une température extérieure de 35°C , la porte à 20°C dans la 1</a:t>
            </a:r>
            <a:r>
              <a:rPr lang="fr-FR" sz="2000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r>
              <a:rPr lang="fr-F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chambre avec un chauffage d’une puissance à -184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CC0D77-BF1B-490C-8248-C88B78642234}"/>
              </a:ext>
            </a:extLst>
          </p:cNvPr>
          <p:cNvSpPr txBox="1"/>
          <p:nvPr/>
        </p:nvSpPr>
        <p:spPr>
          <a:xfrm>
            <a:off x="8699338" y="3734262"/>
            <a:ext cx="2859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Les simulations en été confirment les observations sur celles en hiver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Vitesse d’</a:t>
            </a: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e</a:t>
            </a:r>
            <a:r>
              <a:rPr lang="fr-FR" sz="16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xécution plus rapide pour les simulations en été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9887017-62BE-4077-ADEE-78A2A28DE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916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CECD8BBA-2125-4845-AFC7-58899E850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96737"/>
              </p:ext>
            </p:extLst>
          </p:nvPr>
        </p:nvGraphicFramePr>
        <p:xfrm>
          <a:off x="464234" y="3262301"/>
          <a:ext cx="7641885" cy="264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377">
                  <a:extLst>
                    <a:ext uri="{9D8B030D-6E8A-4147-A177-3AD203B41FA5}">
                      <a16:colId xmlns:a16="http://schemas.microsoft.com/office/drawing/2014/main" val="3221532729"/>
                    </a:ext>
                  </a:extLst>
                </a:gridCol>
                <a:gridCol w="1528377">
                  <a:extLst>
                    <a:ext uri="{9D8B030D-6E8A-4147-A177-3AD203B41FA5}">
                      <a16:colId xmlns:a16="http://schemas.microsoft.com/office/drawing/2014/main" val="2097422481"/>
                    </a:ext>
                  </a:extLst>
                </a:gridCol>
                <a:gridCol w="1528377">
                  <a:extLst>
                    <a:ext uri="{9D8B030D-6E8A-4147-A177-3AD203B41FA5}">
                      <a16:colId xmlns:a16="http://schemas.microsoft.com/office/drawing/2014/main" val="3014214043"/>
                    </a:ext>
                  </a:extLst>
                </a:gridCol>
                <a:gridCol w="1528377">
                  <a:extLst>
                    <a:ext uri="{9D8B030D-6E8A-4147-A177-3AD203B41FA5}">
                      <a16:colId xmlns:a16="http://schemas.microsoft.com/office/drawing/2014/main" val="1203033024"/>
                    </a:ext>
                  </a:extLst>
                </a:gridCol>
                <a:gridCol w="1528377">
                  <a:extLst>
                    <a:ext uri="{9D8B030D-6E8A-4147-A177-3AD203B41FA5}">
                      <a16:colId xmlns:a16="http://schemas.microsoft.com/office/drawing/2014/main" val="4041027574"/>
                    </a:ext>
                  </a:extLst>
                </a:gridCol>
              </a:tblGrid>
              <a:tr h="463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Méthode d’Euler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cfl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Temps (secondes)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Température moyenne (°C)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900722"/>
                  </a:ext>
                </a:extLst>
              </a:tr>
              <a:tr h="3491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Été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Explicite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69.778008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21.9998</a:t>
                      </a:r>
                      <a:endParaRPr lang="fr-FR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242077"/>
                  </a:ext>
                </a:extLst>
              </a:tr>
              <a:tr h="3491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Été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Explicite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30.391581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21.9996</a:t>
                      </a:r>
                      <a:endParaRPr lang="fr-FR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184600"/>
                  </a:ext>
                </a:extLst>
              </a:tr>
              <a:tr h="3491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Été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Explicite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Diverge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Diverge</a:t>
                      </a:r>
                      <a:endParaRPr lang="fr-FR" sz="1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39179"/>
                  </a:ext>
                </a:extLst>
              </a:tr>
              <a:tr h="3491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Été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Implicite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93.42</a:t>
                      </a:r>
                      <a:endParaRPr lang="fr-FR" sz="14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21.9998</a:t>
                      </a:r>
                      <a:endParaRPr lang="fr-FR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495742"/>
                  </a:ext>
                </a:extLst>
              </a:tr>
              <a:tr h="3491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Été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Implicite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16.07</a:t>
                      </a:r>
                      <a:endParaRPr lang="fr-FR" sz="14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21.9983</a:t>
                      </a:r>
                      <a:endParaRPr lang="fr-FR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947405"/>
                  </a:ext>
                </a:extLst>
              </a:tr>
              <a:tr h="3491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Été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Implicite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fr-FR" sz="1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8.17</a:t>
                      </a:r>
                      <a:endParaRPr lang="fr-FR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21.9983</a:t>
                      </a:r>
                      <a:endParaRPr lang="fr-FR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71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4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475</Words>
  <Application>Microsoft Office PowerPoint</Application>
  <PresentationFormat>Grand écran</PresentationFormat>
  <Paragraphs>106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Economique et Technologique (VET)</dc:title>
  <dc:creator>jessica gourdon</dc:creator>
  <cp:lastModifiedBy>jessica gourdon</cp:lastModifiedBy>
  <cp:revision>18</cp:revision>
  <dcterms:created xsi:type="dcterms:W3CDTF">2020-12-02T08:27:54Z</dcterms:created>
  <dcterms:modified xsi:type="dcterms:W3CDTF">2020-12-04T10:44:47Z</dcterms:modified>
</cp:coreProperties>
</file>