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Thursday, January 21,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8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Thursday, January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8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Thursday, January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1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Thursday, January 21,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8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Thursday, January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9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Thursday, January 21,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6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Thursday, January 21,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9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Thursday, January 21,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6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Thursday, January 21,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9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Thursday, January 21,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5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Thursday, January 21,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2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Thursday, January 21,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0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D05E58-A51B-4DA6-AE9B-A312B5C9AF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652" r="-1" b="11696"/>
          <a:stretch/>
        </p:blipFill>
        <p:spPr>
          <a:xfrm>
            <a:off x="1" y="10"/>
            <a:ext cx="12188952" cy="273999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89BBB5C-F7A0-4819-93D4-7DD05A40ED71}"/>
              </a:ext>
            </a:extLst>
          </p:cNvPr>
          <p:cNvSpPr txBox="1"/>
          <p:nvPr/>
        </p:nvSpPr>
        <p:spPr>
          <a:xfrm>
            <a:off x="192945" y="93861"/>
            <a:ext cx="3590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Contexte : </a:t>
            </a:r>
            <a:r>
              <a:rPr lang="fr-FR" sz="1600" dirty="0"/>
              <a:t>Page de connexion </a:t>
            </a:r>
          </a:p>
          <a:p>
            <a:r>
              <a:rPr lang="fr-FR" dirty="0">
                <a:solidFill>
                  <a:srgbClr val="C00000"/>
                </a:solidFill>
              </a:rPr>
              <a:t>Use Case :</a:t>
            </a:r>
            <a:r>
              <a:rPr lang="fr-FR" dirty="0"/>
              <a:t> </a:t>
            </a:r>
            <a:r>
              <a:rPr lang="fr-FR" sz="1600" dirty="0"/>
              <a:t>Créer un compte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94A6233-FC15-4784-BE41-95DD0EFED1B9}"/>
              </a:ext>
            </a:extLst>
          </p:cNvPr>
          <p:cNvSpPr txBox="1"/>
          <p:nvPr/>
        </p:nvSpPr>
        <p:spPr>
          <a:xfrm>
            <a:off x="4742181" y="102250"/>
            <a:ext cx="2704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latin typeface="Bookman Old Style" panose="02050604050505020204" pitchFamily="18" charset="0"/>
              </a:rPr>
              <a:t>User Story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37BAF7-6659-469D-AEDF-87A774EE6D11}"/>
              </a:ext>
            </a:extLst>
          </p:cNvPr>
          <p:cNvSpPr txBox="1"/>
          <p:nvPr/>
        </p:nvSpPr>
        <p:spPr>
          <a:xfrm>
            <a:off x="2860645" y="1118786"/>
            <a:ext cx="1610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En tant que </a:t>
            </a: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je souhaite</a:t>
            </a: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afin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B46CBE7-2E21-485C-8890-7729B607582A}"/>
              </a:ext>
            </a:extLst>
          </p:cNvPr>
          <p:cNvSpPr txBox="1"/>
          <p:nvPr/>
        </p:nvSpPr>
        <p:spPr>
          <a:xfrm>
            <a:off x="4595006" y="1118786"/>
            <a:ext cx="3720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utilisateur non authentifié,</a:t>
            </a:r>
          </a:p>
          <a:p>
            <a:r>
              <a:rPr lang="fr-FR" dirty="0"/>
              <a:t>m’inscrire sur la plateforme,</a:t>
            </a:r>
          </a:p>
          <a:p>
            <a:r>
              <a:rPr lang="fr-FR" dirty="0"/>
              <a:t>d’utiliser les services de celle-ci.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36EDAEB-6AD4-46A3-A579-6DBEAAC0A726}"/>
              </a:ext>
            </a:extLst>
          </p:cNvPr>
          <p:cNvSpPr txBox="1"/>
          <p:nvPr/>
        </p:nvSpPr>
        <p:spPr>
          <a:xfrm>
            <a:off x="4607462" y="2740003"/>
            <a:ext cx="297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Critères d’acceptation :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9363A2-6E7C-46CB-936A-53019088B0FA}"/>
              </a:ext>
            </a:extLst>
          </p:cNvPr>
          <p:cNvSpPr txBox="1"/>
          <p:nvPr/>
        </p:nvSpPr>
        <p:spPr>
          <a:xfrm>
            <a:off x="1367406" y="3263317"/>
            <a:ext cx="32338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Etant donné</a:t>
            </a:r>
            <a:br>
              <a:rPr lang="fr-F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et</a:t>
            </a:r>
            <a:br>
              <a:rPr lang="fr-F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fr-FR" dirty="0" err="1">
                <a:solidFill>
                  <a:schemeClr val="accent6">
                    <a:lumMod val="50000"/>
                  </a:schemeClr>
                </a:solidFill>
              </a:rPr>
              <a:t>et</a:t>
            </a:r>
            <a:br>
              <a:rPr lang="fr-F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quand</a:t>
            </a:r>
            <a:br>
              <a:rPr lang="fr-F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alors</a:t>
            </a:r>
            <a:br>
              <a:rPr lang="fr-F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et étant donné</a:t>
            </a: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quand</a:t>
            </a: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alors</a:t>
            </a: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et quand</a:t>
            </a: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alors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F390459-5A59-437E-802E-65F31B8486C8}"/>
              </a:ext>
            </a:extLst>
          </p:cNvPr>
          <p:cNvSpPr txBox="1"/>
          <p:nvPr/>
        </p:nvSpPr>
        <p:spPr>
          <a:xfrm>
            <a:off x="4370664" y="3260484"/>
            <a:ext cx="67028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 je suis sur la page de connexion</a:t>
            </a:r>
            <a:br>
              <a:rPr lang="fr-FR" dirty="0"/>
            </a:br>
            <a:r>
              <a:rPr lang="fr-FR" dirty="0"/>
              <a:t>que je ne suis pas connecté</a:t>
            </a:r>
            <a:br>
              <a:rPr lang="fr-FR" dirty="0"/>
            </a:br>
            <a:r>
              <a:rPr lang="fr-FR" dirty="0"/>
              <a:t>que je n’ai pas de compte,</a:t>
            </a:r>
            <a:br>
              <a:rPr lang="fr-FR" dirty="0"/>
            </a:br>
            <a:r>
              <a:rPr lang="fr-FR" dirty="0"/>
              <a:t>je clique sur « créer un compte »</a:t>
            </a:r>
            <a:br>
              <a:rPr lang="fr-FR" dirty="0"/>
            </a:br>
            <a:r>
              <a:rPr lang="fr-FR" dirty="0"/>
              <a:t>je suis redirigé sur la page de création de compte</a:t>
            </a:r>
            <a:br>
              <a:rPr lang="fr-FR" dirty="0"/>
            </a:br>
            <a:r>
              <a:rPr lang="fr-FR" dirty="0"/>
              <a:t>que je rempli le formulaire avec des données valides</a:t>
            </a:r>
          </a:p>
          <a:p>
            <a:r>
              <a:rPr lang="fr-FR" dirty="0"/>
              <a:t>je clique sur « Valider »</a:t>
            </a:r>
          </a:p>
          <a:p>
            <a:r>
              <a:rPr lang="fr-FR" dirty="0"/>
              <a:t>je suis redirigé sur la page de validation inscription</a:t>
            </a:r>
            <a:br>
              <a:rPr lang="fr-FR" dirty="0"/>
            </a:br>
            <a:r>
              <a:rPr lang="fr-FR" dirty="0"/>
              <a:t>je clique sur « Retour page de connexion »</a:t>
            </a:r>
          </a:p>
          <a:p>
            <a:r>
              <a:rPr lang="fr-FR" dirty="0"/>
              <a:t>je suis redirigé sur la page de connexion</a:t>
            </a:r>
          </a:p>
        </p:txBody>
      </p:sp>
    </p:spTree>
    <p:extLst>
      <p:ext uri="{BB962C8B-B14F-4D97-AF65-F5344CB8AC3E}">
        <p14:creationId xmlns:p14="http://schemas.microsoft.com/office/powerpoint/2010/main" val="1543167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D05E58-A51B-4DA6-AE9B-A312B5C9AF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652" r="-1" b="11696"/>
          <a:stretch/>
        </p:blipFill>
        <p:spPr>
          <a:xfrm>
            <a:off x="1" y="10"/>
            <a:ext cx="12188952" cy="273999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89BBB5C-F7A0-4819-93D4-7DD05A40ED71}"/>
              </a:ext>
            </a:extLst>
          </p:cNvPr>
          <p:cNvSpPr txBox="1"/>
          <p:nvPr/>
        </p:nvSpPr>
        <p:spPr>
          <a:xfrm>
            <a:off x="192944" y="93861"/>
            <a:ext cx="44020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Contexte : </a:t>
            </a:r>
            <a:r>
              <a:rPr lang="fr-FR" sz="1600" dirty="0"/>
              <a:t>Page du Gestionnaire de tâche</a:t>
            </a:r>
          </a:p>
          <a:p>
            <a:r>
              <a:rPr lang="fr-FR" dirty="0">
                <a:solidFill>
                  <a:srgbClr val="C00000"/>
                </a:solidFill>
              </a:rPr>
              <a:t>Use Case :</a:t>
            </a:r>
            <a:r>
              <a:rPr lang="fr-FR" dirty="0"/>
              <a:t> </a:t>
            </a:r>
            <a:r>
              <a:rPr lang="fr-FR" sz="1600" dirty="0"/>
              <a:t>Créer une tâche ou un évènement 	    pour un ou plusieurs élèves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94A6233-FC15-4784-BE41-95DD0EFED1B9}"/>
              </a:ext>
            </a:extLst>
          </p:cNvPr>
          <p:cNvSpPr txBox="1"/>
          <p:nvPr/>
        </p:nvSpPr>
        <p:spPr>
          <a:xfrm>
            <a:off x="4742181" y="102250"/>
            <a:ext cx="2704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latin typeface="Bookman Old Style" panose="02050604050505020204" pitchFamily="18" charset="0"/>
              </a:rPr>
              <a:t>User Story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37BAF7-6659-469D-AEDF-87A774EE6D11}"/>
              </a:ext>
            </a:extLst>
          </p:cNvPr>
          <p:cNvSpPr txBox="1"/>
          <p:nvPr/>
        </p:nvSpPr>
        <p:spPr>
          <a:xfrm>
            <a:off x="2860645" y="1118786"/>
            <a:ext cx="1610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En tant que </a:t>
            </a: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je souhaite</a:t>
            </a: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afin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B46CBE7-2E21-485C-8890-7729B607582A}"/>
              </a:ext>
            </a:extLst>
          </p:cNvPr>
          <p:cNvSpPr txBox="1"/>
          <p:nvPr/>
        </p:nvSpPr>
        <p:spPr>
          <a:xfrm>
            <a:off x="4595006" y="1118786"/>
            <a:ext cx="6545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bénévole authentifié,</a:t>
            </a:r>
          </a:p>
          <a:p>
            <a:r>
              <a:rPr lang="fr-FR" dirty="0"/>
              <a:t>c</a:t>
            </a:r>
            <a:r>
              <a:rPr lang="fr-FR" sz="1800" dirty="0"/>
              <a:t>réer une tâche ou un évènement pour un ou plusieurs élèves</a:t>
            </a:r>
          </a:p>
          <a:p>
            <a:r>
              <a:rPr lang="fr-FR" dirty="0"/>
              <a:t>de l’ajouter à leur liste de tâches ou d’évènements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36EDAEB-6AD4-46A3-A579-6DBEAAC0A726}"/>
              </a:ext>
            </a:extLst>
          </p:cNvPr>
          <p:cNvSpPr txBox="1"/>
          <p:nvPr/>
        </p:nvSpPr>
        <p:spPr>
          <a:xfrm>
            <a:off x="4607462" y="2740003"/>
            <a:ext cx="297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Critères d’acceptation :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9363A2-6E7C-46CB-936A-53019088B0FA}"/>
              </a:ext>
            </a:extLst>
          </p:cNvPr>
          <p:cNvSpPr txBox="1"/>
          <p:nvPr/>
        </p:nvSpPr>
        <p:spPr>
          <a:xfrm>
            <a:off x="1367406" y="3263317"/>
            <a:ext cx="32338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Etant donné</a:t>
            </a: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et</a:t>
            </a:r>
            <a:br>
              <a:rPr lang="fr-F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quand</a:t>
            </a: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alors</a:t>
            </a: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et étant donné</a:t>
            </a: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et </a:t>
            </a: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Alors</a:t>
            </a: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F390459-5A59-437E-802E-65F31B8486C8}"/>
              </a:ext>
            </a:extLst>
          </p:cNvPr>
          <p:cNvSpPr txBox="1"/>
          <p:nvPr/>
        </p:nvSpPr>
        <p:spPr>
          <a:xfrm>
            <a:off x="4370665" y="3260484"/>
            <a:ext cx="78182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 je suis un bénévole connecté au site,</a:t>
            </a:r>
          </a:p>
          <a:p>
            <a:r>
              <a:rPr lang="fr-FR" dirty="0"/>
              <a:t>sur la page du Gestionnaire de tâches,</a:t>
            </a:r>
          </a:p>
          <a:p>
            <a:r>
              <a:rPr lang="fr-FR" dirty="0"/>
              <a:t>je clique sur l’onglet « Nouvelle tâche »,</a:t>
            </a:r>
            <a:br>
              <a:rPr lang="fr-FR" dirty="0"/>
            </a:br>
            <a:r>
              <a:rPr lang="fr-FR" dirty="0"/>
              <a:t>je suis redirigé pour la page de création de tâche,</a:t>
            </a:r>
          </a:p>
          <a:p>
            <a:r>
              <a:rPr lang="fr-FR" dirty="0"/>
              <a:t>que je rempli le formulaire avec des données valides,</a:t>
            </a:r>
            <a:br>
              <a:rPr lang="fr-FR" dirty="0"/>
            </a:br>
            <a:r>
              <a:rPr lang="fr-FR" dirty="0"/>
              <a:t>que je clique sur l’onglet « Ajouter la tâche »,</a:t>
            </a:r>
            <a:br>
              <a:rPr lang="fr-FR" dirty="0"/>
            </a:br>
            <a:r>
              <a:rPr lang="fr-FR" dirty="0"/>
              <a:t>la tâche est ajouter à la liste de tâche ou d’événements des destinataires,</a:t>
            </a:r>
            <a:br>
              <a:rPr lang="fr-FR" dirty="0"/>
            </a:br>
            <a:r>
              <a:rPr lang="fr-FR" dirty="0"/>
              <a:t>je suis redirigé sur la page du Gestionnaire de tâches.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5627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D05E58-A51B-4DA6-AE9B-A312B5C9AF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652" r="-1" b="11696"/>
          <a:stretch/>
        </p:blipFill>
        <p:spPr>
          <a:xfrm>
            <a:off x="1" y="10"/>
            <a:ext cx="12188952" cy="273999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89BBB5C-F7A0-4819-93D4-7DD05A40ED71}"/>
              </a:ext>
            </a:extLst>
          </p:cNvPr>
          <p:cNvSpPr txBox="1"/>
          <p:nvPr/>
        </p:nvSpPr>
        <p:spPr>
          <a:xfrm>
            <a:off x="192944" y="93861"/>
            <a:ext cx="4077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Contexte : </a:t>
            </a:r>
            <a:r>
              <a:rPr lang="fr-FR" sz="1600" dirty="0"/>
              <a:t>Page du Gestionnaire de tâche</a:t>
            </a:r>
          </a:p>
          <a:p>
            <a:r>
              <a:rPr lang="fr-FR" dirty="0">
                <a:solidFill>
                  <a:srgbClr val="C00000"/>
                </a:solidFill>
              </a:rPr>
              <a:t>Use Case :</a:t>
            </a:r>
            <a:r>
              <a:rPr lang="fr-FR" dirty="0"/>
              <a:t> </a:t>
            </a:r>
            <a:r>
              <a:rPr lang="fr-FR" sz="1600" dirty="0"/>
              <a:t>Modifier une tâche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94A6233-FC15-4784-BE41-95DD0EFED1B9}"/>
              </a:ext>
            </a:extLst>
          </p:cNvPr>
          <p:cNvSpPr txBox="1"/>
          <p:nvPr/>
        </p:nvSpPr>
        <p:spPr>
          <a:xfrm>
            <a:off x="4742181" y="102250"/>
            <a:ext cx="2704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latin typeface="Bookman Old Style" panose="02050604050505020204" pitchFamily="18" charset="0"/>
              </a:rPr>
              <a:t>User Story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37BAF7-6659-469D-AEDF-87A774EE6D11}"/>
              </a:ext>
            </a:extLst>
          </p:cNvPr>
          <p:cNvSpPr txBox="1"/>
          <p:nvPr/>
        </p:nvSpPr>
        <p:spPr>
          <a:xfrm>
            <a:off x="2860645" y="1118786"/>
            <a:ext cx="1610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En tant que </a:t>
            </a: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je souhaite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B46CBE7-2E21-485C-8890-7729B607582A}"/>
              </a:ext>
            </a:extLst>
          </p:cNvPr>
          <p:cNvSpPr txBox="1"/>
          <p:nvPr/>
        </p:nvSpPr>
        <p:spPr>
          <a:xfrm>
            <a:off x="4595006" y="1118786"/>
            <a:ext cx="6545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utilisateur authentifié,</a:t>
            </a:r>
          </a:p>
          <a:p>
            <a:r>
              <a:rPr lang="fr-FR" dirty="0"/>
              <a:t>modifier une tâche que j’ai créée.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36EDAEB-6AD4-46A3-A579-6DBEAAC0A726}"/>
              </a:ext>
            </a:extLst>
          </p:cNvPr>
          <p:cNvSpPr txBox="1"/>
          <p:nvPr/>
        </p:nvSpPr>
        <p:spPr>
          <a:xfrm>
            <a:off x="4607462" y="2740003"/>
            <a:ext cx="297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Critères d’acceptation :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9363A2-6E7C-46CB-936A-53019088B0FA}"/>
              </a:ext>
            </a:extLst>
          </p:cNvPr>
          <p:cNvSpPr txBox="1"/>
          <p:nvPr/>
        </p:nvSpPr>
        <p:spPr>
          <a:xfrm>
            <a:off x="1367406" y="3263317"/>
            <a:ext cx="32338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Etant donné</a:t>
            </a: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et</a:t>
            </a:r>
            <a:br>
              <a:rPr lang="fr-F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quand</a:t>
            </a: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alors</a:t>
            </a: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quand</a:t>
            </a: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alors</a:t>
            </a: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et étant donné </a:t>
            </a: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et</a:t>
            </a: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alors</a:t>
            </a: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et</a:t>
            </a:r>
            <a:br>
              <a:rPr lang="fr-FR" dirty="0">
                <a:solidFill>
                  <a:schemeClr val="accent6">
                    <a:lumMod val="50000"/>
                  </a:schemeClr>
                </a:solidFill>
              </a:rPr>
            </a:b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F390459-5A59-437E-802E-65F31B8486C8}"/>
              </a:ext>
            </a:extLst>
          </p:cNvPr>
          <p:cNvSpPr txBox="1"/>
          <p:nvPr/>
        </p:nvSpPr>
        <p:spPr>
          <a:xfrm>
            <a:off x="4370665" y="3260484"/>
            <a:ext cx="78182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 je suis connecté au site,</a:t>
            </a:r>
          </a:p>
          <a:p>
            <a:r>
              <a:rPr lang="fr-FR" dirty="0"/>
              <a:t>sur la page du Gestionnaire de tâches,</a:t>
            </a:r>
          </a:p>
          <a:p>
            <a:r>
              <a:rPr lang="fr-FR" dirty="0"/>
              <a:t>je clique sur le nom de la tâche que je souhaite modifier,</a:t>
            </a:r>
            <a:br>
              <a:rPr lang="fr-FR" dirty="0"/>
            </a:br>
            <a:r>
              <a:rPr lang="fr-FR" dirty="0"/>
              <a:t>je suis redirigé pour la page d’affichage de la tâche,</a:t>
            </a:r>
          </a:p>
          <a:p>
            <a:r>
              <a:rPr lang="fr-FR" dirty="0"/>
              <a:t>que je clique sur « Modifier »,</a:t>
            </a:r>
            <a:br>
              <a:rPr lang="fr-FR" dirty="0"/>
            </a:br>
            <a:r>
              <a:rPr lang="fr-FR" dirty="0"/>
              <a:t>je suis redirigé sur la page de modification,</a:t>
            </a:r>
          </a:p>
          <a:p>
            <a:r>
              <a:rPr lang="fr-FR" dirty="0"/>
              <a:t>que je modifie le formulaire avec des données valides,</a:t>
            </a:r>
          </a:p>
          <a:p>
            <a:r>
              <a:rPr lang="fr-FR" dirty="0"/>
              <a:t>que je clique sur modifier,</a:t>
            </a:r>
            <a:br>
              <a:rPr lang="fr-FR" dirty="0"/>
            </a:br>
            <a:r>
              <a:rPr lang="fr-FR" dirty="0"/>
              <a:t>la tâche est actualisée,</a:t>
            </a:r>
          </a:p>
          <a:p>
            <a:r>
              <a:rPr lang="fr-FR" dirty="0"/>
              <a:t>je suis redirigé sur la page du Gestionnaire de tâches.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3290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D05E58-A51B-4DA6-AE9B-A312B5C9AF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652" r="-1" b="11696"/>
          <a:stretch/>
        </p:blipFill>
        <p:spPr>
          <a:xfrm>
            <a:off x="1" y="10"/>
            <a:ext cx="12188952" cy="273999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89BBB5C-F7A0-4819-93D4-7DD05A40ED71}"/>
              </a:ext>
            </a:extLst>
          </p:cNvPr>
          <p:cNvSpPr txBox="1"/>
          <p:nvPr/>
        </p:nvSpPr>
        <p:spPr>
          <a:xfrm>
            <a:off x="192944" y="93861"/>
            <a:ext cx="4077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Contexte : </a:t>
            </a:r>
            <a:r>
              <a:rPr lang="fr-FR" sz="1600" dirty="0"/>
              <a:t>Page du Gestionnaire de tâche</a:t>
            </a:r>
          </a:p>
          <a:p>
            <a:r>
              <a:rPr lang="fr-FR" dirty="0">
                <a:solidFill>
                  <a:srgbClr val="C00000"/>
                </a:solidFill>
              </a:rPr>
              <a:t>Use Case :</a:t>
            </a:r>
            <a:r>
              <a:rPr lang="fr-FR" dirty="0"/>
              <a:t> </a:t>
            </a:r>
            <a:r>
              <a:rPr lang="fr-FR" sz="1600" dirty="0"/>
              <a:t>supprimer une tâche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94A6233-FC15-4784-BE41-95DD0EFED1B9}"/>
              </a:ext>
            </a:extLst>
          </p:cNvPr>
          <p:cNvSpPr txBox="1"/>
          <p:nvPr/>
        </p:nvSpPr>
        <p:spPr>
          <a:xfrm>
            <a:off x="4742181" y="102250"/>
            <a:ext cx="2704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latin typeface="Bookman Old Style" panose="02050604050505020204" pitchFamily="18" charset="0"/>
              </a:rPr>
              <a:t>User Story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37BAF7-6659-469D-AEDF-87A774EE6D11}"/>
              </a:ext>
            </a:extLst>
          </p:cNvPr>
          <p:cNvSpPr txBox="1"/>
          <p:nvPr/>
        </p:nvSpPr>
        <p:spPr>
          <a:xfrm>
            <a:off x="2860645" y="1118786"/>
            <a:ext cx="1610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En tant que </a:t>
            </a: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je souhaite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B46CBE7-2E21-485C-8890-7729B607582A}"/>
              </a:ext>
            </a:extLst>
          </p:cNvPr>
          <p:cNvSpPr txBox="1"/>
          <p:nvPr/>
        </p:nvSpPr>
        <p:spPr>
          <a:xfrm>
            <a:off x="4595006" y="1118786"/>
            <a:ext cx="6545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utilisateur authentifié,</a:t>
            </a:r>
          </a:p>
          <a:p>
            <a:r>
              <a:rPr lang="fr-FR" dirty="0"/>
              <a:t>supprimer une tâche que j’ai créée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36EDAEB-6AD4-46A3-A579-6DBEAAC0A726}"/>
              </a:ext>
            </a:extLst>
          </p:cNvPr>
          <p:cNvSpPr txBox="1"/>
          <p:nvPr/>
        </p:nvSpPr>
        <p:spPr>
          <a:xfrm>
            <a:off x="4607462" y="2740003"/>
            <a:ext cx="297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Critères d’acceptation :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9363A2-6E7C-46CB-936A-53019088B0FA}"/>
              </a:ext>
            </a:extLst>
          </p:cNvPr>
          <p:cNvSpPr txBox="1"/>
          <p:nvPr/>
        </p:nvSpPr>
        <p:spPr>
          <a:xfrm>
            <a:off x="1367406" y="3263317"/>
            <a:ext cx="32338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Etant donné</a:t>
            </a: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et</a:t>
            </a:r>
            <a:br>
              <a:rPr lang="fr-F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quand</a:t>
            </a: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alors</a:t>
            </a: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et étant donné</a:t>
            </a: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alors</a:t>
            </a: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F390459-5A59-437E-802E-65F31B8486C8}"/>
              </a:ext>
            </a:extLst>
          </p:cNvPr>
          <p:cNvSpPr txBox="1"/>
          <p:nvPr/>
        </p:nvSpPr>
        <p:spPr>
          <a:xfrm>
            <a:off x="4370665" y="3260484"/>
            <a:ext cx="7818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 je suis connecté au site,</a:t>
            </a:r>
          </a:p>
          <a:p>
            <a:r>
              <a:rPr lang="fr-FR" dirty="0"/>
              <a:t>sur la page du Gestionnaire de tâches,</a:t>
            </a:r>
          </a:p>
          <a:p>
            <a:r>
              <a:rPr lang="fr-FR" dirty="0"/>
              <a:t>je clique sur le nom de la tâche que je souhaite supprimer,</a:t>
            </a:r>
            <a:br>
              <a:rPr lang="fr-FR" dirty="0"/>
            </a:br>
            <a:r>
              <a:rPr lang="fr-FR" dirty="0"/>
              <a:t>je suis redirigé pour la page d’affichage de la tâche,</a:t>
            </a:r>
          </a:p>
          <a:p>
            <a:r>
              <a:rPr lang="fr-FR" dirty="0"/>
              <a:t>que je clique sur « Supprimer »,</a:t>
            </a:r>
            <a:br>
              <a:rPr lang="fr-FR" dirty="0"/>
            </a:br>
            <a:r>
              <a:rPr lang="fr-FR" dirty="0"/>
              <a:t>la tâche est supprimée de la liste des destinataires,</a:t>
            </a:r>
          </a:p>
          <a:p>
            <a:r>
              <a:rPr lang="fr-FR" dirty="0"/>
              <a:t>je suis redirigé sur la page du Gestionnaire de tâches.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435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D05E58-A51B-4DA6-AE9B-A312B5C9AF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652" r="-1" b="11696"/>
          <a:stretch/>
        </p:blipFill>
        <p:spPr>
          <a:xfrm>
            <a:off x="1" y="10"/>
            <a:ext cx="12188952" cy="273999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89BBB5C-F7A0-4819-93D4-7DD05A40ED71}"/>
              </a:ext>
            </a:extLst>
          </p:cNvPr>
          <p:cNvSpPr txBox="1"/>
          <p:nvPr/>
        </p:nvSpPr>
        <p:spPr>
          <a:xfrm>
            <a:off x="192945" y="93861"/>
            <a:ext cx="3590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Contexte : </a:t>
            </a:r>
            <a:r>
              <a:rPr lang="fr-FR" sz="1600" dirty="0"/>
              <a:t>Page de connexion </a:t>
            </a:r>
          </a:p>
          <a:p>
            <a:r>
              <a:rPr lang="fr-FR" dirty="0">
                <a:solidFill>
                  <a:srgbClr val="C00000"/>
                </a:solidFill>
              </a:rPr>
              <a:t>Use Case :</a:t>
            </a:r>
            <a:r>
              <a:rPr lang="fr-FR" dirty="0"/>
              <a:t> </a:t>
            </a:r>
            <a:r>
              <a:rPr lang="fr-FR" sz="1600" dirty="0"/>
              <a:t>Récupérer mot de passe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94A6233-FC15-4784-BE41-95DD0EFED1B9}"/>
              </a:ext>
            </a:extLst>
          </p:cNvPr>
          <p:cNvSpPr txBox="1"/>
          <p:nvPr/>
        </p:nvSpPr>
        <p:spPr>
          <a:xfrm>
            <a:off x="4742181" y="102250"/>
            <a:ext cx="2704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latin typeface="Bookman Old Style" panose="02050604050505020204" pitchFamily="18" charset="0"/>
              </a:rPr>
              <a:t>User Story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37BAF7-6659-469D-AEDF-87A774EE6D11}"/>
              </a:ext>
            </a:extLst>
          </p:cNvPr>
          <p:cNvSpPr txBox="1"/>
          <p:nvPr/>
        </p:nvSpPr>
        <p:spPr>
          <a:xfrm>
            <a:off x="2860645" y="1118786"/>
            <a:ext cx="1610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En tant que </a:t>
            </a: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je souhaite</a:t>
            </a: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afin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B46CBE7-2E21-485C-8890-7729B607582A}"/>
              </a:ext>
            </a:extLst>
          </p:cNvPr>
          <p:cNvSpPr txBox="1"/>
          <p:nvPr/>
        </p:nvSpPr>
        <p:spPr>
          <a:xfrm>
            <a:off x="4595006" y="1118786"/>
            <a:ext cx="3720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utilisateur non authentifié,</a:t>
            </a:r>
          </a:p>
          <a:p>
            <a:r>
              <a:rPr lang="fr-FR" dirty="0"/>
              <a:t>récupérer mon mot de passe,</a:t>
            </a:r>
          </a:p>
          <a:p>
            <a:r>
              <a:rPr lang="fr-FR" dirty="0"/>
              <a:t>de pouvoir me connecter.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36EDAEB-6AD4-46A3-A579-6DBEAAC0A726}"/>
              </a:ext>
            </a:extLst>
          </p:cNvPr>
          <p:cNvSpPr txBox="1"/>
          <p:nvPr/>
        </p:nvSpPr>
        <p:spPr>
          <a:xfrm>
            <a:off x="4607462" y="2740003"/>
            <a:ext cx="297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Critères d’acceptation :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9363A2-6E7C-46CB-936A-53019088B0FA}"/>
              </a:ext>
            </a:extLst>
          </p:cNvPr>
          <p:cNvSpPr txBox="1"/>
          <p:nvPr/>
        </p:nvSpPr>
        <p:spPr>
          <a:xfrm>
            <a:off x="1367406" y="3263317"/>
            <a:ext cx="32338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Etant donné</a:t>
            </a:r>
            <a:br>
              <a:rPr lang="fr-F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et</a:t>
            </a:r>
            <a:br>
              <a:rPr lang="fr-F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fr-FR" dirty="0" err="1">
                <a:solidFill>
                  <a:schemeClr val="accent6">
                    <a:lumMod val="50000"/>
                  </a:schemeClr>
                </a:solidFill>
              </a:rPr>
              <a:t>et</a:t>
            </a:r>
            <a:br>
              <a:rPr lang="fr-F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quand</a:t>
            </a:r>
            <a:br>
              <a:rPr lang="fr-F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alors</a:t>
            </a:r>
            <a:br>
              <a:rPr lang="fr-F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et étant donné</a:t>
            </a: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quand</a:t>
            </a: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alors</a:t>
            </a: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et</a:t>
            </a: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et quand</a:t>
            </a: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alors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F390459-5A59-437E-802E-65F31B8486C8}"/>
              </a:ext>
            </a:extLst>
          </p:cNvPr>
          <p:cNvSpPr txBox="1"/>
          <p:nvPr/>
        </p:nvSpPr>
        <p:spPr>
          <a:xfrm>
            <a:off x="4370665" y="3260484"/>
            <a:ext cx="78182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 je suis sur la page de connexion</a:t>
            </a:r>
            <a:br>
              <a:rPr lang="fr-FR" dirty="0"/>
            </a:br>
            <a:r>
              <a:rPr lang="fr-FR" dirty="0"/>
              <a:t>que je ne suis pas connecté</a:t>
            </a:r>
            <a:br>
              <a:rPr lang="fr-FR" dirty="0"/>
            </a:br>
            <a:r>
              <a:rPr lang="fr-FR" dirty="0"/>
              <a:t>que j’ai un compte,</a:t>
            </a:r>
            <a:br>
              <a:rPr lang="fr-FR" dirty="0"/>
            </a:br>
            <a:r>
              <a:rPr lang="fr-FR" dirty="0"/>
              <a:t>je clique sur « Récupération mot de passe »</a:t>
            </a:r>
            <a:br>
              <a:rPr lang="fr-FR" dirty="0"/>
            </a:br>
            <a:r>
              <a:rPr lang="fr-FR" dirty="0"/>
              <a:t>je suis redirigé sur la page de récupération de mot de passe</a:t>
            </a:r>
            <a:br>
              <a:rPr lang="fr-FR" dirty="0"/>
            </a:br>
            <a:r>
              <a:rPr lang="fr-FR" dirty="0"/>
              <a:t>que je rempli le formulaire avec des données valides</a:t>
            </a:r>
          </a:p>
          <a:p>
            <a:r>
              <a:rPr lang="fr-FR" dirty="0"/>
              <a:t>je clique sur « Valider »</a:t>
            </a:r>
          </a:p>
          <a:p>
            <a:r>
              <a:rPr lang="fr-FR" dirty="0"/>
              <a:t>je suis redirigé sur la page de confirmation de récupération de mot de passe</a:t>
            </a:r>
            <a:br>
              <a:rPr lang="fr-FR" dirty="0"/>
            </a:br>
            <a:r>
              <a:rPr lang="fr-FR" dirty="0"/>
              <a:t>je reçois un mail contenant mon mot de passe</a:t>
            </a:r>
            <a:br>
              <a:rPr lang="fr-FR" dirty="0"/>
            </a:br>
            <a:r>
              <a:rPr lang="fr-FR" dirty="0"/>
              <a:t>je clique sur « Retour page de connexion »</a:t>
            </a:r>
          </a:p>
          <a:p>
            <a:r>
              <a:rPr lang="fr-FR" dirty="0"/>
              <a:t>je suis redirigé sur la page de connexion</a:t>
            </a:r>
          </a:p>
        </p:txBody>
      </p:sp>
    </p:spTree>
    <p:extLst>
      <p:ext uri="{BB962C8B-B14F-4D97-AF65-F5344CB8AC3E}">
        <p14:creationId xmlns:p14="http://schemas.microsoft.com/office/powerpoint/2010/main" val="130207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D05E58-A51B-4DA6-AE9B-A312B5C9AF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652" r="-1" b="11696"/>
          <a:stretch/>
        </p:blipFill>
        <p:spPr>
          <a:xfrm>
            <a:off x="1" y="10"/>
            <a:ext cx="12188952" cy="273999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89BBB5C-F7A0-4819-93D4-7DD05A40ED71}"/>
              </a:ext>
            </a:extLst>
          </p:cNvPr>
          <p:cNvSpPr txBox="1"/>
          <p:nvPr/>
        </p:nvSpPr>
        <p:spPr>
          <a:xfrm>
            <a:off x="192945" y="93861"/>
            <a:ext cx="3590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Contexte : </a:t>
            </a:r>
            <a:r>
              <a:rPr lang="fr-FR" sz="1600" dirty="0"/>
              <a:t>Page de connexion </a:t>
            </a:r>
          </a:p>
          <a:p>
            <a:r>
              <a:rPr lang="fr-FR" dirty="0">
                <a:solidFill>
                  <a:srgbClr val="C00000"/>
                </a:solidFill>
              </a:rPr>
              <a:t>Use Case :</a:t>
            </a:r>
            <a:r>
              <a:rPr lang="fr-FR" dirty="0"/>
              <a:t> </a:t>
            </a:r>
            <a:r>
              <a:rPr lang="fr-FR" sz="1600" dirty="0"/>
              <a:t>Se connecter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94A6233-FC15-4784-BE41-95DD0EFED1B9}"/>
              </a:ext>
            </a:extLst>
          </p:cNvPr>
          <p:cNvSpPr txBox="1"/>
          <p:nvPr/>
        </p:nvSpPr>
        <p:spPr>
          <a:xfrm>
            <a:off x="4742181" y="102250"/>
            <a:ext cx="2704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latin typeface="Bookman Old Style" panose="02050604050505020204" pitchFamily="18" charset="0"/>
              </a:rPr>
              <a:t>User Story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37BAF7-6659-469D-AEDF-87A774EE6D11}"/>
              </a:ext>
            </a:extLst>
          </p:cNvPr>
          <p:cNvSpPr txBox="1"/>
          <p:nvPr/>
        </p:nvSpPr>
        <p:spPr>
          <a:xfrm>
            <a:off x="2860645" y="1118786"/>
            <a:ext cx="1610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En tant que </a:t>
            </a: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je souhaite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B46CBE7-2E21-485C-8890-7729B607582A}"/>
              </a:ext>
            </a:extLst>
          </p:cNvPr>
          <p:cNvSpPr txBox="1"/>
          <p:nvPr/>
        </p:nvSpPr>
        <p:spPr>
          <a:xfrm>
            <a:off x="4595006" y="1118786"/>
            <a:ext cx="3720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utilisateur non authentifié,</a:t>
            </a:r>
          </a:p>
          <a:p>
            <a:r>
              <a:rPr lang="fr-FR" dirty="0"/>
              <a:t>me connecte à la plateforme,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36EDAEB-6AD4-46A3-A579-6DBEAAC0A726}"/>
              </a:ext>
            </a:extLst>
          </p:cNvPr>
          <p:cNvSpPr txBox="1"/>
          <p:nvPr/>
        </p:nvSpPr>
        <p:spPr>
          <a:xfrm>
            <a:off x="4607462" y="2740003"/>
            <a:ext cx="297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Critères d’acceptation :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9363A2-6E7C-46CB-936A-53019088B0FA}"/>
              </a:ext>
            </a:extLst>
          </p:cNvPr>
          <p:cNvSpPr txBox="1"/>
          <p:nvPr/>
        </p:nvSpPr>
        <p:spPr>
          <a:xfrm>
            <a:off x="1367406" y="3263317"/>
            <a:ext cx="32338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Etant donné</a:t>
            </a:r>
            <a:br>
              <a:rPr lang="fr-F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et</a:t>
            </a:r>
            <a:br>
              <a:rPr lang="fr-F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fr-FR" dirty="0" err="1">
                <a:solidFill>
                  <a:schemeClr val="accent6">
                    <a:lumMod val="50000"/>
                  </a:schemeClr>
                </a:solidFill>
              </a:rPr>
              <a:t>et</a:t>
            </a:r>
            <a:br>
              <a:rPr lang="fr-F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quand</a:t>
            </a: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et</a:t>
            </a:r>
            <a:br>
              <a:rPr lang="fr-F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alors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F390459-5A59-437E-802E-65F31B8486C8}"/>
              </a:ext>
            </a:extLst>
          </p:cNvPr>
          <p:cNvSpPr txBox="1"/>
          <p:nvPr/>
        </p:nvSpPr>
        <p:spPr>
          <a:xfrm>
            <a:off x="4370665" y="3260484"/>
            <a:ext cx="7818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 je suis sur la page de connexion</a:t>
            </a:r>
            <a:br>
              <a:rPr lang="fr-FR" dirty="0"/>
            </a:br>
            <a:r>
              <a:rPr lang="fr-FR" dirty="0"/>
              <a:t>que je ne suis pas connecté</a:t>
            </a:r>
            <a:br>
              <a:rPr lang="fr-FR" dirty="0"/>
            </a:br>
            <a:r>
              <a:rPr lang="fr-FR" dirty="0"/>
              <a:t>que j’ai un compte,</a:t>
            </a:r>
            <a:br>
              <a:rPr lang="fr-FR" dirty="0"/>
            </a:br>
            <a:r>
              <a:rPr lang="fr-FR" dirty="0"/>
              <a:t>je rempli le formulaire avec des données valides</a:t>
            </a:r>
          </a:p>
          <a:p>
            <a:r>
              <a:rPr lang="fr-FR" dirty="0"/>
              <a:t>que je clique sur « Connexion »</a:t>
            </a:r>
          </a:p>
          <a:p>
            <a:r>
              <a:rPr lang="fr-FR" dirty="0"/>
              <a:t>je suis redirigé sur la page du tableau de bord</a:t>
            </a:r>
          </a:p>
        </p:txBody>
      </p:sp>
    </p:spTree>
    <p:extLst>
      <p:ext uri="{BB962C8B-B14F-4D97-AF65-F5344CB8AC3E}">
        <p14:creationId xmlns:p14="http://schemas.microsoft.com/office/powerpoint/2010/main" val="191147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D05E58-A51B-4DA6-AE9B-A312B5C9AF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652" r="-1" b="11696"/>
          <a:stretch/>
        </p:blipFill>
        <p:spPr>
          <a:xfrm>
            <a:off x="1" y="10"/>
            <a:ext cx="12188952" cy="273999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89BBB5C-F7A0-4819-93D4-7DD05A40ED71}"/>
              </a:ext>
            </a:extLst>
          </p:cNvPr>
          <p:cNvSpPr txBox="1"/>
          <p:nvPr/>
        </p:nvSpPr>
        <p:spPr>
          <a:xfrm>
            <a:off x="192944" y="93861"/>
            <a:ext cx="4077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Contexte : </a:t>
            </a:r>
            <a:r>
              <a:rPr lang="fr-FR" sz="1600" dirty="0"/>
              <a:t>N’importe quelle page du site</a:t>
            </a:r>
          </a:p>
          <a:p>
            <a:r>
              <a:rPr lang="fr-FR" dirty="0">
                <a:solidFill>
                  <a:srgbClr val="C00000"/>
                </a:solidFill>
              </a:rPr>
              <a:t>Use Case :</a:t>
            </a:r>
            <a:r>
              <a:rPr lang="fr-FR" dirty="0"/>
              <a:t> </a:t>
            </a:r>
            <a:r>
              <a:rPr lang="fr-FR" sz="1600" dirty="0"/>
              <a:t>Se déconnecter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94A6233-FC15-4784-BE41-95DD0EFED1B9}"/>
              </a:ext>
            </a:extLst>
          </p:cNvPr>
          <p:cNvSpPr txBox="1"/>
          <p:nvPr/>
        </p:nvSpPr>
        <p:spPr>
          <a:xfrm>
            <a:off x="4742181" y="102250"/>
            <a:ext cx="2704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latin typeface="Bookman Old Style" panose="02050604050505020204" pitchFamily="18" charset="0"/>
              </a:rPr>
              <a:t>User Story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37BAF7-6659-469D-AEDF-87A774EE6D11}"/>
              </a:ext>
            </a:extLst>
          </p:cNvPr>
          <p:cNvSpPr txBox="1"/>
          <p:nvPr/>
        </p:nvSpPr>
        <p:spPr>
          <a:xfrm>
            <a:off x="2860645" y="1118786"/>
            <a:ext cx="1610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En tant que </a:t>
            </a: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je souhaite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B46CBE7-2E21-485C-8890-7729B607582A}"/>
              </a:ext>
            </a:extLst>
          </p:cNvPr>
          <p:cNvSpPr txBox="1"/>
          <p:nvPr/>
        </p:nvSpPr>
        <p:spPr>
          <a:xfrm>
            <a:off x="4595006" y="1118786"/>
            <a:ext cx="3720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utilisateur authentifié,</a:t>
            </a:r>
          </a:p>
          <a:p>
            <a:r>
              <a:rPr lang="fr-FR" dirty="0"/>
              <a:t>me déconnecter.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36EDAEB-6AD4-46A3-A579-6DBEAAC0A726}"/>
              </a:ext>
            </a:extLst>
          </p:cNvPr>
          <p:cNvSpPr txBox="1"/>
          <p:nvPr/>
        </p:nvSpPr>
        <p:spPr>
          <a:xfrm>
            <a:off x="4607462" y="2740003"/>
            <a:ext cx="297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Critères d’acceptation :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9363A2-6E7C-46CB-936A-53019088B0FA}"/>
              </a:ext>
            </a:extLst>
          </p:cNvPr>
          <p:cNvSpPr txBox="1"/>
          <p:nvPr/>
        </p:nvSpPr>
        <p:spPr>
          <a:xfrm>
            <a:off x="1367406" y="3263317"/>
            <a:ext cx="3233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Etant donné</a:t>
            </a:r>
            <a:br>
              <a:rPr lang="fr-F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quand</a:t>
            </a:r>
            <a:br>
              <a:rPr lang="fr-F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alors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F390459-5A59-437E-802E-65F31B8486C8}"/>
              </a:ext>
            </a:extLst>
          </p:cNvPr>
          <p:cNvSpPr txBox="1"/>
          <p:nvPr/>
        </p:nvSpPr>
        <p:spPr>
          <a:xfrm>
            <a:off x="4370665" y="3260484"/>
            <a:ext cx="7818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 je suis connecté au site,</a:t>
            </a:r>
            <a:br>
              <a:rPr lang="fr-FR" dirty="0"/>
            </a:br>
            <a:r>
              <a:rPr lang="fr-FR" dirty="0"/>
              <a:t>je clique sur « </a:t>
            </a:r>
            <a:r>
              <a:rPr lang="fr-FR" dirty="0" err="1"/>
              <a:t>Deconnexion</a:t>
            </a:r>
            <a:r>
              <a:rPr lang="fr-FR" dirty="0"/>
              <a:t> »,</a:t>
            </a:r>
          </a:p>
          <a:p>
            <a:r>
              <a:rPr lang="fr-FR" dirty="0"/>
              <a:t>je suis redirigé vers la page de connexion.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495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D05E58-A51B-4DA6-AE9B-A312B5C9AF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652" r="-1" b="11696"/>
          <a:stretch/>
        </p:blipFill>
        <p:spPr>
          <a:xfrm>
            <a:off x="1" y="10"/>
            <a:ext cx="12188952" cy="273999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89BBB5C-F7A0-4819-93D4-7DD05A40ED71}"/>
              </a:ext>
            </a:extLst>
          </p:cNvPr>
          <p:cNvSpPr txBox="1"/>
          <p:nvPr/>
        </p:nvSpPr>
        <p:spPr>
          <a:xfrm>
            <a:off x="192944" y="93861"/>
            <a:ext cx="4077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Contexte : </a:t>
            </a:r>
            <a:r>
              <a:rPr lang="fr-FR" sz="1600" dirty="0"/>
              <a:t>Page des contacts</a:t>
            </a:r>
          </a:p>
          <a:p>
            <a:r>
              <a:rPr lang="fr-FR" dirty="0">
                <a:solidFill>
                  <a:srgbClr val="C00000"/>
                </a:solidFill>
              </a:rPr>
              <a:t>Use Case :</a:t>
            </a:r>
            <a:r>
              <a:rPr lang="fr-FR" dirty="0"/>
              <a:t> </a:t>
            </a:r>
            <a:r>
              <a:rPr lang="fr-FR" sz="1600" dirty="0"/>
              <a:t>Ajouter un contact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94A6233-FC15-4784-BE41-95DD0EFED1B9}"/>
              </a:ext>
            </a:extLst>
          </p:cNvPr>
          <p:cNvSpPr txBox="1"/>
          <p:nvPr/>
        </p:nvSpPr>
        <p:spPr>
          <a:xfrm>
            <a:off x="4742181" y="102250"/>
            <a:ext cx="2704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latin typeface="Bookman Old Style" panose="02050604050505020204" pitchFamily="18" charset="0"/>
              </a:rPr>
              <a:t>User Story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37BAF7-6659-469D-AEDF-87A774EE6D11}"/>
              </a:ext>
            </a:extLst>
          </p:cNvPr>
          <p:cNvSpPr txBox="1"/>
          <p:nvPr/>
        </p:nvSpPr>
        <p:spPr>
          <a:xfrm>
            <a:off x="2860645" y="1118786"/>
            <a:ext cx="1610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En tant que </a:t>
            </a: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je souhaite</a:t>
            </a: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afin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B46CBE7-2E21-485C-8890-7729B607582A}"/>
              </a:ext>
            </a:extLst>
          </p:cNvPr>
          <p:cNvSpPr txBox="1"/>
          <p:nvPr/>
        </p:nvSpPr>
        <p:spPr>
          <a:xfrm>
            <a:off x="4595006" y="1118786"/>
            <a:ext cx="3720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utilisateur authentifié,</a:t>
            </a:r>
          </a:p>
          <a:p>
            <a:r>
              <a:rPr lang="fr-FR" dirty="0"/>
              <a:t>ajouter un contact</a:t>
            </a:r>
          </a:p>
          <a:p>
            <a:r>
              <a:rPr lang="fr-FR" dirty="0"/>
              <a:t>d’échanger des messages avec lui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36EDAEB-6AD4-46A3-A579-6DBEAAC0A726}"/>
              </a:ext>
            </a:extLst>
          </p:cNvPr>
          <p:cNvSpPr txBox="1"/>
          <p:nvPr/>
        </p:nvSpPr>
        <p:spPr>
          <a:xfrm>
            <a:off x="4607462" y="2740003"/>
            <a:ext cx="297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Critères d’acceptation :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9363A2-6E7C-46CB-936A-53019088B0FA}"/>
              </a:ext>
            </a:extLst>
          </p:cNvPr>
          <p:cNvSpPr txBox="1"/>
          <p:nvPr/>
        </p:nvSpPr>
        <p:spPr>
          <a:xfrm>
            <a:off x="1367406" y="3263317"/>
            <a:ext cx="32338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Etant donné</a:t>
            </a: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et</a:t>
            </a:r>
            <a:br>
              <a:rPr lang="fr-F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quand</a:t>
            </a: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et</a:t>
            </a:r>
            <a:br>
              <a:rPr lang="fr-F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alors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F390459-5A59-437E-802E-65F31B8486C8}"/>
              </a:ext>
            </a:extLst>
          </p:cNvPr>
          <p:cNvSpPr txBox="1"/>
          <p:nvPr/>
        </p:nvSpPr>
        <p:spPr>
          <a:xfrm>
            <a:off x="4370665" y="3260484"/>
            <a:ext cx="7818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 je suis connecté au site,</a:t>
            </a:r>
          </a:p>
          <a:p>
            <a:r>
              <a:rPr lang="fr-FR" dirty="0"/>
              <a:t>Sur la page des contacts</a:t>
            </a:r>
            <a:br>
              <a:rPr lang="fr-FR" dirty="0"/>
            </a:br>
            <a:r>
              <a:rPr lang="fr-FR" dirty="0"/>
              <a:t>je rempli le formulaire avec un nom d’utilisateur valide,</a:t>
            </a:r>
          </a:p>
          <a:p>
            <a:r>
              <a:rPr lang="fr-FR" dirty="0"/>
              <a:t>je clique sur « Ajouter contact»,</a:t>
            </a:r>
          </a:p>
          <a:p>
            <a:r>
              <a:rPr lang="fr-FR" dirty="0"/>
              <a:t>ce contact est ajouter à ma liste de contact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251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D05E58-A51B-4DA6-AE9B-A312B5C9AF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652" r="-1" b="11696"/>
          <a:stretch/>
        </p:blipFill>
        <p:spPr>
          <a:xfrm>
            <a:off x="1" y="10"/>
            <a:ext cx="12188952" cy="273999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89BBB5C-F7A0-4819-93D4-7DD05A40ED71}"/>
              </a:ext>
            </a:extLst>
          </p:cNvPr>
          <p:cNvSpPr txBox="1"/>
          <p:nvPr/>
        </p:nvSpPr>
        <p:spPr>
          <a:xfrm>
            <a:off x="192944" y="93861"/>
            <a:ext cx="4077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Contexte : </a:t>
            </a:r>
            <a:r>
              <a:rPr lang="fr-FR" sz="1600" dirty="0"/>
              <a:t>Page des contacts</a:t>
            </a:r>
          </a:p>
          <a:p>
            <a:r>
              <a:rPr lang="fr-FR" dirty="0">
                <a:solidFill>
                  <a:srgbClr val="C00000"/>
                </a:solidFill>
              </a:rPr>
              <a:t>Use Case :</a:t>
            </a:r>
            <a:r>
              <a:rPr lang="fr-FR" dirty="0"/>
              <a:t> </a:t>
            </a:r>
            <a:r>
              <a:rPr lang="fr-FR" sz="1600" dirty="0"/>
              <a:t>Supprimer un contact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94A6233-FC15-4784-BE41-95DD0EFED1B9}"/>
              </a:ext>
            </a:extLst>
          </p:cNvPr>
          <p:cNvSpPr txBox="1"/>
          <p:nvPr/>
        </p:nvSpPr>
        <p:spPr>
          <a:xfrm>
            <a:off x="4742181" y="102250"/>
            <a:ext cx="2704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latin typeface="Bookman Old Style" panose="02050604050505020204" pitchFamily="18" charset="0"/>
              </a:rPr>
              <a:t>User Story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37BAF7-6659-469D-AEDF-87A774EE6D11}"/>
              </a:ext>
            </a:extLst>
          </p:cNvPr>
          <p:cNvSpPr txBox="1"/>
          <p:nvPr/>
        </p:nvSpPr>
        <p:spPr>
          <a:xfrm>
            <a:off x="2860645" y="1118786"/>
            <a:ext cx="1610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En tant que </a:t>
            </a: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je souhaite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B46CBE7-2E21-485C-8890-7729B607582A}"/>
              </a:ext>
            </a:extLst>
          </p:cNvPr>
          <p:cNvSpPr txBox="1"/>
          <p:nvPr/>
        </p:nvSpPr>
        <p:spPr>
          <a:xfrm>
            <a:off x="4595006" y="1118786"/>
            <a:ext cx="3720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utilisateur authentifié,</a:t>
            </a:r>
          </a:p>
          <a:p>
            <a:r>
              <a:rPr lang="fr-FR" dirty="0"/>
              <a:t>supprimer un contact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36EDAEB-6AD4-46A3-A579-6DBEAAC0A726}"/>
              </a:ext>
            </a:extLst>
          </p:cNvPr>
          <p:cNvSpPr txBox="1"/>
          <p:nvPr/>
        </p:nvSpPr>
        <p:spPr>
          <a:xfrm>
            <a:off x="4607462" y="2740003"/>
            <a:ext cx="297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Critères d’acceptation :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9363A2-6E7C-46CB-936A-53019088B0FA}"/>
              </a:ext>
            </a:extLst>
          </p:cNvPr>
          <p:cNvSpPr txBox="1"/>
          <p:nvPr/>
        </p:nvSpPr>
        <p:spPr>
          <a:xfrm>
            <a:off x="1367406" y="3263317"/>
            <a:ext cx="3233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Etant donné</a:t>
            </a: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et</a:t>
            </a:r>
            <a:br>
              <a:rPr lang="fr-F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quand</a:t>
            </a:r>
            <a:br>
              <a:rPr lang="fr-F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alors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F390459-5A59-437E-802E-65F31B8486C8}"/>
              </a:ext>
            </a:extLst>
          </p:cNvPr>
          <p:cNvSpPr txBox="1"/>
          <p:nvPr/>
        </p:nvSpPr>
        <p:spPr>
          <a:xfrm>
            <a:off x="4370665" y="3260484"/>
            <a:ext cx="7818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 je suis connecté au site,</a:t>
            </a:r>
          </a:p>
          <a:p>
            <a:r>
              <a:rPr lang="fr-FR" dirty="0"/>
              <a:t>sur la page des contacts</a:t>
            </a:r>
          </a:p>
          <a:p>
            <a:r>
              <a:rPr lang="fr-FR" dirty="0"/>
              <a:t>je clique sur « Supprimer» en face du contact</a:t>
            </a:r>
          </a:p>
          <a:p>
            <a:r>
              <a:rPr lang="fr-FR" dirty="0"/>
              <a:t>le contact est supprimé de ma liste de contacts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661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D05E58-A51B-4DA6-AE9B-A312B5C9AF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652" r="-1" b="11696"/>
          <a:stretch/>
        </p:blipFill>
        <p:spPr>
          <a:xfrm>
            <a:off x="1" y="10"/>
            <a:ext cx="12188952" cy="273999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89BBB5C-F7A0-4819-93D4-7DD05A40ED71}"/>
              </a:ext>
            </a:extLst>
          </p:cNvPr>
          <p:cNvSpPr txBox="1"/>
          <p:nvPr/>
        </p:nvSpPr>
        <p:spPr>
          <a:xfrm>
            <a:off x="192944" y="93861"/>
            <a:ext cx="4077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Contexte : </a:t>
            </a:r>
            <a:r>
              <a:rPr lang="fr-FR" sz="1600" dirty="0"/>
              <a:t>Page des contacts</a:t>
            </a:r>
          </a:p>
          <a:p>
            <a:r>
              <a:rPr lang="fr-FR" dirty="0">
                <a:solidFill>
                  <a:srgbClr val="C00000"/>
                </a:solidFill>
              </a:rPr>
              <a:t>Use Case :</a:t>
            </a:r>
            <a:r>
              <a:rPr lang="fr-FR" dirty="0"/>
              <a:t> </a:t>
            </a:r>
            <a:r>
              <a:rPr lang="fr-FR" sz="1600" dirty="0"/>
              <a:t>Initier une conversation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94A6233-FC15-4784-BE41-95DD0EFED1B9}"/>
              </a:ext>
            </a:extLst>
          </p:cNvPr>
          <p:cNvSpPr txBox="1"/>
          <p:nvPr/>
        </p:nvSpPr>
        <p:spPr>
          <a:xfrm>
            <a:off x="4742181" y="102250"/>
            <a:ext cx="2704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latin typeface="Bookman Old Style" panose="02050604050505020204" pitchFamily="18" charset="0"/>
              </a:rPr>
              <a:t>User Story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37BAF7-6659-469D-AEDF-87A774EE6D11}"/>
              </a:ext>
            </a:extLst>
          </p:cNvPr>
          <p:cNvSpPr txBox="1"/>
          <p:nvPr/>
        </p:nvSpPr>
        <p:spPr>
          <a:xfrm>
            <a:off x="2860645" y="1118786"/>
            <a:ext cx="1610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En tant que </a:t>
            </a: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je souhaite</a:t>
            </a: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afin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B46CBE7-2E21-485C-8890-7729B607582A}"/>
              </a:ext>
            </a:extLst>
          </p:cNvPr>
          <p:cNvSpPr txBox="1"/>
          <p:nvPr/>
        </p:nvSpPr>
        <p:spPr>
          <a:xfrm>
            <a:off x="4595006" y="1118786"/>
            <a:ext cx="6545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utilisateur authentifié,</a:t>
            </a:r>
          </a:p>
          <a:p>
            <a:r>
              <a:rPr lang="fr-FR" dirty="0"/>
              <a:t>initier une conversation</a:t>
            </a:r>
          </a:p>
          <a:p>
            <a:r>
              <a:rPr lang="fr-FR" dirty="0"/>
              <a:t>d’envoyer et recevoir des messages d’un contact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36EDAEB-6AD4-46A3-A579-6DBEAAC0A726}"/>
              </a:ext>
            </a:extLst>
          </p:cNvPr>
          <p:cNvSpPr txBox="1"/>
          <p:nvPr/>
        </p:nvSpPr>
        <p:spPr>
          <a:xfrm>
            <a:off x="4607462" y="2740003"/>
            <a:ext cx="297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Critères d’acceptation :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9363A2-6E7C-46CB-936A-53019088B0FA}"/>
              </a:ext>
            </a:extLst>
          </p:cNvPr>
          <p:cNvSpPr txBox="1"/>
          <p:nvPr/>
        </p:nvSpPr>
        <p:spPr>
          <a:xfrm>
            <a:off x="1367406" y="3263317"/>
            <a:ext cx="32338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Etant donné</a:t>
            </a: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et</a:t>
            </a:r>
            <a:br>
              <a:rPr lang="fr-F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quand</a:t>
            </a:r>
            <a:br>
              <a:rPr lang="fr-F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alors</a:t>
            </a: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et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F390459-5A59-437E-802E-65F31B8486C8}"/>
              </a:ext>
            </a:extLst>
          </p:cNvPr>
          <p:cNvSpPr txBox="1"/>
          <p:nvPr/>
        </p:nvSpPr>
        <p:spPr>
          <a:xfrm>
            <a:off x="4370665" y="3260484"/>
            <a:ext cx="7818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 je suis connecté au site,</a:t>
            </a:r>
          </a:p>
          <a:p>
            <a:r>
              <a:rPr lang="fr-FR" dirty="0"/>
              <a:t>sur la page des contacts</a:t>
            </a:r>
          </a:p>
          <a:p>
            <a:r>
              <a:rPr lang="fr-FR" dirty="0"/>
              <a:t>je clique sur « Message » en face du contact</a:t>
            </a:r>
          </a:p>
          <a:p>
            <a:r>
              <a:rPr lang="fr-FR" dirty="0"/>
              <a:t>je suis redirigé vers la page du chat</a:t>
            </a:r>
            <a:br>
              <a:rPr lang="fr-FR" dirty="0"/>
            </a:br>
            <a:r>
              <a:rPr lang="fr-FR" dirty="0"/>
              <a:t>un nouvelle onglet au nom du contact s’est ajouté à la liste des conversations</a:t>
            </a:r>
          </a:p>
        </p:txBody>
      </p:sp>
    </p:spTree>
    <p:extLst>
      <p:ext uri="{BB962C8B-B14F-4D97-AF65-F5344CB8AC3E}">
        <p14:creationId xmlns:p14="http://schemas.microsoft.com/office/powerpoint/2010/main" val="220239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D05E58-A51B-4DA6-AE9B-A312B5C9AF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652" r="-1" b="11696"/>
          <a:stretch/>
        </p:blipFill>
        <p:spPr>
          <a:xfrm>
            <a:off x="1" y="10"/>
            <a:ext cx="12188952" cy="273999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89BBB5C-F7A0-4819-93D4-7DD05A40ED71}"/>
              </a:ext>
            </a:extLst>
          </p:cNvPr>
          <p:cNvSpPr txBox="1"/>
          <p:nvPr/>
        </p:nvSpPr>
        <p:spPr>
          <a:xfrm>
            <a:off x="192944" y="93861"/>
            <a:ext cx="4077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Contexte : </a:t>
            </a:r>
            <a:r>
              <a:rPr lang="fr-FR" sz="1600" dirty="0"/>
              <a:t>Page du Chat</a:t>
            </a:r>
          </a:p>
          <a:p>
            <a:r>
              <a:rPr lang="fr-FR" dirty="0">
                <a:solidFill>
                  <a:srgbClr val="C00000"/>
                </a:solidFill>
              </a:rPr>
              <a:t>Use Case :</a:t>
            </a:r>
            <a:r>
              <a:rPr lang="fr-FR" dirty="0"/>
              <a:t> </a:t>
            </a:r>
            <a:r>
              <a:rPr lang="fr-FR" sz="1600" dirty="0"/>
              <a:t>Ecrire un message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94A6233-FC15-4784-BE41-95DD0EFED1B9}"/>
              </a:ext>
            </a:extLst>
          </p:cNvPr>
          <p:cNvSpPr txBox="1"/>
          <p:nvPr/>
        </p:nvSpPr>
        <p:spPr>
          <a:xfrm>
            <a:off x="4742181" y="102250"/>
            <a:ext cx="2704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latin typeface="Bookman Old Style" panose="02050604050505020204" pitchFamily="18" charset="0"/>
              </a:rPr>
              <a:t>User Story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37BAF7-6659-469D-AEDF-87A774EE6D11}"/>
              </a:ext>
            </a:extLst>
          </p:cNvPr>
          <p:cNvSpPr txBox="1"/>
          <p:nvPr/>
        </p:nvSpPr>
        <p:spPr>
          <a:xfrm>
            <a:off x="2860645" y="1118786"/>
            <a:ext cx="1610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En tant que </a:t>
            </a: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je souhaite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B46CBE7-2E21-485C-8890-7729B607582A}"/>
              </a:ext>
            </a:extLst>
          </p:cNvPr>
          <p:cNvSpPr txBox="1"/>
          <p:nvPr/>
        </p:nvSpPr>
        <p:spPr>
          <a:xfrm>
            <a:off x="4595006" y="1118786"/>
            <a:ext cx="6545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utilisateur authentifié,</a:t>
            </a:r>
          </a:p>
          <a:p>
            <a:r>
              <a:rPr lang="fr-FR" dirty="0"/>
              <a:t>envoyer un message à un contact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36EDAEB-6AD4-46A3-A579-6DBEAAC0A726}"/>
              </a:ext>
            </a:extLst>
          </p:cNvPr>
          <p:cNvSpPr txBox="1"/>
          <p:nvPr/>
        </p:nvSpPr>
        <p:spPr>
          <a:xfrm>
            <a:off x="4607462" y="2740003"/>
            <a:ext cx="297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Critères d’acceptation :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9363A2-6E7C-46CB-936A-53019088B0FA}"/>
              </a:ext>
            </a:extLst>
          </p:cNvPr>
          <p:cNvSpPr txBox="1"/>
          <p:nvPr/>
        </p:nvSpPr>
        <p:spPr>
          <a:xfrm>
            <a:off x="1367406" y="3263317"/>
            <a:ext cx="32338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Etant donné</a:t>
            </a: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et</a:t>
            </a:r>
            <a:br>
              <a:rPr lang="fr-F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quand</a:t>
            </a:r>
            <a:br>
              <a:rPr lang="fr-FR" dirty="0">
                <a:solidFill>
                  <a:schemeClr val="accent6">
                    <a:lumMod val="50000"/>
                  </a:schemeClr>
                </a:solidFill>
              </a:rPr>
            </a:b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alors</a:t>
            </a: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et étant donné</a:t>
            </a: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et </a:t>
            </a: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alors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F390459-5A59-437E-802E-65F31B8486C8}"/>
              </a:ext>
            </a:extLst>
          </p:cNvPr>
          <p:cNvSpPr txBox="1"/>
          <p:nvPr/>
        </p:nvSpPr>
        <p:spPr>
          <a:xfrm>
            <a:off x="4370665" y="3260484"/>
            <a:ext cx="7818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 je suis connecté au site,</a:t>
            </a:r>
          </a:p>
          <a:p>
            <a:r>
              <a:rPr lang="fr-FR" dirty="0"/>
              <a:t>sur la page du chat,</a:t>
            </a:r>
          </a:p>
          <a:p>
            <a:r>
              <a:rPr lang="fr-FR" dirty="0"/>
              <a:t>je clique sur l’onglet portant le nom du contact  dans la liste des conversations,</a:t>
            </a:r>
          </a:p>
          <a:p>
            <a:r>
              <a:rPr lang="fr-FR" dirty="0"/>
              <a:t>la conversation avec ce contact est affichée,</a:t>
            </a:r>
            <a:br>
              <a:rPr lang="fr-FR" dirty="0"/>
            </a:br>
            <a:r>
              <a:rPr lang="fr-FR" dirty="0"/>
              <a:t>que j’écris et un message dans le champ votre texte,</a:t>
            </a:r>
          </a:p>
          <a:p>
            <a:r>
              <a:rPr lang="fr-FR" dirty="0"/>
              <a:t>que je clique sur l’onglet « Envoyer »,</a:t>
            </a:r>
          </a:p>
          <a:p>
            <a:r>
              <a:rPr lang="fr-FR" dirty="0"/>
              <a:t>le message est ajouté à ma conversation avec un horodatage.</a:t>
            </a:r>
          </a:p>
        </p:txBody>
      </p:sp>
    </p:spTree>
    <p:extLst>
      <p:ext uri="{BB962C8B-B14F-4D97-AF65-F5344CB8AC3E}">
        <p14:creationId xmlns:p14="http://schemas.microsoft.com/office/powerpoint/2010/main" val="1897900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D05E58-A51B-4DA6-AE9B-A312B5C9AF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652" r="-1" b="11696"/>
          <a:stretch/>
        </p:blipFill>
        <p:spPr>
          <a:xfrm>
            <a:off x="1" y="10"/>
            <a:ext cx="12188952" cy="273999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89BBB5C-F7A0-4819-93D4-7DD05A40ED71}"/>
              </a:ext>
            </a:extLst>
          </p:cNvPr>
          <p:cNvSpPr txBox="1"/>
          <p:nvPr/>
        </p:nvSpPr>
        <p:spPr>
          <a:xfrm>
            <a:off x="192944" y="93861"/>
            <a:ext cx="4077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Contexte : </a:t>
            </a:r>
            <a:r>
              <a:rPr lang="fr-FR" sz="1600" dirty="0"/>
              <a:t>Page du Gestionnaire de tâche</a:t>
            </a:r>
          </a:p>
          <a:p>
            <a:r>
              <a:rPr lang="fr-FR" dirty="0">
                <a:solidFill>
                  <a:srgbClr val="C00000"/>
                </a:solidFill>
              </a:rPr>
              <a:t>Use Case :</a:t>
            </a:r>
            <a:r>
              <a:rPr lang="fr-FR" dirty="0"/>
              <a:t> </a:t>
            </a:r>
            <a:r>
              <a:rPr lang="fr-FR" sz="1600" dirty="0"/>
              <a:t>Créer une tâche pour soi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94A6233-FC15-4784-BE41-95DD0EFED1B9}"/>
              </a:ext>
            </a:extLst>
          </p:cNvPr>
          <p:cNvSpPr txBox="1"/>
          <p:nvPr/>
        </p:nvSpPr>
        <p:spPr>
          <a:xfrm>
            <a:off x="4742181" y="102250"/>
            <a:ext cx="2704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latin typeface="Bookman Old Style" panose="02050604050505020204" pitchFamily="18" charset="0"/>
              </a:rPr>
              <a:t>User Story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37BAF7-6659-469D-AEDF-87A774EE6D11}"/>
              </a:ext>
            </a:extLst>
          </p:cNvPr>
          <p:cNvSpPr txBox="1"/>
          <p:nvPr/>
        </p:nvSpPr>
        <p:spPr>
          <a:xfrm>
            <a:off x="2860645" y="1118786"/>
            <a:ext cx="1610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En tant que </a:t>
            </a: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je souhaite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B46CBE7-2E21-485C-8890-7729B607582A}"/>
              </a:ext>
            </a:extLst>
          </p:cNvPr>
          <p:cNvSpPr txBox="1"/>
          <p:nvPr/>
        </p:nvSpPr>
        <p:spPr>
          <a:xfrm>
            <a:off x="4595006" y="1118786"/>
            <a:ext cx="6545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utilisateur authentifié,</a:t>
            </a:r>
          </a:p>
          <a:p>
            <a:r>
              <a:rPr lang="fr-FR" dirty="0"/>
              <a:t>me créer une tâche 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36EDAEB-6AD4-46A3-A579-6DBEAAC0A726}"/>
              </a:ext>
            </a:extLst>
          </p:cNvPr>
          <p:cNvSpPr txBox="1"/>
          <p:nvPr/>
        </p:nvSpPr>
        <p:spPr>
          <a:xfrm>
            <a:off x="4607462" y="2740003"/>
            <a:ext cx="297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Critères d’acceptation :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9363A2-6E7C-46CB-936A-53019088B0FA}"/>
              </a:ext>
            </a:extLst>
          </p:cNvPr>
          <p:cNvSpPr txBox="1"/>
          <p:nvPr/>
        </p:nvSpPr>
        <p:spPr>
          <a:xfrm>
            <a:off x="1367406" y="3263317"/>
            <a:ext cx="32338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Etant donné</a:t>
            </a: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et</a:t>
            </a:r>
            <a:br>
              <a:rPr lang="fr-FR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quand</a:t>
            </a: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alors</a:t>
            </a: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et étant donné</a:t>
            </a: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et </a:t>
            </a: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Alors</a:t>
            </a: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F390459-5A59-437E-802E-65F31B8486C8}"/>
              </a:ext>
            </a:extLst>
          </p:cNvPr>
          <p:cNvSpPr txBox="1"/>
          <p:nvPr/>
        </p:nvSpPr>
        <p:spPr>
          <a:xfrm>
            <a:off x="4370665" y="3260484"/>
            <a:ext cx="78182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 je suis connecté au site,</a:t>
            </a:r>
          </a:p>
          <a:p>
            <a:r>
              <a:rPr lang="fr-FR" dirty="0"/>
              <a:t>sur la page du Gestionnaire de tâches,</a:t>
            </a:r>
          </a:p>
          <a:p>
            <a:r>
              <a:rPr lang="fr-FR" dirty="0"/>
              <a:t>je clique sur l’onglet « Nouvelle tâche »,</a:t>
            </a:r>
            <a:br>
              <a:rPr lang="fr-FR" dirty="0"/>
            </a:br>
            <a:r>
              <a:rPr lang="fr-FR" dirty="0"/>
              <a:t>je suis redirigé pour la page de création de tâche,</a:t>
            </a:r>
          </a:p>
          <a:p>
            <a:r>
              <a:rPr lang="fr-FR" dirty="0"/>
              <a:t>que je rempli le formulaire avec des données valides,</a:t>
            </a:r>
            <a:br>
              <a:rPr lang="fr-FR" dirty="0"/>
            </a:br>
            <a:r>
              <a:rPr lang="fr-FR" dirty="0"/>
              <a:t>que je clique sur l’onglet « Ajouter la tâche »,</a:t>
            </a:r>
            <a:br>
              <a:rPr lang="fr-FR" dirty="0"/>
            </a:br>
            <a:r>
              <a:rPr lang="fr-FR" dirty="0"/>
              <a:t>la tâche est ajouter à ma liste de tâche,</a:t>
            </a:r>
            <a:br>
              <a:rPr lang="fr-FR" dirty="0"/>
            </a:br>
            <a:r>
              <a:rPr lang="fr-FR" dirty="0"/>
              <a:t>je suis redirigé sur la page du Gestionnaire de tâches.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6265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1323</Words>
  <Application>Microsoft Office PowerPoint</Application>
  <PresentationFormat>Grand écran</PresentationFormat>
  <Paragraphs>214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Dante (Headings)2</vt:lpstr>
      <vt:lpstr>Georgia Pro</vt:lpstr>
      <vt:lpstr>Wingdings 2</vt:lpstr>
      <vt:lpstr>OffsetVTI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kil kil</dc:creator>
  <cp:lastModifiedBy>kil kil</cp:lastModifiedBy>
  <cp:revision>13</cp:revision>
  <dcterms:created xsi:type="dcterms:W3CDTF">2021-01-20T13:48:38Z</dcterms:created>
  <dcterms:modified xsi:type="dcterms:W3CDTF">2021-01-21T13:14:15Z</dcterms:modified>
</cp:coreProperties>
</file>