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336" r:id="rId3"/>
    <p:sldId id="337" r:id="rId4"/>
    <p:sldId id="312" r:id="rId5"/>
    <p:sldId id="313" r:id="rId6"/>
    <p:sldId id="314" r:id="rId7"/>
    <p:sldId id="338" r:id="rId8"/>
    <p:sldId id="339" r:id="rId9"/>
    <p:sldId id="340" r:id="rId10"/>
    <p:sldId id="341" r:id="rId11"/>
    <p:sldId id="327" r:id="rId12"/>
    <p:sldId id="316" r:id="rId13"/>
    <p:sldId id="322" r:id="rId14"/>
    <p:sldId id="330" r:id="rId15"/>
    <p:sldId id="331" r:id="rId16"/>
    <p:sldId id="318" r:id="rId17"/>
    <p:sldId id="333" r:id="rId18"/>
    <p:sldId id="335" r:id="rId19"/>
    <p:sldId id="319" r:id="rId20"/>
    <p:sldId id="342" r:id="rId21"/>
    <p:sldId id="343" r:id="rId22"/>
    <p:sldId id="317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ebas Neue" panose="020B0606020202050201" pitchFamily="34" charset="0"/>
      <p:regular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477A-EDDF-4C09-AFE5-8F6D743BA173}">
  <a:tblStyle styleId="{E8B1477A-EDDF-4C09-AFE5-8F6D743BA1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BE0C17-43D9-48F3-8445-CF6DF6ACF7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95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96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9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230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2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18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2c55ba9081_2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2c55ba9081_2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252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33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26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2c55ba9081_2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2c55ba9081_2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25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983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41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707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81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7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09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40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2c55ba9081_2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2c55ba9081_2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66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5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17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00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35700" y="1646775"/>
            <a:ext cx="6672600" cy="12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25" y="31380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58925" y="4356275"/>
            <a:ext cx="636199" cy="247800"/>
            <a:chOff x="7758925" y="4356275"/>
            <a:chExt cx="636199" cy="247800"/>
          </a:xfrm>
        </p:grpSpPr>
        <p:sp>
          <p:nvSpPr>
            <p:cNvPr id="13" name="Google Shape;13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6" name="Google Shape;16;p2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21" name="Google Shape;21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stCxn id="21" idx="1"/>
              <a:endCxn id="2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>
              <a:stCxn id="23" idx="1"/>
              <a:endCxn id="2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>
              <a:stCxn id="25" idx="1"/>
              <a:endCxn id="2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7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2"/>
            <p:cNvCxnSpPr>
              <a:stCxn id="27" idx="1"/>
              <a:endCxn id="2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>
              <a:stCxn id="29" idx="1"/>
              <a:endCxn id="2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31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2"/>
            <p:cNvCxnSpPr>
              <a:stCxn id="31" idx="1"/>
              <a:endCxn id="3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" name="Google Shape;34;p2"/>
            <p:cNvCxnSpPr>
              <a:stCxn id="33" idx="1"/>
              <a:endCxn id="3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2"/>
            <p:cNvCxnSpPr>
              <a:stCxn id="35" idx="1"/>
              <a:endCxn id="3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37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2"/>
            <p:cNvCxnSpPr>
              <a:stCxn id="37" idx="1"/>
              <a:endCxn id="3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0" y="374485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42" name="Google Shape;42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-1000725" y="-10996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46" name="Google Shape;46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2"/>
            <p:cNvCxnSpPr>
              <a:stCxn id="46" idx="1"/>
              <a:endCxn id="46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48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2"/>
            <p:cNvCxnSpPr>
              <a:stCxn id="48" idx="1"/>
              <a:endCxn id="48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0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51;p2"/>
            <p:cNvCxnSpPr>
              <a:stCxn id="50" idx="1"/>
              <a:endCxn id="50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2" idx="1"/>
              <a:endCxn id="52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55;p2"/>
            <p:cNvCxnSpPr>
              <a:stCxn id="54" idx="1"/>
              <a:endCxn id="54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56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2"/>
            <p:cNvCxnSpPr>
              <a:stCxn id="56" idx="1"/>
              <a:endCxn id="56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9;p2"/>
            <p:cNvCxnSpPr>
              <a:stCxn id="58" idx="1"/>
              <a:endCxn id="58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Google Shape;60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2"/>
            <p:cNvCxnSpPr>
              <a:stCxn id="60" idx="1"/>
              <a:endCxn id="60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2"/>
            <p:cNvCxnSpPr>
              <a:stCxn id="62" idx="1"/>
              <a:endCxn id="62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41" name="Google Shape;941;p34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4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3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5" name="Google Shape;945;p34"/>
          <p:cNvSpPr/>
          <p:nvPr/>
        </p:nvSpPr>
        <p:spPr>
          <a:xfrm>
            <a:off x="8780975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-952613" y="44516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4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948" name="Google Shape;948;p3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9" name="Google Shape;949;p34"/>
            <p:cNvCxnSpPr>
              <a:stCxn id="948" idx="1"/>
              <a:endCxn id="94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0" name="Google Shape;950;p3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1" name="Google Shape;951;p34"/>
            <p:cNvCxnSpPr>
              <a:stCxn id="950" idx="1"/>
              <a:endCxn id="95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2" name="Google Shape;952;p3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3" name="Google Shape;953;p34"/>
            <p:cNvCxnSpPr>
              <a:stCxn id="952" idx="1"/>
              <a:endCxn id="95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4" name="Google Shape;954;p3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5" name="Google Shape;955;p34"/>
            <p:cNvCxnSpPr>
              <a:stCxn id="954" idx="1"/>
              <a:endCxn id="95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3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7" name="Google Shape;957;p34"/>
            <p:cNvCxnSpPr>
              <a:stCxn id="956" idx="1"/>
              <a:endCxn id="95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Google Shape;958;p3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9" name="Google Shape;959;p34"/>
            <p:cNvCxnSpPr>
              <a:stCxn id="958" idx="1"/>
              <a:endCxn id="95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0" name="Google Shape;960;p3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1" name="Google Shape;961;p34"/>
            <p:cNvCxnSpPr>
              <a:stCxn id="960" idx="1"/>
              <a:endCxn id="96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Google Shape;962;p3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3" name="Google Shape;963;p34"/>
            <p:cNvCxnSpPr>
              <a:stCxn id="962" idx="1"/>
              <a:endCxn id="96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3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5" name="Google Shape;965;p34"/>
            <p:cNvCxnSpPr>
              <a:stCxn id="964" idx="1"/>
              <a:endCxn id="96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68" name="Google Shape;968;p35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35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3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2" name="Google Shape;972;p35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8430787" y="23180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>
            <a:off x="-775275" y="3745798"/>
            <a:ext cx="1136700" cy="1139775"/>
            <a:chOff x="6532950" y="648050"/>
            <a:chExt cx="1136700" cy="1139775"/>
          </a:xfrm>
        </p:grpSpPr>
        <p:sp>
          <p:nvSpPr>
            <p:cNvPr id="975" name="Google Shape;975;p3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6" name="Google Shape;976;p35"/>
            <p:cNvCxnSpPr>
              <a:stCxn id="975" idx="1"/>
              <a:endCxn id="97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7" name="Google Shape;977;p3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8" name="Google Shape;978;p35"/>
            <p:cNvCxnSpPr>
              <a:stCxn id="977" idx="1"/>
              <a:endCxn id="97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9" name="Google Shape;979;p3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0" name="Google Shape;980;p35"/>
            <p:cNvCxnSpPr>
              <a:stCxn id="979" idx="1"/>
              <a:endCxn id="97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1" name="Google Shape;981;p3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2" name="Google Shape;982;p35"/>
            <p:cNvCxnSpPr>
              <a:stCxn id="981" idx="1"/>
              <a:endCxn id="98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3" name="Google Shape;983;p3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4" name="Google Shape;984;p35"/>
            <p:cNvCxnSpPr>
              <a:stCxn id="983" idx="1"/>
              <a:endCxn id="98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5" name="Google Shape;985;p3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6" name="Google Shape;986;p35"/>
            <p:cNvCxnSpPr>
              <a:stCxn id="985" idx="1"/>
              <a:endCxn id="98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7" name="Google Shape;987;p3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8" name="Google Shape;988;p35"/>
            <p:cNvCxnSpPr>
              <a:stCxn id="987" idx="1"/>
              <a:endCxn id="98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9" name="Google Shape;989;p3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0" name="Google Shape;990;p35"/>
            <p:cNvCxnSpPr>
              <a:stCxn id="989" idx="1"/>
              <a:endCxn id="98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3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2" name="Google Shape;992;p35"/>
            <p:cNvCxnSpPr>
              <a:stCxn id="991" idx="1"/>
              <a:endCxn id="99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47796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69" name="Google Shape;69;p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oogle Shape;73;p3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74" name="Google Shape;74;p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3"/>
            <p:cNvCxnSpPr>
              <a:stCxn id="74" idx="1"/>
              <a:endCxn id="7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" name="Google Shape;76;p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77;p3"/>
            <p:cNvCxnSpPr>
              <a:stCxn id="76" idx="1"/>
              <a:endCxn id="7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" name="Google Shape;79;p3"/>
            <p:cNvCxnSpPr>
              <a:stCxn id="78" idx="1"/>
              <a:endCxn id="7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" name="Google Shape;81;p3"/>
            <p:cNvCxnSpPr>
              <a:stCxn id="80" idx="1"/>
              <a:endCxn id="8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3"/>
            <p:cNvCxnSpPr>
              <a:stCxn id="82" idx="1"/>
              <a:endCxn id="8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3"/>
            <p:cNvCxnSpPr>
              <a:stCxn id="84" idx="1"/>
              <a:endCxn id="8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" name="Google Shape;86;p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" name="Google Shape;87;p3"/>
            <p:cNvCxnSpPr>
              <a:stCxn id="86" idx="1"/>
              <a:endCxn id="8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" name="Google Shape;89;p3"/>
            <p:cNvCxnSpPr>
              <a:stCxn id="88" idx="1"/>
              <a:endCxn id="8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" name="Google Shape;91;p3"/>
            <p:cNvCxnSpPr>
              <a:stCxn id="90" idx="1"/>
              <a:endCxn id="9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" name="Google Shape;92;p3"/>
          <p:cNvSpPr/>
          <p:nvPr/>
        </p:nvSpPr>
        <p:spPr>
          <a:xfrm>
            <a:off x="6071075" y="-11798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>
            <a:off x="7758925" y="533050"/>
            <a:ext cx="636199" cy="247800"/>
            <a:chOff x="7758925" y="4356275"/>
            <a:chExt cx="636199" cy="247800"/>
          </a:xfrm>
        </p:grpSpPr>
        <p:sp>
          <p:nvSpPr>
            <p:cNvPr id="94" name="Google Shape;94;p3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/>
          <p:nvPr/>
        </p:nvSpPr>
        <p:spPr>
          <a:xfrm>
            <a:off x="-106950" y="43367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0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4107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94" name="Google Shape;194;p7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199" name="Google Shape;199;p7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7"/>
            <p:cNvCxnSpPr>
              <a:stCxn id="199" idx="1"/>
              <a:endCxn id="19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7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7"/>
            <p:cNvCxnSpPr>
              <a:stCxn id="201" idx="1"/>
              <a:endCxn id="20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7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7"/>
            <p:cNvCxnSpPr>
              <a:stCxn id="203" idx="1"/>
              <a:endCxn id="20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7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" name="Google Shape;206;p7"/>
            <p:cNvCxnSpPr>
              <a:stCxn id="205" idx="1"/>
              <a:endCxn id="20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7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7"/>
            <p:cNvCxnSpPr>
              <a:stCxn id="207" idx="1"/>
              <a:endCxn id="20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7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7"/>
            <p:cNvCxnSpPr>
              <a:stCxn id="209" idx="1"/>
              <a:endCxn id="20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7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7"/>
            <p:cNvCxnSpPr>
              <a:stCxn id="211" idx="1"/>
              <a:endCxn id="21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7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7"/>
            <p:cNvCxnSpPr>
              <a:stCxn id="213" idx="1"/>
              <a:endCxn id="21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7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" name="Google Shape;216;p7"/>
            <p:cNvCxnSpPr>
              <a:stCxn id="215" idx="1"/>
              <a:endCxn id="21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7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2" hasCustomPrompt="1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 hasCustomPrompt="1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4" hasCustomPrompt="1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 hasCustomPrompt="1"/>
          </p:nvPr>
        </p:nvSpPr>
        <p:spPr>
          <a:xfrm>
            <a:off x="421897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6" hasCustomPrompt="1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 hasCustomPrompt="1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8"/>
          </p:nvPr>
        </p:nvSpPr>
        <p:spPr>
          <a:xfrm>
            <a:off x="346424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4"/>
          </p:nvPr>
        </p:nvSpPr>
        <p:spPr>
          <a:xfrm>
            <a:off x="346424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5"/>
          </p:nvPr>
        </p:nvSpPr>
        <p:spPr>
          <a:xfrm>
            <a:off x="605810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1" name="Google Shape;311;p1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12" name="Google Shape;312;p1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1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317" name="Google Shape;317;p1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8" name="Google Shape;318;p13"/>
            <p:cNvCxnSpPr>
              <a:stCxn id="317" idx="1"/>
              <a:endCxn id="31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Google Shape;319;p1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13"/>
            <p:cNvCxnSpPr>
              <a:stCxn id="319" idx="1"/>
              <a:endCxn id="31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1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13"/>
            <p:cNvCxnSpPr>
              <a:stCxn id="321" idx="1"/>
              <a:endCxn id="32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1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13"/>
            <p:cNvCxnSpPr>
              <a:stCxn id="323" idx="1"/>
              <a:endCxn id="32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1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6" name="Google Shape;326;p13"/>
            <p:cNvCxnSpPr>
              <a:stCxn id="325" idx="1"/>
              <a:endCxn id="32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1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8" name="Google Shape;328;p13"/>
            <p:cNvCxnSpPr>
              <a:stCxn id="327" idx="1"/>
              <a:endCxn id="32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13"/>
            <p:cNvCxnSpPr>
              <a:stCxn id="329" idx="1"/>
              <a:endCxn id="32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1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13"/>
            <p:cNvCxnSpPr>
              <a:stCxn id="331" idx="1"/>
              <a:endCxn id="33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1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13"/>
            <p:cNvCxnSpPr>
              <a:stCxn id="333" idx="1"/>
              <a:endCxn id="33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13"/>
          <p:cNvSpPr/>
          <p:nvPr/>
        </p:nvSpPr>
        <p:spPr>
          <a:xfrm>
            <a:off x="87825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 rot="5400000">
            <a:off x="616175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subTitle" idx="1"/>
          </p:nvPr>
        </p:nvSpPr>
        <p:spPr>
          <a:xfrm>
            <a:off x="968692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3"/>
          <p:cNvSpPr txBox="1">
            <a:spLocks noGrp="1"/>
          </p:cNvSpPr>
          <p:nvPr>
            <p:ph type="subTitle" idx="2"/>
          </p:nvPr>
        </p:nvSpPr>
        <p:spPr>
          <a:xfrm>
            <a:off x="3493647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3"/>
          <p:cNvSpPr txBox="1">
            <a:spLocks noGrp="1"/>
          </p:cNvSpPr>
          <p:nvPr>
            <p:ph type="subTitle" idx="3"/>
          </p:nvPr>
        </p:nvSpPr>
        <p:spPr>
          <a:xfrm>
            <a:off x="6018608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subTitle" idx="4"/>
          </p:nvPr>
        </p:nvSpPr>
        <p:spPr>
          <a:xfrm>
            <a:off x="968692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5" name="Google Shape;595;p23"/>
          <p:cNvSpPr txBox="1">
            <a:spLocks noGrp="1"/>
          </p:cNvSpPr>
          <p:nvPr>
            <p:ph type="subTitle" idx="5"/>
          </p:nvPr>
        </p:nvSpPr>
        <p:spPr>
          <a:xfrm>
            <a:off x="3493650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subTitle" idx="6"/>
          </p:nvPr>
        </p:nvSpPr>
        <p:spPr>
          <a:xfrm>
            <a:off x="6018608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97" name="Google Shape;597;p2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598" name="Google Shape;598;p2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2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23"/>
          <p:cNvSpPr/>
          <p:nvPr/>
        </p:nvSpPr>
        <p:spPr>
          <a:xfrm>
            <a:off x="8175300" y="32418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2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604" name="Google Shape;604;p2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3"/>
            <p:cNvCxnSpPr>
              <a:stCxn id="604" idx="1"/>
              <a:endCxn id="60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6" name="Google Shape;606;p2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7" name="Google Shape;607;p23"/>
            <p:cNvCxnSpPr>
              <a:stCxn id="606" idx="1"/>
              <a:endCxn id="60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8" name="Google Shape;608;p2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9" name="Google Shape;609;p23"/>
            <p:cNvCxnSpPr>
              <a:stCxn id="608" idx="1"/>
              <a:endCxn id="60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0" name="Google Shape;610;p2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1" name="Google Shape;611;p23"/>
            <p:cNvCxnSpPr>
              <a:stCxn id="610" idx="1"/>
              <a:endCxn id="61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2" name="Google Shape;612;p2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3" name="Google Shape;613;p23"/>
            <p:cNvCxnSpPr>
              <a:stCxn id="612" idx="1"/>
              <a:endCxn id="61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4" name="Google Shape;614;p2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5" name="Google Shape;615;p23"/>
            <p:cNvCxnSpPr>
              <a:stCxn id="614" idx="1"/>
              <a:endCxn id="61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6" name="Google Shape;616;p2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7" name="Google Shape;617;p23"/>
            <p:cNvCxnSpPr>
              <a:stCxn id="616" idx="1"/>
              <a:endCxn id="61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8" name="Google Shape;618;p2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9" name="Google Shape;619;p23"/>
            <p:cNvCxnSpPr>
              <a:stCxn id="618" idx="1"/>
              <a:endCxn id="61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0" name="Google Shape;620;p2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1" name="Google Shape;621;p23"/>
            <p:cNvCxnSpPr>
              <a:stCxn id="620" idx="1"/>
              <a:endCxn id="62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2" name="Google Shape;622;p23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5"/>
          <p:cNvSpPr txBox="1">
            <a:spLocks noGrp="1"/>
          </p:cNvSpPr>
          <p:nvPr>
            <p:ph type="subTitle" idx="1"/>
          </p:nvPr>
        </p:nvSpPr>
        <p:spPr>
          <a:xfrm>
            <a:off x="14430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5"/>
          <p:cNvSpPr txBox="1">
            <a:spLocks noGrp="1"/>
          </p:cNvSpPr>
          <p:nvPr>
            <p:ph type="subTitle" idx="2"/>
          </p:nvPr>
        </p:nvSpPr>
        <p:spPr>
          <a:xfrm>
            <a:off x="50508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5"/>
          <p:cNvSpPr txBox="1">
            <a:spLocks noGrp="1"/>
          </p:cNvSpPr>
          <p:nvPr>
            <p:ph type="subTitle" idx="3"/>
          </p:nvPr>
        </p:nvSpPr>
        <p:spPr>
          <a:xfrm>
            <a:off x="14430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5"/>
          <p:cNvSpPr txBox="1">
            <a:spLocks noGrp="1"/>
          </p:cNvSpPr>
          <p:nvPr>
            <p:ph type="subTitle" idx="4"/>
          </p:nvPr>
        </p:nvSpPr>
        <p:spPr>
          <a:xfrm>
            <a:off x="50508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5"/>
          <p:cNvSpPr txBox="1">
            <a:spLocks noGrp="1"/>
          </p:cNvSpPr>
          <p:nvPr>
            <p:ph type="subTitle" idx="5"/>
          </p:nvPr>
        </p:nvSpPr>
        <p:spPr>
          <a:xfrm>
            <a:off x="1443000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5" name="Google Shape;665;p25"/>
          <p:cNvSpPr txBox="1">
            <a:spLocks noGrp="1"/>
          </p:cNvSpPr>
          <p:nvPr>
            <p:ph type="subTitle" idx="6"/>
          </p:nvPr>
        </p:nvSpPr>
        <p:spPr>
          <a:xfrm>
            <a:off x="1443000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6" name="Google Shape;666;p25"/>
          <p:cNvSpPr txBox="1">
            <a:spLocks noGrp="1"/>
          </p:cNvSpPr>
          <p:nvPr>
            <p:ph type="subTitle" idx="7"/>
          </p:nvPr>
        </p:nvSpPr>
        <p:spPr>
          <a:xfrm>
            <a:off x="5050775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7" name="Google Shape;667;p25"/>
          <p:cNvSpPr txBox="1">
            <a:spLocks noGrp="1"/>
          </p:cNvSpPr>
          <p:nvPr>
            <p:ph type="subTitle" idx="8"/>
          </p:nvPr>
        </p:nvSpPr>
        <p:spPr>
          <a:xfrm>
            <a:off x="5050775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68" name="Google Shape;668;p2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669" name="Google Shape;669;p25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25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3" name="Google Shape;673;p25"/>
          <p:cNvGrpSpPr/>
          <p:nvPr/>
        </p:nvGrpSpPr>
        <p:grpSpPr>
          <a:xfrm>
            <a:off x="8782575" y="3737650"/>
            <a:ext cx="1136700" cy="1139775"/>
            <a:chOff x="6532950" y="648050"/>
            <a:chExt cx="1136700" cy="1139775"/>
          </a:xfrm>
        </p:grpSpPr>
        <p:sp>
          <p:nvSpPr>
            <p:cNvPr id="674" name="Google Shape;674;p2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25"/>
            <p:cNvCxnSpPr>
              <a:stCxn id="674" idx="1"/>
              <a:endCxn id="67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7" name="Google Shape;677;p25"/>
            <p:cNvCxnSpPr>
              <a:stCxn id="676" idx="1"/>
              <a:endCxn id="67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8" name="Google Shape;678;p2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9" name="Google Shape;679;p25"/>
            <p:cNvCxnSpPr>
              <a:stCxn id="678" idx="1"/>
              <a:endCxn id="67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0" name="Google Shape;680;p2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1" name="Google Shape;681;p25"/>
            <p:cNvCxnSpPr>
              <a:stCxn id="680" idx="1"/>
              <a:endCxn id="68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2" name="Google Shape;682;p2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3" name="Google Shape;683;p25"/>
            <p:cNvCxnSpPr>
              <a:stCxn id="682" idx="1"/>
              <a:endCxn id="68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4" name="Google Shape;684;p2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5" name="Google Shape;685;p25"/>
            <p:cNvCxnSpPr>
              <a:stCxn id="684" idx="1"/>
              <a:endCxn id="68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" name="Google Shape;686;p2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25"/>
            <p:cNvCxnSpPr>
              <a:stCxn id="686" idx="1"/>
              <a:endCxn id="68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8" name="Google Shape;688;p2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9" name="Google Shape;689;p25"/>
            <p:cNvCxnSpPr>
              <a:stCxn id="688" idx="1"/>
              <a:endCxn id="68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0" name="Google Shape;690;p2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25"/>
            <p:cNvCxnSpPr>
              <a:stCxn id="690" idx="1"/>
              <a:endCxn id="69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25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>
            <a:off x="-2011075" y="10654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1"/>
          <p:cNvSpPr txBox="1">
            <a:spLocks noGrp="1"/>
          </p:cNvSpPr>
          <p:nvPr>
            <p:ph type="title"/>
          </p:nvPr>
        </p:nvSpPr>
        <p:spPr>
          <a:xfrm>
            <a:off x="2182200" y="2247900"/>
            <a:ext cx="47796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3" name="Google Shape;843;p31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165325"/>
            <a:ext cx="1652100" cy="10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4" name="Google Shape;844;p31"/>
          <p:cNvSpPr txBox="1">
            <a:spLocks noGrp="1"/>
          </p:cNvSpPr>
          <p:nvPr>
            <p:ph type="subTitle" idx="1"/>
          </p:nvPr>
        </p:nvSpPr>
        <p:spPr>
          <a:xfrm>
            <a:off x="32664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45" name="Google Shape;845;p31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46" name="Google Shape;846;p31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31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31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31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0" name="Google Shape;850;p31"/>
          <p:cNvGrpSpPr/>
          <p:nvPr/>
        </p:nvGrpSpPr>
        <p:grpSpPr>
          <a:xfrm>
            <a:off x="361500" y="272275"/>
            <a:ext cx="1136700" cy="1139775"/>
            <a:chOff x="6532950" y="648050"/>
            <a:chExt cx="1136700" cy="1139775"/>
          </a:xfrm>
        </p:grpSpPr>
        <p:sp>
          <p:nvSpPr>
            <p:cNvPr id="851" name="Google Shape;851;p31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2" name="Google Shape;852;p31"/>
            <p:cNvCxnSpPr>
              <a:stCxn id="851" idx="1"/>
              <a:endCxn id="85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3" name="Google Shape;853;p31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4" name="Google Shape;854;p31"/>
            <p:cNvCxnSpPr>
              <a:stCxn id="853" idx="1"/>
              <a:endCxn id="85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5" name="Google Shape;855;p31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6" name="Google Shape;856;p31"/>
            <p:cNvCxnSpPr>
              <a:stCxn id="855" idx="1"/>
              <a:endCxn id="85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31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8" name="Google Shape;858;p31"/>
            <p:cNvCxnSpPr>
              <a:stCxn id="857" idx="1"/>
              <a:endCxn id="85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9" name="Google Shape;859;p31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0" name="Google Shape;860;p31"/>
            <p:cNvCxnSpPr>
              <a:stCxn id="859" idx="1"/>
              <a:endCxn id="85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1" name="Google Shape;861;p31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2" name="Google Shape;862;p31"/>
            <p:cNvCxnSpPr>
              <a:stCxn id="861" idx="1"/>
              <a:endCxn id="86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3" name="Google Shape;863;p31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4" name="Google Shape;864;p31"/>
            <p:cNvCxnSpPr>
              <a:stCxn id="863" idx="1"/>
              <a:endCxn id="86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5" name="Google Shape;865;p31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6" name="Google Shape;866;p31"/>
            <p:cNvCxnSpPr>
              <a:stCxn id="865" idx="1"/>
              <a:endCxn id="86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7" name="Google Shape;867;p31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8" name="Google Shape;868;p31"/>
            <p:cNvCxnSpPr>
              <a:stCxn id="867" idx="1"/>
              <a:endCxn id="86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9" name="Google Shape;869;p31"/>
          <p:cNvSpPr/>
          <p:nvPr/>
        </p:nvSpPr>
        <p:spPr>
          <a:xfrm>
            <a:off x="8782575" y="37449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1"/>
          <p:cNvSpPr/>
          <p:nvPr/>
        </p:nvSpPr>
        <p:spPr>
          <a:xfrm rot="5400000">
            <a:off x="616175" y="-6231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1"/>
          <p:cNvSpPr/>
          <p:nvPr/>
        </p:nvSpPr>
        <p:spPr>
          <a:xfrm>
            <a:off x="7198200" y="-15589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2"/>
          <p:cNvSpPr txBox="1">
            <a:spLocks noGrp="1"/>
          </p:cNvSpPr>
          <p:nvPr>
            <p:ph type="title"/>
          </p:nvPr>
        </p:nvSpPr>
        <p:spPr>
          <a:xfrm>
            <a:off x="3188525" y="2247900"/>
            <a:ext cx="47796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4" name="Google Shape;874;p32"/>
          <p:cNvSpPr txBox="1">
            <a:spLocks noGrp="1"/>
          </p:cNvSpPr>
          <p:nvPr>
            <p:ph type="title" idx="2" hasCustomPrompt="1"/>
          </p:nvPr>
        </p:nvSpPr>
        <p:spPr>
          <a:xfrm>
            <a:off x="6316025" y="1165325"/>
            <a:ext cx="1652100" cy="10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5" name="Google Shape;875;p32"/>
          <p:cNvSpPr txBox="1">
            <a:spLocks noGrp="1"/>
          </p:cNvSpPr>
          <p:nvPr>
            <p:ph type="subTitle" idx="1"/>
          </p:nvPr>
        </p:nvSpPr>
        <p:spPr>
          <a:xfrm>
            <a:off x="5356925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76" name="Google Shape;876;p3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77" name="Google Shape;877;p32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32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3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1" name="Google Shape;881;p32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6195950" y="44433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3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884" name="Google Shape;884;p3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5" name="Google Shape;885;p32"/>
            <p:cNvCxnSpPr>
              <a:stCxn id="884" idx="1"/>
              <a:endCxn id="88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6" name="Google Shape;886;p3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7" name="Google Shape;887;p32"/>
            <p:cNvCxnSpPr>
              <a:stCxn id="886" idx="1"/>
              <a:endCxn id="88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9" name="Google Shape;889;p32"/>
            <p:cNvCxnSpPr>
              <a:stCxn id="888" idx="1"/>
              <a:endCxn id="88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0" name="Google Shape;890;p3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1" name="Google Shape;891;p32"/>
            <p:cNvCxnSpPr>
              <a:stCxn id="890" idx="1"/>
              <a:endCxn id="89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2" name="Google Shape;892;p3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3" name="Google Shape;893;p32"/>
            <p:cNvCxnSpPr>
              <a:stCxn id="892" idx="1"/>
              <a:endCxn id="89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4" name="Google Shape;894;p3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5" name="Google Shape;895;p32"/>
            <p:cNvCxnSpPr>
              <a:stCxn id="894" idx="1"/>
              <a:endCxn id="89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3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32"/>
            <p:cNvCxnSpPr>
              <a:stCxn id="896" idx="1"/>
              <a:endCxn id="89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8" name="Google Shape;898;p3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9" name="Google Shape;899;p32"/>
            <p:cNvCxnSpPr>
              <a:stCxn id="898" idx="1"/>
              <a:endCxn id="89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0" name="Google Shape;900;p3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1" name="Google Shape;901;p32"/>
            <p:cNvCxnSpPr>
              <a:stCxn id="900" idx="1"/>
              <a:endCxn id="90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2" name="Google Shape;902;p32"/>
          <p:cNvSpPr/>
          <p:nvPr/>
        </p:nvSpPr>
        <p:spPr>
          <a:xfrm>
            <a:off x="-75" y="3747913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2"/>
          <p:cNvSpPr/>
          <p:nvPr/>
        </p:nvSpPr>
        <p:spPr>
          <a:xfrm>
            <a:off x="84075" y="-15589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" name="Google Shape;904;p3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905" name="Google Shape;905;p3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9" r:id="rId6"/>
    <p:sldLayoutId id="2147483671" r:id="rId7"/>
    <p:sldLayoutId id="2147483677" r:id="rId8"/>
    <p:sldLayoutId id="2147483678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2"/>
          <p:cNvSpPr txBox="1">
            <a:spLocks noGrp="1"/>
          </p:cNvSpPr>
          <p:nvPr>
            <p:ph type="ctrTitle"/>
          </p:nvPr>
        </p:nvSpPr>
        <p:spPr>
          <a:xfrm>
            <a:off x="1235700" y="1646775"/>
            <a:ext cx="6672600" cy="12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 NIA03 </a:t>
            </a:r>
            <a:br>
              <a:rPr lang="en" dirty="0"/>
            </a:br>
            <a:r>
              <a:rPr lang="en" dirty="0"/>
              <a:t> Soutenance </a:t>
            </a:r>
            <a:r>
              <a:rPr lang="en" dirty="0">
                <a:solidFill>
                  <a:schemeClr val="dk2"/>
                </a:solidFill>
              </a:rPr>
              <a:t>Finale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0" name="Google Shape;1010;p42"/>
          <p:cNvSpPr txBox="1">
            <a:spLocks noGrp="1"/>
          </p:cNvSpPr>
          <p:nvPr>
            <p:ph type="subTitle" idx="1"/>
          </p:nvPr>
        </p:nvSpPr>
        <p:spPr>
          <a:xfrm>
            <a:off x="1605600" y="2930625"/>
            <a:ext cx="6163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Brice Appenzeller, Mathieu Dario, Julien Delavande, Aurélien Deniau, Jules Gomel, Rayanne Igbida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5666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Une variété de méthodes [3] : </a:t>
            </a:r>
          </a:p>
          <a:p>
            <a:pPr lvl="1" algn="l"/>
            <a:r>
              <a:rPr lang="fr-FR" dirty="0"/>
              <a:t>Classification adaptative : supervisé et non-supervisé</a:t>
            </a:r>
          </a:p>
          <a:p>
            <a:pPr lvl="1" algn="l"/>
            <a:r>
              <a:rPr lang="fr-FR" dirty="0"/>
              <a:t>Matrices et tenseurs</a:t>
            </a:r>
          </a:p>
          <a:p>
            <a:pPr lvl="1" algn="l"/>
            <a:r>
              <a:rPr lang="fr-FR" dirty="0"/>
              <a:t>Deep Learning</a:t>
            </a:r>
          </a:p>
          <a:p>
            <a:r>
              <a:rPr lang="fr-FR" dirty="0"/>
              <a:t>Avantages et inconvénients pour chaque méthode [3]</a:t>
            </a:r>
          </a:p>
          <a:p>
            <a:pPr lvl="1" algn="l"/>
            <a:r>
              <a:rPr lang="fr-FR" dirty="0"/>
              <a:t>Non supervisé pas assez robuste, adaptif parfois pas adapté aux BCI (feedback changeant)</a:t>
            </a:r>
          </a:p>
          <a:p>
            <a:pPr lvl="1" algn="l"/>
            <a:r>
              <a:rPr lang="fr-FR" dirty="0"/>
              <a:t>Deep </a:t>
            </a:r>
            <a:r>
              <a:rPr lang="fr-FR" dirty="0" err="1"/>
              <a:t>learning</a:t>
            </a:r>
            <a:r>
              <a:rPr lang="fr-FR" dirty="0"/>
              <a:t> prometteur, mais pas encore bien testé en 2018 </a:t>
            </a: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19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Avancées </a:t>
            </a:r>
            <a:r>
              <a:rPr lang="en" dirty="0">
                <a:solidFill>
                  <a:schemeClr val="dk2"/>
                </a:solidFill>
              </a:rPr>
              <a:t>concrètes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Exploration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Structure de données maîtrisée : forme commune mise en place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Exploration de notre côté : délimitation et identification de plusieurs méthodes à implémenter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Début du travail sur une implémentation de la méthode standard du labo + détection du mouvement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Interface homme-machine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67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51783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solution</a:t>
            </a:r>
            <a:endParaRPr dirty="0"/>
          </a:p>
        </p:txBody>
      </p:sp>
      <p:sp>
        <p:nvSpPr>
          <p:cNvPr id="1052" name="Google Shape;1052;p46"/>
          <p:cNvSpPr txBox="1">
            <a:spLocks noGrp="1"/>
          </p:cNvSpPr>
          <p:nvPr>
            <p:ph type="title" idx="2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943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produit réalisé et délivré au 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18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Risques </a:t>
            </a:r>
            <a:r>
              <a:rPr lang="en" dirty="0">
                <a:solidFill>
                  <a:schemeClr val="dk2"/>
                </a:solidFill>
              </a:rPr>
              <a:t>passés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Depuis le début du projet, nous avons été confrontés à plusieurs risques du PDD qui ne sont </a:t>
            </a:r>
            <a:r>
              <a:rPr lang="fr-FR" dirty="0">
                <a:solidFill>
                  <a:schemeClr val="bg2"/>
                </a:solidFill>
              </a:rPr>
              <a:t>plus d’actualités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Difficulté d’accès aux données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Manque de compétences dans le milieu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43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Nouveaux </a:t>
            </a:r>
            <a:r>
              <a:rPr lang="en" dirty="0">
                <a:solidFill>
                  <a:schemeClr val="dk2"/>
                </a:solidFill>
              </a:rPr>
              <a:t>risques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Nouveaux risques </a:t>
            </a:r>
            <a:r>
              <a:rPr lang="fr-FR" dirty="0">
                <a:solidFill>
                  <a:schemeClr val="bg2"/>
                </a:solidFill>
              </a:rPr>
              <a:t>identifiés lors des réunions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Projet pas fini dans les temps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Manque de validité scientifique de notre travail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4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Nouveaux </a:t>
            </a:r>
            <a:r>
              <a:rPr lang="en" dirty="0">
                <a:solidFill>
                  <a:schemeClr val="dk2"/>
                </a:solidFill>
              </a:rPr>
              <a:t>risques…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Nouvelles </a:t>
            </a:r>
            <a:r>
              <a:rPr lang="en" dirty="0"/>
              <a:t>solutions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Planification efficace et jalons internes + organisation d’équipe plus efficace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>
                <a:solidFill>
                  <a:schemeClr val="bg2"/>
                </a:solidFill>
              </a:rPr>
              <a:t>Implémentation de solutions déjà validées </a:t>
            </a:r>
            <a:r>
              <a:rPr lang="fr-FR" dirty="0"/>
              <a:t>dans des articles maintenant que l’exploratoire a porté ses fruits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8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4"/>
          <p:cNvSpPr txBox="1">
            <a:spLocks noGrp="1"/>
          </p:cNvSpPr>
          <p:nvPr>
            <p:ph type="title"/>
          </p:nvPr>
        </p:nvSpPr>
        <p:spPr>
          <a:xfrm>
            <a:off x="1803900" y="2233425"/>
            <a:ext cx="5536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1134" name="Google Shape;1134;p54"/>
          <p:cNvSpPr txBox="1">
            <a:spLocks noGrp="1"/>
          </p:cNvSpPr>
          <p:nvPr>
            <p:ph type="subTitle" idx="1"/>
          </p:nvPr>
        </p:nvSpPr>
        <p:spPr>
          <a:xfrm>
            <a:off x="32664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Avancées de nos différents livrables</a:t>
            </a:r>
            <a:endParaRPr dirty="0"/>
          </a:p>
        </p:txBody>
      </p:sp>
      <p:sp>
        <p:nvSpPr>
          <p:cNvPr id="1135" name="Google Shape;1135;p54"/>
          <p:cNvSpPr txBox="1">
            <a:spLocks noGrp="1"/>
          </p:cNvSpPr>
          <p:nvPr>
            <p:ph type="title" idx="2"/>
          </p:nvPr>
        </p:nvSpPr>
        <p:spPr>
          <a:xfrm>
            <a:off x="374595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36" name="Google Shape;1136;p54"/>
          <p:cNvSpPr/>
          <p:nvPr/>
        </p:nvSpPr>
        <p:spPr>
          <a:xfrm>
            <a:off x="361500" y="41943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7" name="Google Shape;1137;p54"/>
          <p:cNvGrpSpPr/>
          <p:nvPr/>
        </p:nvGrpSpPr>
        <p:grpSpPr>
          <a:xfrm>
            <a:off x="7794576" y="4333529"/>
            <a:ext cx="636199" cy="247800"/>
            <a:chOff x="7758925" y="4356275"/>
            <a:chExt cx="636199" cy="247800"/>
          </a:xfrm>
        </p:grpSpPr>
        <p:sp>
          <p:nvSpPr>
            <p:cNvPr id="1138" name="Google Shape;1138;p5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586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1"/>
          <p:cNvSpPr txBox="1">
            <a:spLocks noGrp="1"/>
          </p:cNvSpPr>
          <p:nvPr>
            <p:ph type="subTitle" idx="1"/>
          </p:nvPr>
        </p:nvSpPr>
        <p:spPr>
          <a:xfrm>
            <a:off x="14430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Relu, mis à jour et quasiment fini</a:t>
            </a:r>
            <a:endParaRPr dirty="0"/>
          </a:p>
        </p:txBody>
      </p:sp>
      <p:sp>
        <p:nvSpPr>
          <p:cNvPr id="1096" name="Google Shape;1096;p51"/>
          <p:cNvSpPr txBox="1">
            <a:spLocks noGrp="1"/>
          </p:cNvSpPr>
          <p:nvPr>
            <p:ph type="subTitle" idx="2"/>
          </p:nvPr>
        </p:nvSpPr>
        <p:spPr>
          <a:xfrm>
            <a:off x="50508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Canevas commencé, à agrémenter pendant tout le long du travail</a:t>
            </a:r>
            <a:endParaRPr dirty="0"/>
          </a:p>
        </p:txBody>
      </p:sp>
      <p:sp>
        <p:nvSpPr>
          <p:cNvPr id="1097" name="Google Shape;1097;p51"/>
          <p:cNvSpPr txBox="1">
            <a:spLocks noGrp="1"/>
          </p:cNvSpPr>
          <p:nvPr>
            <p:ph type="subTitle" idx="3"/>
          </p:nvPr>
        </p:nvSpPr>
        <p:spPr>
          <a:xfrm>
            <a:off x="14430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Sera repris de ce diapo au maximum</a:t>
            </a:r>
            <a:endParaRPr dirty="0"/>
          </a:p>
        </p:txBody>
      </p:sp>
      <p:sp>
        <p:nvSpPr>
          <p:cNvPr id="1098" name="Google Shape;1098;p51"/>
          <p:cNvSpPr txBox="1">
            <a:spLocks noGrp="1"/>
          </p:cNvSpPr>
          <p:nvPr>
            <p:ph type="subTitle" idx="4"/>
          </p:nvPr>
        </p:nvSpPr>
        <p:spPr>
          <a:xfrm>
            <a:off x="50508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 commencée</a:t>
            </a:r>
            <a:endParaRPr dirty="0"/>
          </a:p>
        </p:txBody>
      </p:sp>
      <p:sp>
        <p:nvSpPr>
          <p:cNvPr id="1099" name="Google Shape;1099;p51"/>
          <p:cNvSpPr txBox="1">
            <a:spLocks noGrp="1"/>
          </p:cNvSpPr>
          <p:nvPr>
            <p:ph type="subTitle" idx="5"/>
          </p:nvPr>
        </p:nvSpPr>
        <p:spPr>
          <a:xfrm>
            <a:off x="1443000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PDD</a:t>
            </a:r>
            <a:endParaRPr dirty="0"/>
          </a:p>
        </p:txBody>
      </p:sp>
      <p:sp>
        <p:nvSpPr>
          <p:cNvPr id="1100" name="Google Shape;1100;p51"/>
          <p:cNvSpPr txBox="1">
            <a:spLocks noGrp="1"/>
          </p:cNvSpPr>
          <p:nvPr>
            <p:ph type="subTitle" idx="6"/>
          </p:nvPr>
        </p:nvSpPr>
        <p:spPr>
          <a:xfrm>
            <a:off x="1443000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d’oral</a:t>
            </a:r>
            <a:endParaRPr dirty="0"/>
          </a:p>
        </p:txBody>
      </p:sp>
      <p:sp>
        <p:nvSpPr>
          <p:cNvPr id="1101" name="Google Shape;1101;p51"/>
          <p:cNvSpPr txBox="1">
            <a:spLocks noGrp="1"/>
          </p:cNvSpPr>
          <p:nvPr>
            <p:ph type="subTitle" idx="7"/>
          </p:nvPr>
        </p:nvSpPr>
        <p:spPr>
          <a:xfrm>
            <a:off x="5050775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Rapport</a:t>
            </a:r>
            <a:endParaRPr dirty="0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subTitle" idx="8"/>
          </p:nvPr>
        </p:nvSpPr>
        <p:spPr>
          <a:xfrm>
            <a:off x="5050775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Fiche synthèse</a:t>
            </a:r>
            <a:endParaRPr dirty="0"/>
          </a:p>
        </p:txBody>
      </p:sp>
      <p:sp>
        <p:nvSpPr>
          <p:cNvPr id="1103" name="Google Shape;110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Livrables </a:t>
            </a:r>
            <a:r>
              <a:rPr lang="en" dirty="0">
                <a:solidFill>
                  <a:schemeClr val="dk2"/>
                </a:solidFill>
              </a:rPr>
              <a:t>écoles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1"/>
          <p:cNvSpPr txBox="1">
            <a:spLocks noGrp="1"/>
          </p:cNvSpPr>
          <p:nvPr>
            <p:ph type="subTitle" idx="1"/>
          </p:nvPr>
        </p:nvSpPr>
        <p:spPr>
          <a:xfrm>
            <a:off x="14430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Rigueur d’organisation pour limiter l’effort avant le rendu</a:t>
            </a:r>
            <a:endParaRPr dirty="0"/>
          </a:p>
        </p:txBody>
      </p:sp>
      <p:sp>
        <p:nvSpPr>
          <p:cNvPr id="1096" name="Google Shape;1096;p51"/>
          <p:cNvSpPr txBox="1">
            <a:spLocks noGrp="1"/>
          </p:cNvSpPr>
          <p:nvPr>
            <p:ph type="subTitle" idx="2"/>
          </p:nvPr>
        </p:nvSpPr>
        <p:spPr>
          <a:xfrm>
            <a:off x="50508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Rédaction pas commencée mais le but est de réutiliser le plus le précédent</a:t>
            </a:r>
            <a:endParaRPr dirty="0"/>
          </a:p>
        </p:txBody>
      </p:sp>
      <p:sp>
        <p:nvSpPr>
          <p:cNvPr id="1097" name="Google Shape;1097;p51"/>
          <p:cNvSpPr txBox="1">
            <a:spLocks noGrp="1"/>
          </p:cNvSpPr>
          <p:nvPr>
            <p:ph type="subTitle" idx="3"/>
          </p:nvPr>
        </p:nvSpPr>
        <p:spPr>
          <a:xfrm>
            <a:off x="14430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précédente inspectée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Possibilité de la refaire à zéro, mais chronophage. </a:t>
            </a:r>
            <a:r>
              <a:rPr lang="fr-FR" dirty="0"/>
              <a:t>À</a:t>
            </a:r>
            <a:r>
              <a:rPr lang="en" dirty="0"/>
              <a:t> voir en fonction des avancées</a:t>
            </a:r>
            <a:endParaRPr dirty="0"/>
          </a:p>
        </p:txBody>
      </p:sp>
      <p:sp>
        <p:nvSpPr>
          <p:cNvPr id="1098" name="Google Shape;1098;p51"/>
          <p:cNvSpPr txBox="1">
            <a:spLocks noGrp="1"/>
          </p:cNvSpPr>
          <p:nvPr>
            <p:ph type="subTitle" idx="4"/>
          </p:nvPr>
        </p:nvSpPr>
        <p:spPr>
          <a:xfrm>
            <a:off x="50508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Rédaction pas commencée</a:t>
            </a:r>
            <a:endParaRPr dirty="0"/>
          </a:p>
        </p:txBody>
      </p:sp>
      <p:sp>
        <p:nvSpPr>
          <p:cNvPr id="1099" name="Google Shape;1099;p51"/>
          <p:cNvSpPr txBox="1">
            <a:spLocks noGrp="1"/>
          </p:cNvSpPr>
          <p:nvPr>
            <p:ph type="subTitle" idx="5"/>
          </p:nvPr>
        </p:nvSpPr>
        <p:spPr>
          <a:xfrm>
            <a:off x="1443000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1100" name="Google Shape;1100;p51"/>
          <p:cNvSpPr txBox="1">
            <a:spLocks noGrp="1"/>
          </p:cNvSpPr>
          <p:nvPr>
            <p:ph type="subTitle" idx="6"/>
          </p:nvPr>
        </p:nvSpPr>
        <p:spPr>
          <a:xfrm>
            <a:off x="1443000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IHM</a:t>
            </a:r>
            <a:endParaRPr dirty="0"/>
          </a:p>
        </p:txBody>
      </p:sp>
      <p:sp>
        <p:nvSpPr>
          <p:cNvPr id="1101" name="Google Shape;1101;p51"/>
          <p:cNvSpPr txBox="1">
            <a:spLocks noGrp="1"/>
          </p:cNvSpPr>
          <p:nvPr>
            <p:ph type="subTitle" idx="7"/>
          </p:nvPr>
        </p:nvSpPr>
        <p:spPr>
          <a:xfrm>
            <a:off x="5050775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 utilisateur</a:t>
            </a:r>
            <a:endParaRPr dirty="0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subTitle" idx="8"/>
          </p:nvPr>
        </p:nvSpPr>
        <p:spPr>
          <a:xfrm>
            <a:off x="5050775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 technique</a:t>
            </a:r>
            <a:endParaRPr dirty="0"/>
          </a:p>
        </p:txBody>
      </p:sp>
      <p:sp>
        <p:nvSpPr>
          <p:cNvPr id="1103" name="Google Shape;110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Livrables </a:t>
            </a:r>
            <a:r>
              <a:rPr lang="en">
                <a:solidFill>
                  <a:schemeClr val="dk2"/>
                </a:solidFill>
              </a:rPr>
              <a:t>clients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8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5"/>
          <p:cNvSpPr txBox="1">
            <a:spLocks noGrp="1"/>
          </p:cNvSpPr>
          <p:nvPr>
            <p:ph type="title"/>
          </p:nvPr>
        </p:nvSpPr>
        <p:spPr>
          <a:xfrm>
            <a:off x="3188525" y="2247900"/>
            <a:ext cx="47796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Perspectives</a:t>
            </a:r>
            <a:endParaRPr dirty="0"/>
          </a:p>
        </p:txBody>
      </p:sp>
      <p:sp>
        <p:nvSpPr>
          <p:cNvPr id="1316" name="Google Shape;1316;p65"/>
          <p:cNvSpPr txBox="1">
            <a:spLocks noGrp="1"/>
          </p:cNvSpPr>
          <p:nvPr>
            <p:ph type="title" idx="2"/>
          </p:nvPr>
        </p:nvSpPr>
        <p:spPr>
          <a:xfrm>
            <a:off x="6316025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17" name="Google Shape;1317;p65"/>
          <p:cNvSpPr txBox="1">
            <a:spLocks noGrp="1"/>
          </p:cNvSpPr>
          <p:nvPr>
            <p:ph type="subTitle" idx="1"/>
          </p:nvPr>
        </p:nvSpPr>
        <p:spPr>
          <a:xfrm>
            <a:off x="5356925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03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51783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52" name="Google Shape;1052;p46"/>
          <p:cNvSpPr txBox="1">
            <a:spLocks noGrp="1"/>
          </p:cNvSpPr>
          <p:nvPr>
            <p:ph type="title" idx="2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Rappel du contexte et objectifs du meeting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294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Organisation </a:t>
            </a:r>
            <a:r>
              <a:rPr lang="en" dirty="0">
                <a:solidFill>
                  <a:schemeClr val="dk2"/>
                </a:solidFill>
              </a:rPr>
              <a:t>future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Pour gérer au mieux </a:t>
            </a:r>
            <a:r>
              <a:rPr lang="fr-FR" dirty="0">
                <a:solidFill>
                  <a:schemeClr val="bg2"/>
                </a:solidFill>
              </a:rPr>
              <a:t>les risques gestion de projet :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Rationalisation du travail en équipe et répartition efficiente du travail : + de feedback, points réguliers et en continu </a:t>
            </a:r>
            <a:r>
              <a:rPr lang="fr-FR" dirty="0">
                <a:solidFill>
                  <a:schemeClr val="bg2"/>
                </a:solidFill>
              </a:rPr>
              <a:t>accentués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Ecriture des livrables </a:t>
            </a:r>
            <a:r>
              <a:rPr lang="fr-FR" dirty="0">
                <a:solidFill>
                  <a:schemeClr val="bg2"/>
                </a:solidFill>
              </a:rPr>
              <a:t>au plus tôt et en parallèle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34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Organisation </a:t>
            </a:r>
            <a:r>
              <a:rPr lang="en" dirty="0">
                <a:solidFill>
                  <a:schemeClr val="dk2"/>
                </a:solidFill>
              </a:rPr>
              <a:t>future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Pour gérer au mieux </a:t>
            </a:r>
            <a:r>
              <a:rPr lang="fr-FR" dirty="0">
                <a:solidFill>
                  <a:schemeClr val="bg2"/>
                </a:solidFill>
              </a:rPr>
              <a:t>les risques techniques :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Implémentation quasiment terminé de la pipeline complète, qui nous a été donnée le 18/12 : travail à partir de cela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Exploration qui prend la forme de </a:t>
            </a:r>
            <a:r>
              <a:rPr lang="fr-FR" dirty="0">
                <a:solidFill>
                  <a:schemeClr val="bg2"/>
                </a:solidFill>
              </a:rPr>
              <a:t>pipelines complètes tirées directement d’articles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>
                <a:solidFill>
                  <a:schemeClr val="tx1"/>
                </a:solidFill>
              </a:rPr>
              <a:t>Panel de </a:t>
            </a:r>
            <a:r>
              <a:rPr lang="fr-FR" dirty="0" err="1">
                <a:solidFill>
                  <a:schemeClr val="tx1"/>
                </a:solidFill>
              </a:rPr>
              <a:t>classifiers</a:t>
            </a:r>
            <a:r>
              <a:rPr lang="fr-FR" dirty="0">
                <a:solidFill>
                  <a:schemeClr val="tx1"/>
                </a:solidFill>
              </a:rPr>
              <a:t> plus complets : </a:t>
            </a:r>
            <a:r>
              <a:rPr lang="fr-FR" dirty="0">
                <a:solidFill>
                  <a:schemeClr val="bg2"/>
                </a:solidFill>
              </a:rPr>
              <a:t>pas de focus sur l’IA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fr-FR" dirty="0">
              <a:solidFill>
                <a:schemeClr val="bg2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61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51783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52" name="Google Shape;1052;p46"/>
          <p:cNvSpPr txBox="1">
            <a:spLocks noGrp="1"/>
          </p:cNvSpPr>
          <p:nvPr>
            <p:ph type="title" idx="2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943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Puis questions-réponses!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0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Trois </a:t>
            </a:r>
            <a:r>
              <a:rPr lang="en" dirty="0">
                <a:solidFill>
                  <a:schemeClr val="dk2"/>
                </a:solidFill>
              </a:rPr>
              <a:t>facettes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85" name="Google Shape;1085;p50"/>
          <p:cNvSpPr txBox="1">
            <a:spLocks noGrp="1"/>
          </p:cNvSpPr>
          <p:nvPr>
            <p:ph type="subTitle" idx="1"/>
          </p:nvPr>
        </p:nvSpPr>
        <p:spPr>
          <a:xfrm>
            <a:off x="968692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Utilisation de signaux cérébraux 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Novateur, grandes </a:t>
            </a:r>
            <a:r>
              <a:rPr lang="fr-FR" dirty="0">
                <a:solidFill>
                  <a:schemeClr val="bg2"/>
                </a:solidFill>
              </a:rPr>
              <a:t>perspectives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Des </a:t>
            </a:r>
            <a:r>
              <a:rPr lang="fr-FR" dirty="0">
                <a:solidFill>
                  <a:schemeClr val="bg2"/>
                </a:solidFill>
              </a:rPr>
              <a:t>limitations</a:t>
            </a:r>
            <a:r>
              <a:rPr lang="fr-FR" dirty="0"/>
              <a:t> mais se démocratise</a:t>
            </a:r>
            <a:endParaRPr dirty="0"/>
          </a:p>
        </p:txBody>
      </p:sp>
      <p:sp>
        <p:nvSpPr>
          <p:cNvPr id="1086" name="Google Shape;1086;p50"/>
          <p:cNvSpPr txBox="1">
            <a:spLocks noGrp="1"/>
          </p:cNvSpPr>
          <p:nvPr>
            <p:ph type="subTitle" idx="2"/>
          </p:nvPr>
        </p:nvSpPr>
        <p:spPr>
          <a:xfrm>
            <a:off x="3493647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Donner un retour sur l’état mental de l’utilisateur fait travailler sa </a:t>
            </a:r>
            <a:r>
              <a:rPr lang="fr-FR" dirty="0">
                <a:solidFill>
                  <a:schemeClr val="bg2"/>
                </a:solidFill>
              </a:rPr>
              <a:t>plasticité cérébrale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Features</a:t>
            </a:r>
            <a:r>
              <a:rPr lang="fr-FR" dirty="0"/>
              <a:t> extraction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Classification</a:t>
            </a:r>
          </a:p>
        </p:txBody>
      </p:sp>
      <p:sp>
        <p:nvSpPr>
          <p:cNvPr id="1087" name="Google Shape;1087;p50"/>
          <p:cNvSpPr txBox="1">
            <a:spLocks noGrp="1"/>
          </p:cNvSpPr>
          <p:nvPr>
            <p:ph type="subTitle" idx="3"/>
          </p:nvPr>
        </p:nvSpPr>
        <p:spPr>
          <a:xfrm>
            <a:off x="5962662" y="2207675"/>
            <a:ext cx="2405392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Lecture d’articles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Travail sur les compétences nécessaires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18/12 : Point technique avec respo école → fait office d’état de l’art</a:t>
            </a:r>
            <a:endParaRPr dirty="0"/>
          </a:p>
        </p:txBody>
      </p:sp>
      <p:sp>
        <p:nvSpPr>
          <p:cNvPr id="1088" name="Google Shape;1088;p50"/>
          <p:cNvSpPr txBox="1">
            <a:spLocks noGrp="1"/>
          </p:cNvSpPr>
          <p:nvPr>
            <p:ph type="subTitle" idx="4"/>
          </p:nvPr>
        </p:nvSpPr>
        <p:spPr>
          <a:xfrm>
            <a:off x="968692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BCI</a:t>
            </a:r>
            <a:endParaRPr dirty="0"/>
          </a:p>
        </p:txBody>
      </p:sp>
      <p:sp>
        <p:nvSpPr>
          <p:cNvPr id="1089" name="Google Shape;1089;p50"/>
          <p:cNvSpPr txBox="1">
            <a:spLocks noGrp="1"/>
          </p:cNvSpPr>
          <p:nvPr>
            <p:ph type="subTitle" idx="5"/>
          </p:nvPr>
        </p:nvSpPr>
        <p:spPr>
          <a:xfrm>
            <a:off x="3493650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Neurofeedback</a:t>
            </a:r>
            <a:endParaRPr dirty="0"/>
          </a:p>
        </p:txBody>
      </p:sp>
      <p:sp>
        <p:nvSpPr>
          <p:cNvPr id="1090" name="Google Shape;1090;p50"/>
          <p:cNvSpPr txBox="1">
            <a:spLocks noGrp="1"/>
          </p:cNvSpPr>
          <p:nvPr>
            <p:ph type="subTitle" idx="6"/>
          </p:nvPr>
        </p:nvSpPr>
        <p:spPr>
          <a:xfrm>
            <a:off x="6018608" y="1739375"/>
            <a:ext cx="2405392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EEG-Stroke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7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4"/>
          <p:cNvSpPr/>
          <p:nvPr/>
        </p:nvSpPr>
        <p:spPr>
          <a:xfrm>
            <a:off x="-959000" y="3840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Sommaire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26" name="Google Shape;1026;p44"/>
          <p:cNvSpPr txBox="1">
            <a:spLocks noGrp="1"/>
          </p:cNvSpPr>
          <p:nvPr>
            <p:ph type="title" idx="2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7" name="Google Shape;1027;p44"/>
          <p:cNvSpPr txBox="1">
            <a:spLocks noGrp="1"/>
          </p:cNvSpPr>
          <p:nvPr>
            <p:ph type="title" idx="3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8" name="Google Shape;1028;p44"/>
          <p:cNvSpPr txBox="1">
            <a:spLocks noGrp="1"/>
          </p:cNvSpPr>
          <p:nvPr>
            <p:ph type="title" idx="4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9" name="Google Shape;1029;p44"/>
          <p:cNvSpPr txBox="1">
            <a:spLocks noGrp="1"/>
          </p:cNvSpPr>
          <p:nvPr>
            <p:ph type="title" idx="5"/>
          </p:nvPr>
        </p:nvSpPr>
        <p:spPr>
          <a:xfrm>
            <a:off x="4218974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30" name="Google Shape;1030;p44"/>
          <p:cNvSpPr txBox="1">
            <a:spLocks noGrp="1"/>
          </p:cNvSpPr>
          <p:nvPr>
            <p:ph type="title" idx="6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1" name="Google Shape;1031;p44"/>
          <p:cNvSpPr txBox="1">
            <a:spLocks noGrp="1"/>
          </p:cNvSpPr>
          <p:nvPr>
            <p:ph type="title" idx="7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2" name="Google Shape;1032;p44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33175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projet</a:t>
            </a:r>
            <a:endParaRPr dirty="0"/>
          </a:p>
        </p:txBody>
      </p:sp>
      <p:sp>
        <p:nvSpPr>
          <p:cNvPr id="1033" name="Google Shape;1033;p44"/>
          <p:cNvSpPr txBox="1">
            <a:spLocks noGrp="1"/>
          </p:cNvSpPr>
          <p:nvPr>
            <p:ph type="subTitle" idx="8"/>
          </p:nvPr>
        </p:nvSpPr>
        <p:spPr>
          <a:xfrm>
            <a:off x="3406123" y="1828132"/>
            <a:ext cx="233175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Recherche</a:t>
            </a:r>
          </a:p>
        </p:txBody>
      </p:sp>
      <p:sp>
        <p:nvSpPr>
          <p:cNvPr id="1034" name="Google Shape;1034;p44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Développement</a:t>
            </a:r>
            <a:endParaRPr dirty="0"/>
          </a:p>
        </p:txBody>
      </p:sp>
      <p:sp>
        <p:nvSpPr>
          <p:cNvPr id="1035" name="Google Shape;1035;p44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: +/-</a:t>
            </a:r>
            <a:endParaRPr dirty="0"/>
          </a:p>
        </p:txBody>
      </p:sp>
      <p:sp>
        <p:nvSpPr>
          <p:cNvPr id="1036" name="Google Shape;1036;p44"/>
          <p:cNvSpPr txBox="1">
            <a:spLocks noGrp="1"/>
          </p:cNvSpPr>
          <p:nvPr>
            <p:ph type="subTitle" idx="14"/>
          </p:nvPr>
        </p:nvSpPr>
        <p:spPr>
          <a:xfrm>
            <a:off x="346424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Perspectives</a:t>
            </a:r>
            <a:endParaRPr dirty="0"/>
          </a:p>
        </p:txBody>
      </p:sp>
      <p:sp>
        <p:nvSpPr>
          <p:cNvPr id="1037" name="Google Shape;1037;p44"/>
          <p:cNvSpPr txBox="1">
            <a:spLocks noGrp="1"/>
          </p:cNvSpPr>
          <p:nvPr>
            <p:ph type="subTitle" idx="15"/>
          </p:nvPr>
        </p:nvSpPr>
        <p:spPr>
          <a:xfrm>
            <a:off x="605810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038" name="Google Shape;1038;p44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39" name="Google Shape;1039;p4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07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55023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projet</a:t>
            </a:r>
            <a:endParaRPr dirty="0"/>
          </a:p>
        </p:txBody>
      </p:sp>
      <p:sp>
        <p:nvSpPr>
          <p:cNvPr id="1052" name="Google Shape;1052;p46"/>
          <p:cNvSpPr txBox="1">
            <a:spLocks noGrp="1"/>
          </p:cNvSpPr>
          <p:nvPr>
            <p:ph type="title" idx="2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Tout au long du PIE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02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4"/>
          <p:cNvSpPr txBox="1">
            <a:spLocks noGrp="1"/>
          </p:cNvSpPr>
          <p:nvPr>
            <p:ph type="title"/>
          </p:nvPr>
        </p:nvSpPr>
        <p:spPr>
          <a:xfrm>
            <a:off x="1803900" y="2233425"/>
            <a:ext cx="5536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Etat de l’art</a:t>
            </a:r>
            <a:endParaRPr dirty="0"/>
          </a:p>
        </p:txBody>
      </p:sp>
      <p:sp>
        <p:nvSpPr>
          <p:cNvPr id="1134" name="Google Shape;1134;p54"/>
          <p:cNvSpPr txBox="1">
            <a:spLocks noGrp="1"/>
          </p:cNvSpPr>
          <p:nvPr>
            <p:ph type="subTitle" idx="1"/>
          </p:nvPr>
        </p:nvSpPr>
        <p:spPr>
          <a:xfrm>
            <a:off x="32664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contexte scientifique de notre projet</a:t>
            </a:r>
            <a:endParaRPr dirty="0"/>
          </a:p>
        </p:txBody>
      </p:sp>
      <p:sp>
        <p:nvSpPr>
          <p:cNvPr id="1135" name="Google Shape;1135;p54"/>
          <p:cNvSpPr txBox="1">
            <a:spLocks noGrp="1"/>
          </p:cNvSpPr>
          <p:nvPr>
            <p:ph type="title" idx="2"/>
          </p:nvPr>
        </p:nvSpPr>
        <p:spPr>
          <a:xfrm>
            <a:off x="374595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36" name="Google Shape;1136;p54"/>
          <p:cNvSpPr/>
          <p:nvPr/>
        </p:nvSpPr>
        <p:spPr>
          <a:xfrm>
            <a:off x="361500" y="41943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7" name="Google Shape;1137;p54"/>
          <p:cNvGrpSpPr/>
          <p:nvPr/>
        </p:nvGrpSpPr>
        <p:grpSpPr>
          <a:xfrm>
            <a:off x="7794576" y="4333529"/>
            <a:ext cx="636199" cy="247800"/>
            <a:chOff x="7758925" y="4356275"/>
            <a:chExt cx="636199" cy="247800"/>
          </a:xfrm>
        </p:grpSpPr>
        <p:sp>
          <p:nvSpPr>
            <p:cNvPr id="1138" name="Google Shape;1138;p5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841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Etat </a:t>
            </a:r>
            <a:r>
              <a:rPr lang="fr-FR" dirty="0">
                <a:solidFill>
                  <a:schemeClr val="bg2"/>
                </a:solidFill>
              </a:rPr>
              <a:t>de l’art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63648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Repose sur les articles suivants : </a:t>
            </a:r>
          </a:p>
          <a:p>
            <a:pPr lvl="1" algn="l"/>
            <a:r>
              <a:rPr lang="fr-FR" dirty="0"/>
              <a:t>[1 ]Rashid et al 2020,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, challenges and possible solutions for EEG-</a:t>
            </a:r>
            <a:r>
              <a:rPr lang="fr-FR" dirty="0" err="1"/>
              <a:t>Based</a:t>
            </a:r>
            <a:r>
              <a:rPr lang="fr-FR" dirty="0"/>
              <a:t> BCI : A </a:t>
            </a:r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, </a:t>
            </a:r>
            <a:r>
              <a:rPr lang="fr-FR" dirty="0" err="1"/>
              <a:t>Frontiers</a:t>
            </a:r>
            <a:r>
              <a:rPr lang="fr-FR" dirty="0"/>
              <a:t> in </a:t>
            </a:r>
            <a:r>
              <a:rPr lang="fr-FR" dirty="0" err="1"/>
              <a:t>Neurorobotics</a:t>
            </a:r>
            <a:endParaRPr lang="fr-FR" dirty="0"/>
          </a:p>
          <a:p>
            <a:pPr lvl="1" algn="l"/>
            <a:r>
              <a:rPr lang="fr-FR" dirty="0"/>
              <a:t>[2] : Mansour et al 2022. </a:t>
            </a:r>
            <a:r>
              <a:rPr lang="fr-FR" dirty="0" err="1"/>
              <a:t>Efficacy</a:t>
            </a:r>
            <a:r>
              <a:rPr lang="fr-FR" dirty="0"/>
              <a:t> of Brain–Computer Interface and the Impact of </a:t>
            </a:r>
            <a:r>
              <a:rPr lang="fr-FR" dirty="0" err="1"/>
              <a:t>Its</a:t>
            </a:r>
            <a:r>
              <a:rPr lang="fr-FR" dirty="0"/>
              <a:t> Design </a:t>
            </a:r>
            <a:r>
              <a:rPr lang="fr-FR" dirty="0" err="1"/>
              <a:t>Characteristics</a:t>
            </a:r>
            <a:r>
              <a:rPr lang="fr-FR" dirty="0"/>
              <a:t> on </a:t>
            </a:r>
            <a:r>
              <a:rPr lang="fr-FR" dirty="0" err="1"/>
              <a:t>Poststroke</a:t>
            </a:r>
            <a:r>
              <a:rPr lang="fr-FR" dirty="0"/>
              <a:t> </a:t>
            </a:r>
            <a:r>
              <a:rPr lang="fr-FR" dirty="0" err="1"/>
              <a:t>Upper-limb</a:t>
            </a:r>
            <a:r>
              <a:rPr lang="fr-FR" dirty="0"/>
              <a:t> </a:t>
            </a:r>
            <a:r>
              <a:rPr lang="fr-FR" dirty="0" err="1"/>
              <a:t>Rehabilitation</a:t>
            </a:r>
            <a:r>
              <a:rPr lang="fr-FR" dirty="0"/>
              <a:t>: A </a:t>
            </a:r>
            <a:r>
              <a:rPr lang="fr-FR" dirty="0" err="1"/>
              <a:t>Systematic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and Meta-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Randomized</a:t>
            </a:r>
            <a:r>
              <a:rPr lang="fr-FR" dirty="0"/>
              <a:t> </a:t>
            </a:r>
            <a:r>
              <a:rPr lang="fr-FR" dirty="0" err="1"/>
              <a:t>Controlled</a:t>
            </a:r>
            <a:r>
              <a:rPr lang="fr-FR" dirty="0"/>
              <a:t> Trials. </a:t>
            </a:r>
            <a:r>
              <a:rPr lang="fr-FR" dirty="0" err="1"/>
              <a:t>Clinical</a:t>
            </a:r>
            <a:r>
              <a:rPr lang="fr-FR" dirty="0"/>
              <a:t> EEG and Neuroscience.</a:t>
            </a:r>
          </a:p>
          <a:p>
            <a:pPr lvl="1" algn="l"/>
            <a:r>
              <a:rPr lang="fr-FR" dirty="0">
                <a:latin typeface="+mj-lt"/>
              </a:rPr>
              <a:t>[3] : </a:t>
            </a:r>
            <a:r>
              <a:rPr lang="da-DK" dirty="0">
                <a:effectLst/>
                <a:latin typeface="+mj-lt"/>
              </a:rPr>
              <a:t>F Lotte </a:t>
            </a:r>
            <a:r>
              <a:rPr lang="da-DK" i="1" dirty="0">
                <a:effectLst/>
                <a:latin typeface="+mj-lt"/>
              </a:rPr>
              <a:t>et al</a:t>
            </a:r>
            <a:r>
              <a:rPr lang="da-DK" dirty="0">
                <a:effectLst/>
                <a:latin typeface="+mj-lt"/>
              </a:rPr>
              <a:t> 2018 </a:t>
            </a:r>
            <a:r>
              <a:rPr lang="en-US" i="0" u="none" strike="noStrike" baseline="0" dirty="0">
                <a:latin typeface="+mj-lt"/>
              </a:rPr>
              <a:t>A review of classification algorithms for </a:t>
            </a:r>
            <a:r>
              <a:rPr lang="en-US" i="0" u="none" strike="noStrike" baseline="0" dirty="0" err="1">
                <a:latin typeface="+mj-lt"/>
              </a:rPr>
              <a:t>EEGbased</a:t>
            </a:r>
            <a:r>
              <a:rPr lang="en-US" dirty="0">
                <a:latin typeface="+mj-lt"/>
              </a:rPr>
              <a:t> </a:t>
            </a:r>
            <a:r>
              <a:rPr lang="en-US" i="0" u="none" strike="noStrike" baseline="0" dirty="0">
                <a:latin typeface="+mj-lt"/>
              </a:rPr>
              <a:t>brain–computer interfaces: a 10 year </a:t>
            </a:r>
            <a:r>
              <a:rPr lang="fr-FR" i="0" u="none" strike="noStrike" baseline="0" dirty="0">
                <a:latin typeface="+mj-lt"/>
              </a:rPr>
              <a:t>update</a:t>
            </a:r>
            <a:r>
              <a:rPr lang="da-DK" dirty="0">
                <a:effectLst/>
                <a:latin typeface="+mj-lt"/>
              </a:rPr>
              <a:t> </a:t>
            </a:r>
            <a:r>
              <a:rPr lang="da-DK" i="1" dirty="0">
                <a:effectLst/>
                <a:latin typeface="+mj-lt"/>
              </a:rPr>
              <a:t>J. Neural Eng.</a:t>
            </a:r>
            <a:r>
              <a:rPr lang="da-DK" dirty="0">
                <a:effectLst/>
                <a:latin typeface="+mj-lt"/>
              </a:rPr>
              <a:t> 15 031005</a:t>
            </a:r>
            <a:r>
              <a:rPr lang="fr-FR" dirty="0">
                <a:latin typeface="+mj-lt"/>
              </a:rPr>
              <a:t> </a:t>
            </a: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1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</a:t>
            </a:r>
            <a:r>
              <a:rPr lang="en" dirty="0">
                <a:solidFill>
                  <a:schemeClr val="dk2"/>
                </a:solidFill>
              </a:rPr>
              <a:t>processing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→ Variété de solutions pour enlever les artefacts et les bruits mais pas de gold standard [1]</a:t>
            </a:r>
          </a:p>
          <a:p>
            <a:r>
              <a:rPr lang="fr-FR" dirty="0"/>
              <a:t>Plus utilisées :</a:t>
            </a:r>
          </a:p>
          <a:p>
            <a:pPr lvl="1" algn="l"/>
            <a:r>
              <a:rPr lang="fr-FR" dirty="0"/>
              <a:t>Filtrage temporel </a:t>
            </a:r>
          </a:p>
          <a:p>
            <a:pPr lvl="1" algn="l"/>
            <a:r>
              <a:rPr lang="fr-FR" dirty="0"/>
              <a:t>Passe-bande : peut enlever de l’information </a:t>
            </a:r>
          </a:p>
          <a:p>
            <a:pPr lvl="1" algn="l"/>
            <a:r>
              <a:rPr lang="fr-FR" dirty="0"/>
              <a:t>Filtrage spatial : Blind-source </a:t>
            </a:r>
            <a:r>
              <a:rPr lang="fr-FR" dirty="0" err="1"/>
              <a:t>separation</a:t>
            </a:r>
            <a:endParaRPr lang="fr-FR" dirty="0"/>
          </a:p>
          <a:p>
            <a:pPr lvl="1" algn="l"/>
            <a:r>
              <a:rPr lang="fr-FR" dirty="0"/>
              <a:t>ICA [3]</a:t>
            </a:r>
          </a:p>
          <a:p>
            <a:pPr lvl="1" algn="l"/>
            <a:r>
              <a:rPr lang="fr-FR" dirty="0" err="1"/>
              <a:t>xDawn</a:t>
            </a:r>
            <a:r>
              <a:rPr lang="fr-FR" dirty="0"/>
              <a:t> [3]</a:t>
            </a:r>
          </a:p>
          <a:p>
            <a:pPr lvl="1" algn="l"/>
            <a:r>
              <a:rPr lang="fr-FR" dirty="0"/>
              <a:t>…</a:t>
            </a: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5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Extraction de </a:t>
            </a:r>
            <a:r>
              <a:rPr lang="en" dirty="0">
                <a:solidFill>
                  <a:schemeClr val="dk2"/>
                </a:solidFill>
              </a:rPr>
              <a:t>features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5666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Deux types majeurs de </a:t>
            </a:r>
            <a:r>
              <a:rPr lang="fr-FR" dirty="0" err="1"/>
              <a:t>features</a:t>
            </a:r>
            <a:r>
              <a:rPr lang="fr-FR" dirty="0"/>
              <a:t> [3] :</a:t>
            </a:r>
          </a:p>
          <a:p>
            <a:pPr lvl="1" algn="l"/>
            <a:r>
              <a:rPr lang="fr-FR" dirty="0"/>
              <a:t>Temporels : concaténation des signaux sur toutes les électrodes → ++ pour les ERP</a:t>
            </a:r>
          </a:p>
          <a:p>
            <a:pPr lvl="1" algn="l"/>
            <a:r>
              <a:rPr lang="fr-FR" dirty="0"/>
              <a:t>Fréquentiels : </a:t>
            </a:r>
            <a:r>
              <a:rPr lang="fr-FR" i="1" dirty="0"/>
              <a:t>Band power… </a:t>
            </a:r>
            <a:r>
              <a:rPr lang="fr-FR" dirty="0"/>
              <a:t>→ ++ pour activité oscillatoires dont l’imagerie mentale</a:t>
            </a:r>
          </a:p>
          <a:p>
            <a:r>
              <a:rPr lang="fr-FR" dirty="0"/>
              <a:t>Peut aussi être représenté comme matrices ou tenseurs </a:t>
            </a:r>
          </a:p>
          <a:p>
            <a:r>
              <a:rPr lang="fr-FR" dirty="0"/>
              <a:t>Combiner les types de </a:t>
            </a:r>
            <a:r>
              <a:rPr lang="fr-FR" dirty="0" err="1"/>
              <a:t>features</a:t>
            </a:r>
            <a:r>
              <a:rPr lang="fr-FR" dirty="0"/>
              <a:t> améliore les performances mais augmente la dimensionnalité [3]</a:t>
            </a:r>
          </a:p>
          <a:p>
            <a:r>
              <a:rPr lang="fr-FR" dirty="0"/>
              <a:t>Une étape de sélection de </a:t>
            </a:r>
            <a:r>
              <a:rPr lang="fr-FR" dirty="0" err="1"/>
              <a:t>features</a:t>
            </a:r>
            <a:r>
              <a:rPr lang="fr-FR" dirty="0"/>
              <a:t> peut être judicieuse [3]</a:t>
            </a: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529346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Integration Management for Business by Slidesgo">
  <a:themeElements>
    <a:clrScheme name="Simple Light">
      <a:dk1>
        <a:srgbClr val="FFFFFF"/>
      </a:dk1>
      <a:lt1>
        <a:srgbClr val="141414"/>
      </a:lt1>
      <a:dk2>
        <a:srgbClr val="FFD400"/>
      </a:dk2>
      <a:lt2>
        <a:srgbClr val="8A8A8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741</Words>
  <Application>Microsoft Office PowerPoint</Application>
  <PresentationFormat>Affichage à l'écran (16:9)</PresentationFormat>
  <Paragraphs>125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Nunito Light</vt:lpstr>
      <vt:lpstr>DM Sans</vt:lpstr>
      <vt:lpstr>Raleway</vt:lpstr>
      <vt:lpstr>Bebas Neue</vt:lpstr>
      <vt:lpstr>Anaheim</vt:lpstr>
      <vt:lpstr>Project Integration Management for Business by Slidesgo</vt:lpstr>
      <vt:lpstr>PIE NIA03   Soutenance Finale</vt:lpstr>
      <vt:lpstr>Introduction</vt:lpstr>
      <vt:lpstr>Trois facettes</vt:lpstr>
      <vt:lpstr>Sommaire</vt:lpstr>
      <vt:lpstr>Gestion de projet</vt:lpstr>
      <vt:lpstr>Etat de l’art</vt:lpstr>
      <vt:lpstr>Etat de l’art </vt:lpstr>
      <vt:lpstr>Pre-processing </vt:lpstr>
      <vt:lpstr>Extraction de features</vt:lpstr>
      <vt:lpstr>Classification</vt:lpstr>
      <vt:lpstr>Avancées concrètes </vt:lpstr>
      <vt:lpstr>Notre solution</vt:lpstr>
      <vt:lpstr>Risques passés</vt:lpstr>
      <vt:lpstr>Nouveaux risques</vt:lpstr>
      <vt:lpstr>Nouveaux risques… Nouvelles solutions</vt:lpstr>
      <vt:lpstr>Discussion</vt:lpstr>
      <vt:lpstr>Livrables écoles</vt:lpstr>
      <vt:lpstr>Livrables clients</vt:lpstr>
      <vt:lpstr>Perspectives</vt:lpstr>
      <vt:lpstr>Organisation future</vt:lpstr>
      <vt:lpstr>Organisation future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NIA02   Revue de projet MidTerm</dc:title>
  <dc:creator>Jules Gomel</dc:creator>
  <cp:lastModifiedBy>Jules</cp:lastModifiedBy>
  <cp:revision>16</cp:revision>
  <dcterms:modified xsi:type="dcterms:W3CDTF">2024-02-15T16:28:22Z</dcterms:modified>
</cp:coreProperties>
</file>