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4" r:id="rId5"/>
    <p:sldId id="259" r:id="rId6"/>
    <p:sldId id="261" r:id="rId7"/>
    <p:sldId id="275" r:id="rId8"/>
    <p:sldId id="262" r:id="rId9"/>
    <p:sldId id="276" r:id="rId10"/>
    <p:sldId id="288" r:id="rId11"/>
    <p:sldId id="287" r:id="rId12"/>
    <p:sldId id="263" r:id="rId13"/>
    <p:sldId id="277" r:id="rId14"/>
    <p:sldId id="264" r:id="rId15"/>
    <p:sldId id="268" r:id="rId16"/>
    <p:sldId id="273" r:id="rId17"/>
    <p:sldId id="269" r:id="rId18"/>
    <p:sldId id="270" r:id="rId19"/>
    <p:sldId id="265" r:id="rId20"/>
    <p:sldId id="282" r:id="rId21"/>
    <p:sldId id="286" r:id="rId22"/>
    <p:sldId id="279" r:id="rId23"/>
    <p:sldId id="278" r:id="rId24"/>
    <p:sldId id="289" r:id="rId25"/>
    <p:sldId id="267" r:id="rId26"/>
    <p:sldId id="283" r:id="rId27"/>
    <p:sldId id="284" r:id="rId28"/>
    <p:sldId id="266" r:id="rId29"/>
    <p:sldId id="281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BBB7C73-1F2A-4808-89B2-8F5496390EF3}">
          <p14:sldIdLst>
            <p14:sldId id="256"/>
            <p14:sldId id="257"/>
            <p14:sldId id="258"/>
            <p14:sldId id="274"/>
            <p14:sldId id="259"/>
            <p14:sldId id="261"/>
            <p14:sldId id="275"/>
            <p14:sldId id="262"/>
            <p14:sldId id="276"/>
            <p14:sldId id="288"/>
            <p14:sldId id="287"/>
            <p14:sldId id="263"/>
            <p14:sldId id="277"/>
            <p14:sldId id="264"/>
            <p14:sldId id="268"/>
            <p14:sldId id="273"/>
            <p14:sldId id="269"/>
            <p14:sldId id="270"/>
            <p14:sldId id="265"/>
            <p14:sldId id="282"/>
            <p14:sldId id="286"/>
          </p14:sldIdLst>
        </p14:section>
        <p14:section name="Section sans titre" id="{023E3E5B-BD3E-4955-B9E8-0F88BABE8A83}">
          <p14:sldIdLst>
            <p14:sldId id="279"/>
            <p14:sldId id="278"/>
            <p14:sldId id="289"/>
            <p14:sldId id="267"/>
            <p14:sldId id="283"/>
            <p14:sldId id="284"/>
            <p14:sldId id="266"/>
            <p14:sldId id="281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E37B-6603-4298-9653-BCD8892AD8B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6E29-B9C9-4C60-96D9-14FA9DC43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09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E37B-6603-4298-9653-BCD8892AD8B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6E29-B9C9-4C60-96D9-14FA9DC43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71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E37B-6603-4298-9653-BCD8892AD8B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6E29-B9C9-4C60-96D9-14FA9DC43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8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E37B-6603-4298-9653-BCD8892AD8B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6E29-B9C9-4C60-96D9-14FA9DC43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42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E37B-6603-4298-9653-BCD8892AD8B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6E29-B9C9-4C60-96D9-14FA9DC43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8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E37B-6603-4298-9653-BCD8892AD8B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6E29-B9C9-4C60-96D9-14FA9DC43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3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E37B-6603-4298-9653-BCD8892AD8B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6E29-B9C9-4C60-96D9-14FA9DC43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38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E37B-6603-4298-9653-BCD8892AD8B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6E29-B9C9-4C60-96D9-14FA9DC43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2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E37B-6603-4298-9653-BCD8892AD8B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6E29-B9C9-4C60-96D9-14FA9DC43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77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E37B-6603-4298-9653-BCD8892AD8B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6E29-B9C9-4C60-96D9-14FA9DC43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98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E37B-6603-4298-9653-BCD8892AD8B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6E29-B9C9-4C60-96D9-14FA9DC43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83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E37B-6603-4298-9653-BCD8892AD8B5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6E29-B9C9-4C60-96D9-14FA9DC43A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49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609A1-B7FB-D0C1-9AC9-2F0CD2FD7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Point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2FB49D-AFD5-61F3-CA1C-89D284B64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PIE EEG-Stroke : Brice APPENZELLER, Mathieu DARIO, Julien DELAVANDE, Aurélien DENIAU, Jules GOMEL, </a:t>
            </a:r>
            <a:r>
              <a:rPr lang="fr-FR" dirty="0" err="1"/>
              <a:t>Rayanne</a:t>
            </a:r>
            <a:r>
              <a:rPr lang="fr-FR" dirty="0"/>
              <a:t> IGBIDA</a:t>
            </a:r>
          </a:p>
          <a:p>
            <a:r>
              <a:rPr lang="fr-FR" dirty="0"/>
              <a:t>18 Décembre 2023</a:t>
            </a:r>
          </a:p>
        </p:txBody>
      </p:sp>
    </p:spTree>
    <p:extLst>
      <p:ext uri="{BB962C8B-B14F-4D97-AF65-F5344CB8AC3E}">
        <p14:creationId xmlns:p14="http://schemas.microsoft.com/office/powerpoint/2010/main" val="182648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PIE précédent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/>
          </a:bodyPr>
          <a:lstStyle/>
          <a:p>
            <a:r>
              <a:rPr lang="fr-FR" dirty="0"/>
              <a:t>Classification</a:t>
            </a:r>
          </a:p>
          <a:p>
            <a:pPr lvl="1"/>
            <a:r>
              <a:rPr lang="fr-FR" dirty="0"/>
              <a:t>Modèle constitué de plusieurs couches de LSTM (Long Short-</a:t>
            </a:r>
            <a:r>
              <a:rPr lang="fr-FR" dirty="0" err="1"/>
              <a:t>Term</a:t>
            </a:r>
            <a:r>
              <a:rPr lang="fr-FR" dirty="0"/>
              <a:t> Memory) se finissant par un mécanisme d’attention </a:t>
            </a:r>
          </a:p>
          <a:p>
            <a:pPr lvl="1"/>
            <a:r>
              <a:rPr lang="fr-FR" dirty="0"/>
              <a:t>Pas de temps de 2 secondes, sur lesquels ils extraient les bandes de fréquences sur des micro-segments de 0.5 secondes</a:t>
            </a:r>
          </a:p>
          <a:p>
            <a:pPr lvl="1"/>
            <a:r>
              <a:rPr lang="fr-FR" dirty="0"/>
              <a:t>Utilisation de </a:t>
            </a:r>
            <a:r>
              <a:rPr lang="fr-FR" dirty="0" err="1"/>
              <a:t>datasets</a:t>
            </a:r>
            <a:r>
              <a:rPr lang="fr-FR" dirty="0"/>
              <a:t> équilibrés via une approche de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undersampling</a:t>
            </a:r>
            <a:endParaRPr lang="fr-FR" dirty="0"/>
          </a:p>
          <a:p>
            <a:pPr lvl="1"/>
            <a:r>
              <a:rPr lang="fr-FR" dirty="0"/>
              <a:t>Séparation en deux cas : single </a:t>
            </a:r>
            <a:r>
              <a:rPr lang="fr-FR" dirty="0" err="1"/>
              <a:t>electrod</a:t>
            </a:r>
            <a:r>
              <a:rPr lang="fr-FR" dirty="0"/>
              <a:t> et multiple </a:t>
            </a:r>
            <a:r>
              <a:rPr lang="fr-FR" dirty="0" err="1"/>
              <a:t>electrods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IHM</a:t>
            </a:r>
          </a:p>
          <a:p>
            <a:pPr lvl="1"/>
            <a:r>
              <a:rPr lang="fr-FR" dirty="0"/>
              <a:t>Prise en main rapide et ergonomique, afin de laisser l’utilisateur choisir la configuration voulue</a:t>
            </a:r>
          </a:p>
          <a:p>
            <a:pPr lvl="1"/>
            <a:r>
              <a:rPr lang="fr-FR" dirty="0"/>
              <a:t>Développée sous Python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02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PIE précédent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+ :</a:t>
            </a:r>
          </a:p>
          <a:p>
            <a:pPr lvl="1"/>
            <a:r>
              <a:rPr lang="fr-FR" dirty="0"/>
              <a:t>Prototype fonctionnel</a:t>
            </a:r>
          </a:p>
          <a:p>
            <a:pPr lvl="1"/>
            <a:r>
              <a:rPr lang="fr-FR" dirty="0"/>
              <a:t>Guide technique et utilisateur</a:t>
            </a:r>
          </a:p>
          <a:p>
            <a:pPr lvl="1"/>
            <a:r>
              <a:rPr lang="fr-FR" dirty="0"/>
              <a:t>IHM efficace et validée </a:t>
            </a:r>
          </a:p>
          <a:p>
            <a:r>
              <a:rPr lang="fr-FR" dirty="0"/>
              <a:t>Les - :</a:t>
            </a:r>
          </a:p>
          <a:p>
            <a:pPr lvl="1"/>
            <a:r>
              <a:rPr lang="fr-FR" dirty="0"/>
              <a:t>Précision non satisfaisante</a:t>
            </a:r>
          </a:p>
          <a:p>
            <a:pPr lvl="1"/>
            <a:r>
              <a:rPr lang="fr-FR" dirty="0"/>
              <a:t>Code peu clair, pas nécessairement optimisé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41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EEG-Stroke</a:t>
            </a:r>
          </a:p>
          <a:p>
            <a:pPr lvl="1"/>
            <a:r>
              <a:rPr lang="fr-FR" dirty="0"/>
              <a:t>Contexte général</a:t>
            </a:r>
          </a:p>
          <a:p>
            <a:pPr lvl="1"/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PIE précédent</a:t>
            </a:r>
          </a:p>
          <a:p>
            <a:pPr lvl="1"/>
            <a:r>
              <a:rPr lang="fr-FR" dirty="0"/>
              <a:t>Ce qui doit être fait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196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qui doit être fait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Améliorer la précision</a:t>
            </a:r>
            <a:r>
              <a:rPr lang="fr-FR" dirty="0"/>
              <a:t> de la reconnaissance de l’intention du mouvement</a:t>
            </a:r>
          </a:p>
          <a:p>
            <a:r>
              <a:rPr lang="fr-FR" b="1" dirty="0"/>
              <a:t>Justifier plus rigoureusement</a:t>
            </a:r>
            <a:r>
              <a:rPr lang="fr-FR" dirty="0"/>
              <a:t> la pipeline implémentée : étudier les méthodes les plus populaires</a:t>
            </a:r>
          </a:p>
          <a:p>
            <a:r>
              <a:rPr lang="fr-FR" dirty="0"/>
              <a:t>Améliorer la </a:t>
            </a:r>
            <a:r>
              <a:rPr lang="fr-FR" b="1" dirty="0"/>
              <a:t>clarté du code</a:t>
            </a:r>
          </a:p>
          <a:p>
            <a:r>
              <a:rPr lang="fr-FR" dirty="0"/>
              <a:t>Améliorer l’IHM : optimisation du code et adaptation à notre pipeline</a:t>
            </a:r>
          </a:p>
        </p:txBody>
      </p:sp>
    </p:spTree>
    <p:extLst>
      <p:ext uri="{BB962C8B-B14F-4D97-AF65-F5344CB8AC3E}">
        <p14:creationId xmlns:p14="http://schemas.microsoft.com/office/powerpoint/2010/main" val="121465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EEG-Stroke</a:t>
            </a:r>
          </a:p>
          <a:p>
            <a:pPr lvl="1"/>
            <a:r>
              <a:rPr lang="fr-FR" dirty="0"/>
              <a:t>Contexte général</a:t>
            </a:r>
          </a:p>
          <a:p>
            <a:pPr lvl="1"/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PIE précédent</a:t>
            </a:r>
          </a:p>
          <a:p>
            <a:pPr lvl="1"/>
            <a:r>
              <a:rPr lang="fr-FR" dirty="0"/>
              <a:t>Ce qui doit être fait</a:t>
            </a:r>
          </a:p>
          <a:p>
            <a:r>
              <a:rPr lang="fr-FR" dirty="0"/>
              <a:t>Nos avancées et motivation par l’état de l’art</a:t>
            </a:r>
          </a:p>
          <a:p>
            <a:pPr lvl="1"/>
            <a:r>
              <a:rPr lang="fr-FR" dirty="0"/>
              <a:t>Etat de l’art : pré-traitement, </a:t>
            </a:r>
            <a:r>
              <a:rPr lang="fr-FR" dirty="0" err="1"/>
              <a:t>features</a:t>
            </a:r>
            <a:r>
              <a:rPr lang="fr-FR" dirty="0"/>
              <a:t> extraction &amp; classification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76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Repose sur les articles suivants : </a:t>
            </a:r>
          </a:p>
          <a:p>
            <a:pPr lvl="1"/>
            <a:r>
              <a:rPr lang="fr-FR" dirty="0"/>
              <a:t>[1 ]Rashid et al 2020,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, challenges and possible solutions for EEG-</a:t>
            </a:r>
            <a:r>
              <a:rPr lang="fr-FR" dirty="0" err="1"/>
              <a:t>Based</a:t>
            </a:r>
            <a:r>
              <a:rPr lang="fr-FR" dirty="0"/>
              <a:t> BCI : A </a:t>
            </a:r>
            <a:r>
              <a:rPr lang="fr-FR" dirty="0" err="1"/>
              <a:t>comprehensive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, </a:t>
            </a:r>
            <a:r>
              <a:rPr lang="fr-FR" dirty="0" err="1"/>
              <a:t>Frontiers</a:t>
            </a:r>
            <a:r>
              <a:rPr lang="fr-FR" dirty="0"/>
              <a:t> in </a:t>
            </a:r>
            <a:r>
              <a:rPr lang="fr-FR" dirty="0" err="1"/>
              <a:t>Neurorobotics</a:t>
            </a:r>
            <a:endParaRPr lang="fr-FR" dirty="0"/>
          </a:p>
          <a:p>
            <a:pPr lvl="1"/>
            <a:r>
              <a:rPr lang="fr-FR" dirty="0"/>
              <a:t>[2] : Mansour et al 2022. </a:t>
            </a:r>
            <a:r>
              <a:rPr lang="fr-FR" dirty="0" err="1"/>
              <a:t>Efficacy</a:t>
            </a:r>
            <a:r>
              <a:rPr lang="fr-FR" dirty="0"/>
              <a:t> of Brain–Computer Interface and the Impact of </a:t>
            </a:r>
            <a:r>
              <a:rPr lang="fr-FR" dirty="0" err="1"/>
              <a:t>Its</a:t>
            </a:r>
            <a:r>
              <a:rPr lang="fr-FR" dirty="0"/>
              <a:t> Design </a:t>
            </a:r>
            <a:r>
              <a:rPr lang="fr-FR" dirty="0" err="1"/>
              <a:t>Characteristics</a:t>
            </a:r>
            <a:r>
              <a:rPr lang="fr-FR" dirty="0"/>
              <a:t> on </a:t>
            </a:r>
            <a:r>
              <a:rPr lang="fr-FR" dirty="0" err="1"/>
              <a:t>Poststroke</a:t>
            </a:r>
            <a:r>
              <a:rPr lang="fr-FR" dirty="0"/>
              <a:t> </a:t>
            </a:r>
            <a:r>
              <a:rPr lang="fr-FR" dirty="0" err="1"/>
              <a:t>Upper-limb</a:t>
            </a:r>
            <a:r>
              <a:rPr lang="fr-FR" dirty="0"/>
              <a:t> </a:t>
            </a:r>
            <a:r>
              <a:rPr lang="fr-FR" dirty="0" err="1"/>
              <a:t>Rehabilitation</a:t>
            </a:r>
            <a:r>
              <a:rPr lang="fr-FR" dirty="0"/>
              <a:t>: A </a:t>
            </a:r>
            <a:r>
              <a:rPr lang="fr-FR" dirty="0" err="1"/>
              <a:t>Systematic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 and Meta-</a:t>
            </a:r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Randomized</a:t>
            </a:r>
            <a:r>
              <a:rPr lang="fr-FR" dirty="0"/>
              <a:t> </a:t>
            </a:r>
            <a:r>
              <a:rPr lang="fr-FR" dirty="0" err="1"/>
              <a:t>Controlled</a:t>
            </a:r>
            <a:r>
              <a:rPr lang="fr-FR" dirty="0"/>
              <a:t> Trials. </a:t>
            </a:r>
            <a:r>
              <a:rPr lang="fr-FR" dirty="0" err="1"/>
              <a:t>Clinical</a:t>
            </a:r>
            <a:r>
              <a:rPr lang="fr-FR" dirty="0"/>
              <a:t> EEG and Neuroscience.</a:t>
            </a:r>
          </a:p>
          <a:p>
            <a:pPr lvl="1"/>
            <a:r>
              <a:rPr lang="fr-FR" dirty="0">
                <a:latin typeface="+mj-lt"/>
              </a:rPr>
              <a:t>[3] : </a:t>
            </a:r>
            <a:r>
              <a:rPr lang="da-DK" dirty="0">
                <a:effectLst/>
                <a:latin typeface="+mj-lt"/>
              </a:rPr>
              <a:t>F Lotte </a:t>
            </a:r>
            <a:r>
              <a:rPr lang="da-DK" i="1" dirty="0">
                <a:effectLst/>
                <a:latin typeface="+mj-lt"/>
              </a:rPr>
              <a:t>et al</a:t>
            </a:r>
            <a:r>
              <a:rPr lang="da-DK" dirty="0">
                <a:effectLst/>
                <a:latin typeface="+mj-lt"/>
              </a:rPr>
              <a:t> 2018 </a:t>
            </a:r>
            <a:r>
              <a:rPr lang="en-US" i="0" u="none" strike="noStrike" baseline="0" dirty="0">
                <a:latin typeface="+mj-lt"/>
              </a:rPr>
              <a:t>A review of classification algorithms for </a:t>
            </a:r>
            <a:r>
              <a:rPr lang="en-US" i="0" u="none" strike="noStrike" baseline="0" dirty="0" err="1">
                <a:latin typeface="+mj-lt"/>
              </a:rPr>
              <a:t>EEGbased</a:t>
            </a:r>
            <a:r>
              <a:rPr lang="en-US" dirty="0">
                <a:latin typeface="+mj-lt"/>
              </a:rPr>
              <a:t> </a:t>
            </a:r>
            <a:r>
              <a:rPr lang="en-US" i="0" u="none" strike="noStrike" baseline="0" dirty="0">
                <a:latin typeface="+mj-lt"/>
              </a:rPr>
              <a:t>brain–computer interfaces: a 10 year </a:t>
            </a:r>
            <a:r>
              <a:rPr lang="fr-FR" i="0" u="none" strike="noStrike" baseline="0" dirty="0">
                <a:latin typeface="+mj-lt"/>
              </a:rPr>
              <a:t>update</a:t>
            </a:r>
            <a:r>
              <a:rPr lang="da-DK" dirty="0">
                <a:effectLst/>
                <a:latin typeface="+mj-lt"/>
              </a:rPr>
              <a:t> </a:t>
            </a:r>
            <a:r>
              <a:rPr lang="da-DK" i="1" dirty="0">
                <a:effectLst/>
                <a:latin typeface="+mj-lt"/>
              </a:rPr>
              <a:t>J. Neural Eng.</a:t>
            </a:r>
            <a:r>
              <a:rPr lang="da-DK" dirty="0">
                <a:effectLst/>
                <a:latin typeface="+mj-lt"/>
              </a:rPr>
              <a:t> 15 031005</a:t>
            </a:r>
            <a:r>
              <a:rPr lang="fr-FR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85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– Pré-traitement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→ Variété de solutions pour enlever les artefacts et les bruits mais pas de gold standard [1]</a:t>
            </a:r>
          </a:p>
          <a:p>
            <a:r>
              <a:rPr lang="fr-FR" dirty="0"/>
              <a:t>Plus utilisées :</a:t>
            </a:r>
          </a:p>
          <a:p>
            <a:pPr lvl="1"/>
            <a:r>
              <a:rPr lang="fr-FR" dirty="0"/>
              <a:t>Filtrage temporel : </a:t>
            </a:r>
          </a:p>
          <a:p>
            <a:pPr lvl="2"/>
            <a:r>
              <a:rPr lang="fr-FR" dirty="0"/>
              <a:t>Passe-bande : peut enlever de l’information </a:t>
            </a:r>
          </a:p>
          <a:p>
            <a:pPr lvl="1"/>
            <a:r>
              <a:rPr lang="fr-FR" dirty="0"/>
              <a:t>Filtrage spatial : Blind-source </a:t>
            </a:r>
            <a:r>
              <a:rPr lang="fr-FR" dirty="0" err="1"/>
              <a:t>separation</a:t>
            </a:r>
            <a:endParaRPr lang="fr-FR" dirty="0"/>
          </a:p>
          <a:p>
            <a:pPr lvl="2"/>
            <a:r>
              <a:rPr lang="fr-FR" dirty="0"/>
              <a:t>ICA [3]</a:t>
            </a:r>
          </a:p>
          <a:p>
            <a:pPr lvl="2"/>
            <a:r>
              <a:rPr lang="fr-FR" dirty="0" err="1"/>
              <a:t>xDawn</a:t>
            </a:r>
            <a:r>
              <a:rPr lang="fr-FR" dirty="0"/>
              <a:t> [3]</a:t>
            </a:r>
          </a:p>
          <a:p>
            <a:pPr lvl="2"/>
            <a:r>
              <a:rPr lang="fr-FR" dirty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56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– Extraction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 types majeurs de </a:t>
            </a:r>
            <a:r>
              <a:rPr lang="fr-FR" dirty="0" err="1"/>
              <a:t>features</a:t>
            </a:r>
            <a:r>
              <a:rPr lang="fr-FR" dirty="0"/>
              <a:t> [3] :</a:t>
            </a:r>
          </a:p>
          <a:p>
            <a:pPr lvl="1"/>
            <a:r>
              <a:rPr lang="fr-FR" dirty="0"/>
              <a:t>Temporels : concaténation des signaux sur toutes les électrodes → ++ pour les ERP</a:t>
            </a:r>
          </a:p>
          <a:p>
            <a:pPr lvl="1"/>
            <a:r>
              <a:rPr lang="fr-FR" dirty="0"/>
              <a:t>Fréquentiels : </a:t>
            </a:r>
            <a:r>
              <a:rPr lang="fr-FR" i="1" dirty="0"/>
              <a:t>Band power </a:t>
            </a:r>
            <a:r>
              <a:rPr lang="fr-FR" dirty="0"/>
              <a:t>→ ++ pour activité oscillatoires dont l’imagerie mentale</a:t>
            </a:r>
          </a:p>
          <a:p>
            <a:r>
              <a:rPr lang="fr-FR" dirty="0"/>
              <a:t>Peut aussi être représenté comme matrices ou tenseurs </a:t>
            </a:r>
          </a:p>
          <a:p>
            <a:r>
              <a:rPr lang="fr-FR" dirty="0"/>
              <a:t>Combiner les types de </a:t>
            </a:r>
            <a:r>
              <a:rPr lang="fr-FR" dirty="0" err="1"/>
              <a:t>features</a:t>
            </a:r>
            <a:r>
              <a:rPr lang="fr-FR" dirty="0"/>
              <a:t> améliore les performances mais augmente la dimensionnalité [3]</a:t>
            </a:r>
          </a:p>
          <a:p>
            <a:r>
              <a:rPr lang="fr-FR" dirty="0"/>
              <a:t>Une étape de sélection de </a:t>
            </a:r>
            <a:r>
              <a:rPr lang="fr-FR" dirty="0" err="1"/>
              <a:t>features</a:t>
            </a:r>
            <a:r>
              <a:rPr lang="fr-FR" dirty="0"/>
              <a:t> peut être judicieuse [3]</a:t>
            </a:r>
          </a:p>
        </p:txBody>
      </p:sp>
    </p:spTree>
    <p:extLst>
      <p:ext uri="{BB962C8B-B14F-4D97-AF65-F5344CB8AC3E}">
        <p14:creationId xmlns:p14="http://schemas.microsoft.com/office/powerpoint/2010/main" val="1707937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– 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variété de méthodes [3] : </a:t>
            </a:r>
          </a:p>
          <a:p>
            <a:pPr lvl="1"/>
            <a:r>
              <a:rPr lang="fr-FR" dirty="0"/>
              <a:t>Classification adaptative : supervisé et non-supervisé</a:t>
            </a:r>
          </a:p>
          <a:p>
            <a:pPr lvl="1"/>
            <a:r>
              <a:rPr lang="fr-FR" dirty="0"/>
              <a:t>Matrices et tenseurs</a:t>
            </a:r>
          </a:p>
          <a:p>
            <a:pPr lvl="1"/>
            <a:r>
              <a:rPr lang="fr-FR" dirty="0"/>
              <a:t>Deep Learning</a:t>
            </a:r>
          </a:p>
          <a:p>
            <a:r>
              <a:rPr lang="fr-FR" dirty="0"/>
              <a:t>Avantages et inconvénients pour chaque méthode [3]</a:t>
            </a:r>
          </a:p>
          <a:p>
            <a:pPr lvl="1"/>
            <a:r>
              <a:rPr lang="fr-FR" dirty="0"/>
              <a:t>Non supervisé pas assez robuste, adaptif parfois pas adapté aux BCI (feedback changeant)</a:t>
            </a:r>
          </a:p>
          <a:p>
            <a:pPr lvl="1"/>
            <a:r>
              <a:rPr lang="fr-FR" dirty="0"/>
              <a:t>Deep </a:t>
            </a:r>
            <a:r>
              <a:rPr lang="fr-FR" dirty="0" err="1"/>
              <a:t>learning</a:t>
            </a:r>
            <a:r>
              <a:rPr lang="fr-FR" dirty="0"/>
              <a:t> prometteur, mais pas encore bien testé en 2018 </a:t>
            </a:r>
          </a:p>
        </p:txBody>
      </p:sp>
    </p:spTree>
    <p:extLst>
      <p:ext uri="{BB962C8B-B14F-4D97-AF65-F5344CB8AC3E}">
        <p14:creationId xmlns:p14="http://schemas.microsoft.com/office/powerpoint/2010/main" val="2620118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EEG-Stroke</a:t>
            </a:r>
          </a:p>
          <a:p>
            <a:pPr lvl="1"/>
            <a:r>
              <a:rPr lang="fr-FR" dirty="0"/>
              <a:t>Contexte général</a:t>
            </a:r>
          </a:p>
          <a:p>
            <a:pPr lvl="1"/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PIE précédent</a:t>
            </a:r>
          </a:p>
          <a:p>
            <a:pPr lvl="1"/>
            <a:r>
              <a:rPr lang="fr-FR" dirty="0"/>
              <a:t>Ce qui doit être fait</a:t>
            </a:r>
          </a:p>
          <a:p>
            <a:r>
              <a:rPr lang="fr-FR" dirty="0"/>
              <a:t>Nos avancées et motivation par l’état de l’art</a:t>
            </a:r>
          </a:p>
          <a:p>
            <a:pPr lvl="1"/>
            <a:r>
              <a:rPr lang="fr-FR" dirty="0"/>
              <a:t>Etat de l’art : </a:t>
            </a:r>
            <a:r>
              <a:rPr lang="fr-FR" dirty="0" err="1"/>
              <a:t>pre-processing</a:t>
            </a:r>
            <a:r>
              <a:rPr lang="fr-FR" dirty="0"/>
              <a:t>, </a:t>
            </a:r>
            <a:r>
              <a:rPr lang="fr-FR" dirty="0" err="1"/>
              <a:t>features</a:t>
            </a:r>
            <a:r>
              <a:rPr lang="fr-FR" dirty="0"/>
              <a:t> extraction &amp; classification</a:t>
            </a:r>
          </a:p>
          <a:p>
            <a:pPr lvl="1"/>
            <a:r>
              <a:rPr lang="fr-FR" dirty="0"/>
              <a:t>Nos avancées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03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Projet EEG-Stroke</a:t>
            </a:r>
          </a:p>
          <a:p>
            <a:pPr lvl="1"/>
            <a:r>
              <a:rPr lang="fr-FR" dirty="0"/>
              <a:t>Contexte général</a:t>
            </a:r>
          </a:p>
          <a:p>
            <a:pPr lvl="1"/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PIE précédent</a:t>
            </a:r>
          </a:p>
          <a:p>
            <a:pPr lvl="1"/>
            <a:r>
              <a:rPr lang="fr-FR" dirty="0"/>
              <a:t>Ce qui doit être fait</a:t>
            </a:r>
          </a:p>
          <a:p>
            <a:r>
              <a:rPr lang="fr-FR" dirty="0"/>
              <a:t>Nos avancées et motivation par l’état de l’art</a:t>
            </a:r>
          </a:p>
          <a:p>
            <a:pPr lvl="1"/>
            <a:r>
              <a:rPr lang="fr-FR" dirty="0"/>
              <a:t>Etat de l’art : </a:t>
            </a:r>
            <a:r>
              <a:rPr lang="fr-FR" dirty="0" err="1"/>
              <a:t>pre-processing</a:t>
            </a:r>
            <a:r>
              <a:rPr lang="fr-FR" dirty="0"/>
              <a:t>, </a:t>
            </a:r>
            <a:r>
              <a:rPr lang="fr-FR" dirty="0" err="1"/>
              <a:t>features</a:t>
            </a:r>
            <a:r>
              <a:rPr lang="fr-FR" dirty="0"/>
              <a:t> extraction &amp; classification</a:t>
            </a:r>
          </a:p>
          <a:p>
            <a:pPr lvl="1"/>
            <a:r>
              <a:rPr lang="fr-FR" dirty="0"/>
              <a:t>Nos avancées</a:t>
            </a:r>
          </a:p>
          <a:p>
            <a:pPr lvl="1"/>
            <a:r>
              <a:rPr lang="fr-FR" dirty="0"/>
              <a:t>Notre organisation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Q&amp;A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966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avancées – Pré-traitement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 codée pour le </a:t>
            </a:r>
            <a:r>
              <a:rPr lang="fr-FR" dirty="0" err="1"/>
              <a:t>preproc</a:t>
            </a:r>
            <a:r>
              <a:rPr lang="fr-FR" dirty="0"/>
              <a:t> EEG :</a:t>
            </a:r>
          </a:p>
          <a:p>
            <a:pPr lvl="1"/>
            <a:r>
              <a:rPr lang="fr-FR" dirty="0"/>
              <a:t>Filtrage temporel des données : Band-</a:t>
            </a:r>
            <a:r>
              <a:rPr lang="fr-FR" dirty="0" err="1"/>
              <a:t>Pass</a:t>
            </a:r>
            <a:endParaRPr lang="fr-FR" dirty="0"/>
          </a:p>
          <a:p>
            <a:pPr lvl="1"/>
            <a:r>
              <a:rPr lang="fr-FR" dirty="0" err="1"/>
              <a:t>Epoquage</a:t>
            </a:r>
            <a:r>
              <a:rPr lang="fr-FR" dirty="0"/>
              <a:t> des données </a:t>
            </a:r>
          </a:p>
          <a:p>
            <a:pPr lvl="1"/>
            <a:r>
              <a:rPr lang="fr-FR" dirty="0"/>
              <a:t>Création des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windows</a:t>
            </a:r>
            <a:endParaRPr lang="fr-FR" dirty="0"/>
          </a:p>
          <a:p>
            <a:pPr lvl="1"/>
            <a:r>
              <a:rPr lang="fr-FR" dirty="0" err="1"/>
              <a:t>Labelisation</a:t>
            </a:r>
            <a:r>
              <a:rPr lang="fr-FR" dirty="0"/>
              <a:t> des sous-tableaux créés avec les labels de mouvements</a:t>
            </a:r>
          </a:p>
          <a:p>
            <a:pPr lvl="1"/>
            <a:r>
              <a:rPr lang="fr-FR" dirty="0"/>
              <a:t>Possibilité de sélection et d’ordonnancement des électrodes</a:t>
            </a:r>
          </a:p>
          <a:p>
            <a:pPr lvl="1"/>
            <a:r>
              <a:rPr lang="fr-FR" dirty="0"/>
              <a:t>→ En sortie, </a:t>
            </a:r>
            <a:r>
              <a:rPr lang="fr-FR" dirty="0" err="1"/>
              <a:t>dataset</a:t>
            </a:r>
            <a:r>
              <a:rPr lang="fr-FR" dirty="0"/>
              <a:t> d’entraînement labélisé (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BD18F3-7147-4ED7-6809-CC8F3717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94" y="4688699"/>
            <a:ext cx="10554615" cy="16232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92186F6-0C76-A087-F9D1-193890077873}"/>
              </a:ext>
            </a:extLst>
          </p:cNvPr>
          <p:cNvSpPr txBox="1"/>
          <p:nvPr/>
        </p:nvSpPr>
        <p:spPr>
          <a:xfrm>
            <a:off x="1078763" y="6211669"/>
            <a:ext cx="965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err="1"/>
              <a:t>Fenetre</a:t>
            </a:r>
            <a:r>
              <a:rPr lang="fr-FR" u="sng" dirty="0"/>
              <a:t> glissante, abscisse numéro de l’</a:t>
            </a:r>
            <a:r>
              <a:rPr lang="fr-FR" u="sng" dirty="0" err="1"/>
              <a:t>electrode</a:t>
            </a:r>
            <a:r>
              <a:rPr lang="fr-FR" u="sng" dirty="0"/>
              <a:t>, ordonnée le temps, coloration en fonction de la force du signal à l’instant mesuré</a:t>
            </a:r>
          </a:p>
        </p:txBody>
      </p:sp>
    </p:spTree>
    <p:extLst>
      <p:ext uri="{BB962C8B-B14F-4D97-AF65-F5344CB8AC3E}">
        <p14:creationId xmlns:p14="http://schemas.microsoft.com/office/powerpoint/2010/main" val="958026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avancées – </a:t>
            </a:r>
            <a:r>
              <a:rPr lang="fr-FR" dirty="0" err="1"/>
              <a:t>Feature</a:t>
            </a:r>
            <a:r>
              <a:rPr lang="fr-FR" dirty="0"/>
              <a:t> extraction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la méthode envisagée, </a:t>
            </a:r>
            <a:r>
              <a:rPr lang="fr-FR" dirty="0" err="1"/>
              <a:t>features</a:t>
            </a:r>
            <a:r>
              <a:rPr lang="fr-FR" dirty="0"/>
              <a:t> = données temporelles</a:t>
            </a:r>
          </a:p>
          <a:p>
            <a:r>
              <a:rPr lang="fr-FR" dirty="0"/>
              <a:t>Exploration : filtrage spatial avec MNE </a:t>
            </a:r>
          </a:p>
        </p:txBody>
      </p:sp>
    </p:spTree>
    <p:extLst>
      <p:ext uri="{BB962C8B-B14F-4D97-AF65-F5344CB8AC3E}">
        <p14:creationId xmlns:p14="http://schemas.microsoft.com/office/powerpoint/2010/main" val="476753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avancées - 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/>
              <a:t>Fait:</a:t>
            </a:r>
          </a:p>
          <a:p>
            <a:pPr lvl="1"/>
            <a:r>
              <a:rPr lang="fr-FR" dirty="0"/>
              <a:t>Pipeline de </a:t>
            </a:r>
            <a:r>
              <a:rPr lang="fr-FR" i="1" dirty="0"/>
              <a:t>data </a:t>
            </a:r>
            <a:r>
              <a:rPr lang="fr-FR" i="1" dirty="0" err="1"/>
              <a:t>formatting</a:t>
            </a:r>
            <a:r>
              <a:rPr lang="fr-FR" dirty="0"/>
              <a:t>, de </a:t>
            </a:r>
            <a:r>
              <a:rPr lang="fr-FR" i="1" dirty="0"/>
              <a:t>training</a:t>
            </a:r>
            <a:r>
              <a:rPr lang="fr-FR" dirty="0"/>
              <a:t>, de </a:t>
            </a:r>
            <a:r>
              <a:rPr lang="fr-FR" i="1" dirty="0" err="1"/>
              <a:t>testing</a:t>
            </a:r>
            <a:r>
              <a:rPr lang="fr-FR" dirty="0"/>
              <a:t> et de calcul de performance des modèles. (en attente d’un modèle à tester)</a:t>
            </a:r>
          </a:p>
          <a:p>
            <a:pPr lvl="1"/>
            <a:r>
              <a:rPr lang="fr-FR" dirty="0"/>
              <a:t>Choix du module de DNN </a:t>
            </a:r>
            <a:r>
              <a:rPr lang="fr-FR" i="1" dirty="0" err="1"/>
              <a:t>pytorch</a:t>
            </a:r>
            <a:r>
              <a:rPr lang="fr-FR" dirty="0"/>
              <a:t> (au lieu du module </a:t>
            </a:r>
            <a:r>
              <a:rPr lang="fr-FR" i="1" dirty="0" err="1"/>
              <a:t>tensorflow</a:t>
            </a:r>
            <a:r>
              <a:rPr lang="fr-FR" dirty="0"/>
              <a:t>) car celui étudié en cours de SDD.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b="1" u="sng" dirty="0"/>
              <a:t>En cours:</a:t>
            </a:r>
          </a:p>
          <a:p>
            <a:pPr lvl="1"/>
            <a:r>
              <a:rPr lang="fr-FR" dirty="0"/>
              <a:t>Conception architecture d’un modèle DNN à convolution (CNN) pour séries temporelles. Objectif: réseau simple pour commencer.</a:t>
            </a:r>
          </a:p>
          <a:p>
            <a:pPr lvl="1"/>
            <a:r>
              <a:rPr lang="fr-FR" dirty="0"/>
              <a:t>Implémentation du modèle basic CNN de </a:t>
            </a:r>
            <a:r>
              <a:rPr lang="fr-FR" dirty="0" err="1"/>
              <a:t>Kalou</a:t>
            </a:r>
            <a:r>
              <a:rPr lang="fr-FR" dirty="0"/>
              <a:t> sur les séries temporelles. (traduction de </a:t>
            </a:r>
            <a:r>
              <a:rPr lang="fr-FR" i="1" dirty="0" err="1"/>
              <a:t>tensorflow</a:t>
            </a:r>
            <a:r>
              <a:rPr lang="fr-FR" i="1" dirty="0"/>
              <a:t> </a:t>
            </a:r>
            <a:r>
              <a:rPr lang="fr-FR" dirty="0"/>
              <a:t>-&gt; </a:t>
            </a:r>
            <a:r>
              <a:rPr lang="fr-FR" i="1" dirty="0" err="1"/>
              <a:t>pytorch</a:t>
            </a:r>
            <a:r>
              <a:rPr lang="fr-F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25858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avancées - 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fond du code source de l’interface reste peu ou prou inchangé. Les modifications apportées ne changent rien à l’interface manipulée par l’utilisateur.</a:t>
            </a:r>
          </a:p>
          <a:p>
            <a:r>
              <a:rPr lang="fr-FR" dirty="0"/>
              <a:t>Réorganisation du code IHM en plusieurs modules:</a:t>
            </a:r>
          </a:p>
          <a:p>
            <a:pPr lvl="1"/>
            <a:r>
              <a:rPr lang="fr-FR" dirty="0"/>
              <a:t>Facilite la compréhension du code</a:t>
            </a:r>
          </a:p>
          <a:p>
            <a:pPr lvl="1"/>
            <a:r>
              <a:rPr lang="fr-FR" dirty="0"/>
              <a:t>Facilite l’ajout ultérieur de fonctionnalités propres à nos algorithmes.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Travail effectué en parallèle des missions de </a:t>
            </a:r>
            <a:r>
              <a:rPr lang="fr-FR" b="1" dirty="0" err="1"/>
              <a:t>préprocessing</a:t>
            </a:r>
            <a:r>
              <a:rPr lang="fr-FR" dirty="0"/>
              <a:t> et de </a:t>
            </a:r>
            <a:r>
              <a:rPr lang="fr-FR" b="1" dirty="0"/>
              <a:t>classification</a:t>
            </a:r>
            <a:r>
              <a:rPr lang="fr-FR" dirty="0"/>
              <a:t>. Avancement de la tâche: ~50%.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92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avancées - 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Aucune description disponible.">
            <a:extLst>
              <a:ext uri="{FF2B5EF4-FFF2-40B4-BE49-F238E27FC236}">
                <a16:creationId xmlns:a16="http://schemas.microsoft.com/office/drawing/2014/main" id="{503A8C17-9456-4B13-F333-8D75A1EB4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77" y="1589891"/>
            <a:ext cx="6960245" cy="458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87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EEG-Stroke</a:t>
            </a:r>
          </a:p>
          <a:p>
            <a:pPr lvl="1"/>
            <a:r>
              <a:rPr lang="fr-FR" dirty="0"/>
              <a:t>Contexte général</a:t>
            </a:r>
          </a:p>
          <a:p>
            <a:pPr lvl="1"/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PIE précédent</a:t>
            </a:r>
          </a:p>
          <a:p>
            <a:pPr lvl="1"/>
            <a:r>
              <a:rPr lang="fr-FR" dirty="0"/>
              <a:t>Ce qui doit être fait</a:t>
            </a:r>
          </a:p>
          <a:p>
            <a:r>
              <a:rPr lang="fr-FR" dirty="0"/>
              <a:t>Nos avancées et motivation par l’état de l’art</a:t>
            </a:r>
          </a:p>
          <a:p>
            <a:pPr lvl="1"/>
            <a:r>
              <a:rPr lang="fr-FR" dirty="0"/>
              <a:t>Etat de l’art : </a:t>
            </a:r>
            <a:r>
              <a:rPr lang="fr-FR" dirty="0" err="1"/>
              <a:t>pre-processing</a:t>
            </a:r>
            <a:r>
              <a:rPr lang="fr-FR" dirty="0"/>
              <a:t>, </a:t>
            </a:r>
            <a:r>
              <a:rPr lang="fr-FR" dirty="0" err="1"/>
              <a:t>features</a:t>
            </a:r>
            <a:r>
              <a:rPr lang="fr-FR" dirty="0"/>
              <a:t> extraction &amp; classification</a:t>
            </a:r>
          </a:p>
          <a:p>
            <a:pPr lvl="1"/>
            <a:r>
              <a:rPr lang="fr-FR" dirty="0"/>
              <a:t>Nos avancées</a:t>
            </a:r>
          </a:p>
          <a:p>
            <a:pPr lvl="1"/>
            <a:r>
              <a:rPr lang="fr-FR" dirty="0"/>
              <a:t>Notre organisation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568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organisation : Gestion de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d’un Jira pour organiser les taches (agile)</a:t>
            </a:r>
          </a:p>
          <a:p>
            <a:r>
              <a:rPr lang="fr-FR" dirty="0"/>
              <a:t>Versioning du code avec git et repo distant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UML</a:t>
            </a:r>
          </a:p>
          <a:p>
            <a:r>
              <a:rPr lang="fr-FR" dirty="0"/>
              <a:t>On se tient au courant + rapides réunions régulières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736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organisation : Plan prévisionnel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D’abord méthode expliquée par </a:t>
            </a:r>
            <a:r>
              <a:rPr lang="fr-FR" dirty="0" err="1"/>
              <a:t>Kalou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Filtrage fréquentiel 0,1-50Hz + </a:t>
            </a:r>
            <a:r>
              <a:rPr lang="fr-FR" dirty="0" err="1"/>
              <a:t>epoching</a:t>
            </a:r>
            <a:endParaRPr lang="fr-FR" dirty="0"/>
          </a:p>
          <a:p>
            <a:pPr lvl="1"/>
            <a:r>
              <a:rPr lang="fr-FR" dirty="0"/>
              <a:t>Séries temporelles de chaque électrode</a:t>
            </a:r>
          </a:p>
          <a:p>
            <a:pPr lvl="1"/>
            <a:r>
              <a:rPr lang="fr-FR" dirty="0"/>
              <a:t>CNN</a:t>
            </a:r>
          </a:p>
          <a:p>
            <a:r>
              <a:rPr lang="fr-FR" dirty="0"/>
              <a:t>Ensuite et en parallèle, exploratoire/tuning :</a:t>
            </a:r>
          </a:p>
          <a:p>
            <a:pPr lvl="1"/>
            <a:r>
              <a:rPr lang="fr-FR" dirty="0"/>
              <a:t>Filtrage spatial incorporé dans la pipeline ? : ICA, </a:t>
            </a:r>
            <a:r>
              <a:rPr lang="fr-FR" dirty="0" err="1"/>
              <a:t>xDAWN</a:t>
            </a:r>
            <a:r>
              <a:rPr lang="fr-FR" dirty="0"/>
              <a:t>…</a:t>
            </a:r>
          </a:p>
          <a:p>
            <a:pPr lvl="1"/>
            <a:r>
              <a:rPr lang="fr-FR" dirty="0"/>
              <a:t>Modifier le réseau de neurones ?</a:t>
            </a:r>
          </a:p>
          <a:p>
            <a:pPr lvl="1"/>
            <a:r>
              <a:rPr lang="fr-FR" dirty="0"/>
              <a:t>D’autres </a:t>
            </a:r>
            <a:r>
              <a:rPr lang="fr-FR" dirty="0" err="1"/>
              <a:t>features</a:t>
            </a:r>
            <a:r>
              <a:rPr lang="fr-FR" dirty="0"/>
              <a:t> : fréquentiel ?</a:t>
            </a:r>
          </a:p>
          <a:p>
            <a:pPr lvl="1"/>
            <a:r>
              <a:rPr lang="fr-FR" dirty="0"/>
              <a:t>Choix des paramètres dans le </a:t>
            </a:r>
            <a:r>
              <a:rPr lang="fr-FR" dirty="0" err="1"/>
              <a:t>preprocessing</a:t>
            </a:r>
            <a:r>
              <a:rPr lang="fr-FR" dirty="0"/>
              <a:t> (taille des fenêtres, labélisation de l’intention de mouvement…)</a:t>
            </a:r>
          </a:p>
        </p:txBody>
      </p:sp>
    </p:spTree>
    <p:extLst>
      <p:ext uri="{BB962C8B-B14F-4D97-AF65-F5344CB8AC3E}">
        <p14:creationId xmlns:p14="http://schemas.microsoft.com/office/powerpoint/2010/main" val="8011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Projet EEG-Stroke</a:t>
            </a:r>
          </a:p>
          <a:p>
            <a:pPr lvl="1"/>
            <a:r>
              <a:rPr lang="fr-FR" dirty="0"/>
              <a:t>Contexte général</a:t>
            </a:r>
          </a:p>
          <a:p>
            <a:pPr lvl="1"/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PIE précédent</a:t>
            </a:r>
          </a:p>
          <a:p>
            <a:pPr lvl="1"/>
            <a:r>
              <a:rPr lang="fr-FR" dirty="0"/>
              <a:t>Ce qui doit être fait</a:t>
            </a:r>
          </a:p>
          <a:p>
            <a:r>
              <a:rPr lang="fr-FR" dirty="0"/>
              <a:t>Nos avancées et motivation par l’état de l’art</a:t>
            </a:r>
          </a:p>
          <a:p>
            <a:pPr lvl="1"/>
            <a:r>
              <a:rPr lang="fr-FR" dirty="0"/>
              <a:t>Etat de l’art : </a:t>
            </a:r>
            <a:r>
              <a:rPr lang="fr-FR" dirty="0" err="1"/>
              <a:t>pre-processing</a:t>
            </a:r>
            <a:r>
              <a:rPr lang="fr-FR" dirty="0"/>
              <a:t>, </a:t>
            </a:r>
            <a:r>
              <a:rPr lang="fr-FR" dirty="0" err="1"/>
              <a:t>features</a:t>
            </a:r>
            <a:r>
              <a:rPr lang="fr-FR" dirty="0"/>
              <a:t> extraction &amp; classification</a:t>
            </a:r>
          </a:p>
          <a:p>
            <a:pPr lvl="1"/>
            <a:r>
              <a:rPr lang="fr-FR" dirty="0"/>
              <a:t>Nos avancées</a:t>
            </a:r>
          </a:p>
          <a:p>
            <a:pPr lvl="1"/>
            <a:r>
              <a:rPr lang="fr-FR" dirty="0"/>
              <a:t>Notre organisation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Q&amp;A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8523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 avancées</a:t>
            </a:r>
          </a:p>
          <a:p>
            <a:r>
              <a:rPr lang="fr-FR" dirty="0"/>
              <a:t>Organisation à court et moyen terme</a:t>
            </a:r>
          </a:p>
          <a:p>
            <a:r>
              <a:rPr lang="fr-FR" dirty="0"/>
              <a:t>Gestion de projet efficace, bonne communication interne et externe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75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général – Projet EEG-Stroke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AVC : première cause de handicap en France</a:t>
            </a:r>
          </a:p>
          <a:p>
            <a:pPr>
              <a:lnSpc>
                <a:spcPct val="150000"/>
              </a:lnSpc>
            </a:pPr>
            <a:r>
              <a:rPr lang="fr-FR" dirty="0"/>
              <a:t>Porté par le CHU </a:t>
            </a:r>
          </a:p>
          <a:p>
            <a:pPr>
              <a:lnSpc>
                <a:spcPct val="100000"/>
              </a:lnSpc>
            </a:pPr>
            <a:r>
              <a:rPr lang="fr-FR" dirty="0"/>
              <a:t>Développer une interface cerveau-machine (ICM ou BCI) pour améliorer la rééducation des patients post-AVC par le neurofeedback</a:t>
            </a:r>
          </a:p>
        </p:txBody>
      </p:sp>
    </p:spTree>
    <p:extLst>
      <p:ext uri="{BB962C8B-B14F-4D97-AF65-F5344CB8AC3E}">
        <p14:creationId xmlns:p14="http://schemas.microsoft.com/office/powerpoint/2010/main" val="3448363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Projet EEG-Stroke</a:t>
            </a:r>
          </a:p>
          <a:p>
            <a:pPr lvl="1"/>
            <a:r>
              <a:rPr lang="fr-FR" dirty="0"/>
              <a:t>Contexte général</a:t>
            </a:r>
          </a:p>
          <a:p>
            <a:pPr lvl="1"/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PIE précédent</a:t>
            </a:r>
          </a:p>
          <a:p>
            <a:pPr lvl="1"/>
            <a:r>
              <a:rPr lang="fr-FR" dirty="0"/>
              <a:t>Ce qui doit être fait</a:t>
            </a:r>
          </a:p>
          <a:p>
            <a:r>
              <a:rPr lang="fr-FR" dirty="0"/>
              <a:t>Nos avancées et motivation par l’état de l’art</a:t>
            </a:r>
          </a:p>
          <a:p>
            <a:pPr lvl="1"/>
            <a:r>
              <a:rPr lang="fr-FR" dirty="0"/>
              <a:t>Etat de l’art : </a:t>
            </a:r>
            <a:r>
              <a:rPr lang="fr-FR" dirty="0" err="1"/>
              <a:t>pre-processing</a:t>
            </a:r>
            <a:r>
              <a:rPr lang="fr-FR" dirty="0"/>
              <a:t>, </a:t>
            </a:r>
            <a:r>
              <a:rPr lang="fr-FR" dirty="0" err="1"/>
              <a:t>features</a:t>
            </a:r>
            <a:r>
              <a:rPr lang="fr-FR" dirty="0"/>
              <a:t> extraction &amp; classification</a:t>
            </a:r>
          </a:p>
          <a:p>
            <a:pPr lvl="1"/>
            <a:r>
              <a:rPr lang="fr-FR" dirty="0"/>
              <a:t>Nos avancées</a:t>
            </a:r>
          </a:p>
          <a:p>
            <a:pPr lvl="1"/>
            <a:r>
              <a:rPr lang="fr-FR" dirty="0"/>
              <a:t>Notre organisation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Q&amp;A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577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général - BCI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 : signal cérébral → commande d’un système</a:t>
            </a:r>
          </a:p>
          <a:p>
            <a:r>
              <a:rPr lang="fr-FR" dirty="0"/>
              <a:t>Signal contrôle standard : EEG</a:t>
            </a:r>
          </a:p>
          <a:p>
            <a:r>
              <a:rPr lang="fr-FR" dirty="0"/>
              <a:t>EEG-Stroke : </a:t>
            </a:r>
            <a:r>
              <a:rPr lang="fr-FR" dirty="0" err="1"/>
              <a:t>Motor-Imagery</a:t>
            </a:r>
            <a:r>
              <a:rPr lang="fr-FR" dirty="0"/>
              <a:t> BCI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1D13A99-287E-E39E-6951-874E3EDB0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2" b="13948"/>
          <a:stretch/>
        </p:blipFill>
        <p:spPr>
          <a:xfrm>
            <a:off x="493218" y="4126378"/>
            <a:ext cx="11342861" cy="1038226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D7A0EC16-2A03-ECD4-40C3-B7C762DE6F6B}"/>
              </a:ext>
            </a:extLst>
          </p:cNvPr>
          <p:cNvSpPr/>
          <p:nvPr/>
        </p:nvSpPr>
        <p:spPr>
          <a:xfrm>
            <a:off x="2456330" y="3727847"/>
            <a:ext cx="5638800" cy="18352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16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général - Neurofeedback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Fournir des feedbacks au patients après un mouvement pour travailler la plasticité cérébrale </a:t>
            </a:r>
          </a:p>
          <a:p>
            <a:r>
              <a:rPr lang="fr-FR" dirty="0"/>
              <a:t>Technique prometteuse pour la rééducation post-AVC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en-US" sz="2400" i="1" dirty="0"/>
              <a:t>Le Franc et al 2022, “Toward an Adapted Neurofeedback for Post-stroke Motor Rehabilitation: State of the Art and Perspectives”,</a:t>
            </a:r>
            <a:r>
              <a:rPr lang="fr-FR" sz="1600" dirty="0"/>
              <a:t> </a:t>
            </a:r>
            <a:r>
              <a:rPr lang="fr-FR" sz="2400" dirty="0"/>
              <a:t>Front. Hum. </a:t>
            </a:r>
            <a:r>
              <a:rPr lang="fr-FR" sz="2400" dirty="0" err="1"/>
              <a:t>Neurosci</a:t>
            </a:r>
            <a:r>
              <a:rPr lang="fr-FR" sz="1600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69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EEG-Stroke</a:t>
            </a:r>
          </a:p>
          <a:p>
            <a:pPr lvl="1"/>
            <a:r>
              <a:rPr lang="fr-FR" dirty="0"/>
              <a:t>Contexte général</a:t>
            </a:r>
          </a:p>
          <a:p>
            <a:pPr lvl="1"/>
            <a:r>
              <a:rPr lang="fr-FR" dirty="0" err="1"/>
              <a:t>Dataset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937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EEG data pendant extension et flexion du coude par des patients post-AVC, tableau </a:t>
            </a:r>
            <a:r>
              <a:rPr lang="fr-FR" dirty="0" err="1"/>
              <a:t>numpy</a:t>
            </a:r>
            <a:endParaRPr lang="fr-FR" dirty="0"/>
          </a:p>
          <a:p>
            <a:r>
              <a:rPr lang="fr-FR" dirty="0"/>
              <a:t>Mouvements effectués des deux côtés</a:t>
            </a:r>
          </a:p>
          <a:p>
            <a:r>
              <a:rPr lang="fr-FR" dirty="0"/>
              <a:t>64 électrodes </a:t>
            </a:r>
          </a:p>
          <a:p>
            <a:r>
              <a:rPr lang="fr-FR" dirty="0"/>
              <a:t>Données cinématiques </a:t>
            </a:r>
            <a:r>
              <a:rPr lang="fr-FR" dirty="0" err="1"/>
              <a:t>préexploitées</a:t>
            </a:r>
            <a:r>
              <a:rPr lang="fr-FR" dirty="0"/>
              <a:t> nous indiquant s’il y a réalisation d’un mouvement ou non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135FCC-F490-B5D0-76CC-2DDE6DCA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60" y="4225044"/>
            <a:ext cx="4959447" cy="24637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974A13D-BFBB-074F-0C9A-63BE28428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09" y="4567775"/>
            <a:ext cx="5844791" cy="212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9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EEG-Stroke</a:t>
            </a:r>
          </a:p>
          <a:p>
            <a:pPr lvl="1"/>
            <a:r>
              <a:rPr lang="fr-FR" dirty="0"/>
              <a:t>Contexte général</a:t>
            </a:r>
          </a:p>
          <a:p>
            <a:pPr lvl="1"/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PIE précédent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22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7106C-2238-41BB-9C89-6B7A160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PIE précédent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227EA-FFFE-597D-4EF7-E686A3CB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Récupération des données</a:t>
            </a:r>
          </a:p>
          <a:p>
            <a:pPr lvl="1"/>
            <a:r>
              <a:rPr lang="fr-FR" dirty="0"/>
              <a:t>Données brutes récupérées par un code Matlab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Traitement des données</a:t>
            </a:r>
          </a:p>
          <a:p>
            <a:pPr lvl="1"/>
            <a:r>
              <a:rPr lang="fr-FR" dirty="0"/>
              <a:t>Filtre Notch à 50Hz</a:t>
            </a:r>
          </a:p>
          <a:p>
            <a:pPr lvl="1"/>
            <a:r>
              <a:rPr lang="fr-FR" dirty="0"/>
              <a:t>Filtrage des fréquences en dessous de 0.5Hz pour retirer les artefacts</a:t>
            </a:r>
          </a:p>
          <a:p>
            <a:pPr lvl="1"/>
            <a:r>
              <a:rPr lang="fr-FR" dirty="0"/>
              <a:t>Filtrage des fréquences au-dessus de 100 Hz</a:t>
            </a:r>
          </a:p>
          <a:p>
            <a:r>
              <a:rPr lang="fr-FR" dirty="0"/>
              <a:t>Extraction des </a:t>
            </a:r>
            <a:r>
              <a:rPr lang="fr-FR" dirty="0" err="1"/>
              <a:t>features</a:t>
            </a:r>
            <a:endParaRPr lang="fr-FR" dirty="0"/>
          </a:p>
          <a:p>
            <a:pPr lvl="1"/>
            <a:r>
              <a:rPr lang="fr-FR" dirty="0"/>
              <a:t>Récupération des bandes de fréquences delta, </a:t>
            </a:r>
            <a:r>
              <a:rPr lang="fr-FR" dirty="0" err="1"/>
              <a:t>theta</a:t>
            </a:r>
            <a:r>
              <a:rPr lang="fr-FR" dirty="0"/>
              <a:t>, alpha, </a:t>
            </a:r>
            <a:r>
              <a:rPr lang="fr-FR" dirty="0" err="1"/>
              <a:t>neta</a:t>
            </a:r>
            <a:r>
              <a:rPr lang="fr-FR" dirty="0"/>
              <a:t> et gamma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18341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666</TotalTime>
  <Words>1308</Words>
  <Application>Microsoft Office PowerPoint</Application>
  <PresentationFormat>Grand écran</PresentationFormat>
  <Paragraphs>217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Thème Office</vt:lpstr>
      <vt:lpstr>Point technique</vt:lpstr>
      <vt:lpstr>Sommaire</vt:lpstr>
      <vt:lpstr>Contexte général – Projet EEG-Stroke</vt:lpstr>
      <vt:lpstr>Contexte général - BCI</vt:lpstr>
      <vt:lpstr>Contexte général - Neurofeedback</vt:lpstr>
      <vt:lpstr>Sommaire</vt:lpstr>
      <vt:lpstr>Dataset</vt:lpstr>
      <vt:lpstr>Sommaire</vt:lpstr>
      <vt:lpstr>PIE précédent</vt:lpstr>
      <vt:lpstr>PIE précédent</vt:lpstr>
      <vt:lpstr>PIE précédent</vt:lpstr>
      <vt:lpstr>Sommaire</vt:lpstr>
      <vt:lpstr>Ce qui doit être fait</vt:lpstr>
      <vt:lpstr>Sommaire</vt:lpstr>
      <vt:lpstr>Etat de l’art </vt:lpstr>
      <vt:lpstr>Etat de l’art – Pré-traitement</vt:lpstr>
      <vt:lpstr>Etat de l’art – Extraction</vt:lpstr>
      <vt:lpstr>Etat de l’art – Classification</vt:lpstr>
      <vt:lpstr>Sommaire</vt:lpstr>
      <vt:lpstr>Nos avancées – Pré-traitement données</vt:lpstr>
      <vt:lpstr>Nos avancées – Feature extraction</vt:lpstr>
      <vt:lpstr>Nos avancées - Classification</vt:lpstr>
      <vt:lpstr>Nos avancées - Interface</vt:lpstr>
      <vt:lpstr>Nos avancées - Interface</vt:lpstr>
      <vt:lpstr>Sommaire</vt:lpstr>
      <vt:lpstr>Notre organisation : Gestion de projet </vt:lpstr>
      <vt:lpstr>Notre organisation : Plan prévisionnel</vt:lpstr>
      <vt:lpstr>Sommaire</vt:lpstr>
      <vt:lpstr>Conclusion</vt:lpstr>
      <vt:lpstr>Sommaire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technique</dc:title>
  <dc:creator>Jules</dc:creator>
  <cp:lastModifiedBy>Jules</cp:lastModifiedBy>
  <cp:revision>23</cp:revision>
  <dcterms:created xsi:type="dcterms:W3CDTF">2023-12-05T08:55:59Z</dcterms:created>
  <dcterms:modified xsi:type="dcterms:W3CDTF">2023-12-18T12:44:56Z</dcterms:modified>
</cp:coreProperties>
</file>