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9"/>
  </p:notesMasterIdLst>
  <p:handoutMasterIdLst>
    <p:handoutMasterId r:id="rId30"/>
  </p:handoutMasterIdLst>
  <p:sldIdLst>
    <p:sldId id="256" r:id="rId5"/>
    <p:sldId id="302" r:id="rId6"/>
    <p:sldId id="297" r:id="rId7"/>
    <p:sldId id="257" r:id="rId8"/>
    <p:sldId id="303" r:id="rId9"/>
    <p:sldId id="298" r:id="rId10"/>
    <p:sldId id="283" r:id="rId11"/>
    <p:sldId id="285" r:id="rId12"/>
    <p:sldId id="299" r:id="rId13"/>
    <p:sldId id="286" r:id="rId14"/>
    <p:sldId id="287" r:id="rId15"/>
    <p:sldId id="288" r:id="rId16"/>
    <p:sldId id="289" r:id="rId17"/>
    <p:sldId id="300" r:id="rId18"/>
    <p:sldId id="304" r:id="rId19"/>
    <p:sldId id="290" r:id="rId20"/>
    <p:sldId id="291" r:id="rId21"/>
    <p:sldId id="292" r:id="rId22"/>
    <p:sldId id="305" r:id="rId23"/>
    <p:sldId id="306" r:id="rId24"/>
    <p:sldId id="293" r:id="rId25"/>
    <p:sldId id="301" r:id="rId26"/>
    <p:sldId id="294"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097B222-1E9F-4A11-81E2-A2772A5FA68F}">
          <p14:sldIdLst>
            <p14:sldId id="256"/>
            <p14:sldId id="302"/>
          </p14:sldIdLst>
        </p14:section>
        <p14:section name="Présentation" id="{BA0A097A-DDC6-4895-BE04-9017CB4F88B3}">
          <p14:sldIdLst>
            <p14:sldId id="297"/>
            <p14:sldId id="257"/>
            <p14:sldId id="303"/>
          </p14:sldIdLst>
        </p14:section>
        <p14:section name="Présentation des données" id="{4F854E88-8A4C-40F1-9A88-6C2FAE03025A}">
          <p14:sldIdLst>
            <p14:sldId id="298"/>
            <p14:sldId id="283"/>
            <p14:sldId id="285"/>
          </p14:sldIdLst>
        </p14:section>
        <p14:section name="Analyse des indicateurs" id="{C3A8010C-1EFE-4A3E-BF9E-FAAA6D6C792A}">
          <p14:sldIdLst>
            <p14:sldId id="299"/>
            <p14:sldId id="286"/>
            <p14:sldId id="287"/>
            <p14:sldId id="288"/>
            <p14:sldId id="289"/>
          </p14:sldIdLst>
        </p14:section>
        <p14:section name="Prédiction du Nutriscore" id="{F8F53232-2519-4EE1-ADF6-09FE026634E0}">
          <p14:sldIdLst>
            <p14:sldId id="300"/>
            <p14:sldId id="304"/>
            <p14:sldId id="290"/>
            <p14:sldId id="291"/>
            <p14:sldId id="292"/>
            <p14:sldId id="305"/>
          </p14:sldIdLst>
        </p14:section>
        <p14:section name="Prédiction grade nutritionnel" id="{7857C2D4-8B04-443A-AB14-6B650D33AEFF}">
          <p14:sldIdLst>
            <p14:sldId id="306"/>
            <p14:sldId id="293"/>
          </p14:sldIdLst>
        </p14:section>
        <p14:section name="Conclusion" id="{63971929-01B7-47FB-8A1A-15ED81FBDFD8}">
          <p14:sldIdLst>
            <p14:sldId id="301"/>
            <p14:sldId id="294"/>
            <p14:sldId id="29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en Di Giulio" initials="JDG" lastIdx="1" clrIdx="0">
    <p:extLst>
      <p:ext uri="{19B8F6BF-5375-455C-9EA6-DF929625EA0E}">
        <p15:presenceInfo xmlns:p15="http://schemas.microsoft.com/office/powerpoint/2012/main" userId="7caef24b5019ccb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Style moyen 4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13T07:27:21.655" idx="1">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19F43-69EB-491B-925D-E37DC05D5A0D}"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AA890FE6-F704-4DC3-AB81-56CFACD979DD}">
      <dgm:prSet phldrT="[Texte]"/>
      <dgm:spPr/>
      <dgm:t>
        <a:bodyPr/>
        <a:lstStyle/>
        <a:p>
          <a:r>
            <a:rPr lang="fr-FR" b="1" dirty="0"/>
            <a:t>I - PRESENTATION</a:t>
          </a:r>
        </a:p>
      </dgm:t>
    </dgm:pt>
    <dgm:pt modelId="{C324311E-77E6-4F9C-B915-32918D575794}" type="parTrans" cxnId="{62BD267C-1E01-4FC4-8D23-B87F2E06A829}">
      <dgm:prSet/>
      <dgm:spPr/>
      <dgm:t>
        <a:bodyPr/>
        <a:lstStyle/>
        <a:p>
          <a:endParaRPr lang="fr-FR"/>
        </a:p>
      </dgm:t>
    </dgm:pt>
    <dgm:pt modelId="{91971FEF-92A0-4DC1-A55A-F295A02742A4}" type="sibTrans" cxnId="{62BD267C-1E01-4FC4-8D23-B87F2E06A829}">
      <dgm:prSet/>
      <dgm:spPr/>
      <dgm:t>
        <a:bodyPr/>
        <a:lstStyle/>
        <a:p>
          <a:endParaRPr lang="fr-FR"/>
        </a:p>
      </dgm:t>
    </dgm:pt>
    <dgm:pt modelId="{E43A8C75-8E08-4BCE-84F2-8DC279E8680C}">
      <dgm:prSet phldrT="[Texte]"/>
      <dgm:spPr/>
      <dgm:t>
        <a:bodyPr/>
        <a:lstStyle/>
        <a:p>
          <a:r>
            <a:rPr lang="fr-FR" b="1" dirty="0"/>
            <a:t>II- PRESENTATION DES DONNEES</a:t>
          </a:r>
        </a:p>
      </dgm:t>
    </dgm:pt>
    <dgm:pt modelId="{3071D1B6-BA53-4ED9-91DF-3AA857249CB9}" type="parTrans" cxnId="{9BEB70BD-C80D-4D70-A414-7FDD8DF5AD34}">
      <dgm:prSet/>
      <dgm:spPr/>
      <dgm:t>
        <a:bodyPr/>
        <a:lstStyle/>
        <a:p>
          <a:endParaRPr lang="fr-FR"/>
        </a:p>
      </dgm:t>
    </dgm:pt>
    <dgm:pt modelId="{D4EA6064-A8F1-4CD0-B9CF-0669FBCF787A}" type="sibTrans" cxnId="{9BEB70BD-C80D-4D70-A414-7FDD8DF5AD34}">
      <dgm:prSet/>
      <dgm:spPr/>
      <dgm:t>
        <a:bodyPr/>
        <a:lstStyle/>
        <a:p>
          <a:endParaRPr lang="fr-FR"/>
        </a:p>
      </dgm:t>
    </dgm:pt>
    <dgm:pt modelId="{C68C4483-E61B-4E6C-A065-0DEB1254E6A8}">
      <dgm:prSet phldrT="[Texte]"/>
      <dgm:spPr/>
      <dgm:t>
        <a:bodyPr/>
        <a:lstStyle/>
        <a:p>
          <a:r>
            <a:rPr lang="fr-FR" b="1" dirty="0"/>
            <a:t>III – ANALYSE DES INDICATEURS</a:t>
          </a:r>
        </a:p>
      </dgm:t>
    </dgm:pt>
    <dgm:pt modelId="{1830188F-1CBA-4B1D-80B6-53CA23F36F3B}" type="parTrans" cxnId="{DAB87356-8498-41CB-BD85-62F17D87E99F}">
      <dgm:prSet/>
      <dgm:spPr/>
      <dgm:t>
        <a:bodyPr/>
        <a:lstStyle/>
        <a:p>
          <a:endParaRPr lang="fr-FR"/>
        </a:p>
      </dgm:t>
    </dgm:pt>
    <dgm:pt modelId="{58B539C2-B621-40A8-BFE3-02354167D0A3}" type="sibTrans" cxnId="{DAB87356-8498-41CB-BD85-62F17D87E99F}">
      <dgm:prSet/>
      <dgm:spPr/>
      <dgm:t>
        <a:bodyPr/>
        <a:lstStyle/>
        <a:p>
          <a:endParaRPr lang="fr-FR"/>
        </a:p>
      </dgm:t>
    </dgm:pt>
    <dgm:pt modelId="{9E5D7C11-A401-4C39-9372-EAAEB66AB7A6}">
      <dgm:prSet/>
      <dgm:spPr/>
      <dgm:t>
        <a:bodyPr/>
        <a:lstStyle/>
        <a:p>
          <a:r>
            <a:rPr lang="fr-FR" dirty="0"/>
            <a:t>Problématique</a:t>
          </a:r>
        </a:p>
      </dgm:t>
    </dgm:pt>
    <dgm:pt modelId="{CE82B964-CC9C-440A-A0CB-170FE1ECD908}" type="parTrans" cxnId="{EACDC1D4-C156-4E56-A646-1F7C4C211EC2}">
      <dgm:prSet/>
      <dgm:spPr/>
      <dgm:t>
        <a:bodyPr/>
        <a:lstStyle/>
        <a:p>
          <a:endParaRPr lang="fr-FR"/>
        </a:p>
      </dgm:t>
    </dgm:pt>
    <dgm:pt modelId="{7CF0216C-433E-443F-B42E-9C6A5CA50AA1}" type="sibTrans" cxnId="{EACDC1D4-C156-4E56-A646-1F7C4C211EC2}">
      <dgm:prSet/>
      <dgm:spPr/>
      <dgm:t>
        <a:bodyPr/>
        <a:lstStyle/>
        <a:p>
          <a:endParaRPr lang="fr-FR"/>
        </a:p>
      </dgm:t>
    </dgm:pt>
    <dgm:pt modelId="{339563A0-75C2-4CC9-94AC-20C3945C1CD0}">
      <dgm:prSet phldrT="[Texte]"/>
      <dgm:spPr/>
      <dgm:t>
        <a:bodyPr/>
        <a:lstStyle/>
        <a:p>
          <a:r>
            <a:rPr lang="fr-FR" dirty="0"/>
            <a:t>Présentation de l’application</a:t>
          </a:r>
        </a:p>
      </dgm:t>
    </dgm:pt>
    <dgm:pt modelId="{5387E844-DD15-4ABF-B841-1CC112CDACDD}" type="parTrans" cxnId="{FC2A41AE-5FCD-4649-899F-2CE715AD70A6}">
      <dgm:prSet/>
      <dgm:spPr/>
      <dgm:t>
        <a:bodyPr/>
        <a:lstStyle/>
        <a:p>
          <a:endParaRPr lang="fr-FR"/>
        </a:p>
      </dgm:t>
    </dgm:pt>
    <dgm:pt modelId="{89595D60-AB55-4E87-868E-FEE4189E5C48}" type="sibTrans" cxnId="{FC2A41AE-5FCD-4649-899F-2CE715AD70A6}">
      <dgm:prSet/>
      <dgm:spPr/>
      <dgm:t>
        <a:bodyPr/>
        <a:lstStyle/>
        <a:p>
          <a:endParaRPr lang="fr-FR"/>
        </a:p>
      </dgm:t>
    </dgm:pt>
    <dgm:pt modelId="{654743D8-6818-4791-A41D-2AC776515E87}">
      <dgm:prSet/>
      <dgm:spPr/>
      <dgm:t>
        <a:bodyPr/>
        <a:lstStyle/>
        <a:p>
          <a:r>
            <a:rPr lang="fr-FR" dirty="0"/>
            <a:t>Découverte du dataset</a:t>
          </a:r>
        </a:p>
      </dgm:t>
    </dgm:pt>
    <dgm:pt modelId="{CE6A2D15-A570-49AB-BBF4-05CF1EAB0EB0}" type="parTrans" cxnId="{82F707AF-F34C-40AF-B310-CA5B2F40393D}">
      <dgm:prSet/>
      <dgm:spPr/>
      <dgm:t>
        <a:bodyPr/>
        <a:lstStyle/>
        <a:p>
          <a:endParaRPr lang="fr-FR"/>
        </a:p>
      </dgm:t>
    </dgm:pt>
    <dgm:pt modelId="{157FB851-5053-460D-A100-AAEFCEA97930}" type="sibTrans" cxnId="{82F707AF-F34C-40AF-B310-CA5B2F40393D}">
      <dgm:prSet/>
      <dgm:spPr/>
      <dgm:t>
        <a:bodyPr/>
        <a:lstStyle/>
        <a:p>
          <a:endParaRPr lang="fr-FR"/>
        </a:p>
      </dgm:t>
    </dgm:pt>
    <dgm:pt modelId="{E04D062B-5707-447C-A12F-FDEDE31BA918}">
      <dgm:prSet phldrT="[Texte]"/>
      <dgm:spPr/>
      <dgm:t>
        <a:bodyPr/>
        <a:lstStyle/>
        <a:p>
          <a:r>
            <a:rPr lang="fr-FR" dirty="0"/>
            <a:t>Analyse exploratoire</a:t>
          </a:r>
        </a:p>
      </dgm:t>
    </dgm:pt>
    <dgm:pt modelId="{95CF956E-C66D-49AB-B927-50D5577429F6}" type="parTrans" cxnId="{74B89E1A-2299-4F14-8E44-6F7F574BB741}">
      <dgm:prSet/>
      <dgm:spPr/>
      <dgm:t>
        <a:bodyPr/>
        <a:lstStyle/>
        <a:p>
          <a:endParaRPr lang="fr-FR"/>
        </a:p>
      </dgm:t>
    </dgm:pt>
    <dgm:pt modelId="{884AFCA9-438D-47E0-AAB5-ECDCFDF3EB83}" type="sibTrans" cxnId="{74B89E1A-2299-4F14-8E44-6F7F574BB741}">
      <dgm:prSet/>
      <dgm:spPr/>
      <dgm:t>
        <a:bodyPr/>
        <a:lstStyle/>
        <a:p>
          <a:endParaRPr lang="fr-FR"/>
        </a:p>
      </dgm:t>
    </dgm:pt>
    <dgm:pt modelId="{C1D57B83-DF0E-42EE-A95F-4E33A65EDD4F}">
      <dgm:prSet/>
      <dgm:spPr/>
      <dgm:t>
        <a:bodyPr/>
        <a:lstStyle/>
        <a:p>
          <a:r>
            <a:rPr lang="fr-FR" dirty="0"/>
            <a:t>Analyse univariée</a:t>
          </a:r>
        </a:p>
      </dgm:t>
    </dgm:pt>
    <dgm:pt modelId="{E1EC9671-8879-4FED-B002-F61CE3E691F9}" type="parTrans" cxnId="{9A6BC7B9-2544-4964-B796-1F0549395A6D}">
      <dgm:prSet/>
      <dgm:spPr/>
      <dgm:t>
        <a:bodyPr/>
        <a:lstStyle/>
        <a:p>
          <a:endParaRPr lang="fr-FR"/>
        </a:p>
      </dgm:t>
    </dgm:pt>
    <dgm:pt modelId="{F5C22733-73D0-44B9-8E55-BEC8770AC968}" type="sibTrans" cxnId="{9A6BC7B9-2544-4964-B796-1F0549395A6D}">
      <dgm:prSet/>
      <dgm:spPr/>
      <dgm:t>
        <a:bodyPr/>
        <a:lstStyle/>
        <a:p>
          <a:endParaRPr lang="fr-FR"/>
        </a:p>
      </dgm:t>
    </dgm:pt>
    <dgm:pt modelId="{C9348060-A639-477C-97D9-9ED237DFDC6E}">
      <dgm:prSet phldrT="[Texte]"/>
      <dgm:spPr/>
      <dgm:t>
        <a:bodyPr/>
        <a:lstStyle/>
        <a:p>
          <a:r>
            <a:rPr lang="fr-FR" dirty="0"/>
            <a:t>Analyse bivariée</a:t>
          </a:r>
        </a:p>
      </dgm:t>
    </dgm:pt>
    <dgm:pt modelId="{E76E04E5-3FB7-462D-9E8A-D653F6B093BA}" type="parTrans" cxnId="{5F19EA03-D2A1-4BD3-92CA-BB3DD35BA6D1}">
      <dgm:prSet/>
      <dgm:spPr/>
      <dgm:t>
        <a:bodyPr/>
        <a:lstStyle/>
        <a:p>
          <a:endParaRPr lang="fr-FR"/>
        </a:p>
      </dgm:t>
    </dgm:pt>
    <dgm:pt modelId="{CBFC3839-5828-442D-BF23-34FBDAE36FB2}" type="sibTrans" cxnId="{5F19EA03-D2A1-4BD3-92CA-BB3DD35BA6D1}">
      <dgm:prSet/>
      <dgm:spPr/>
      <dgm:t>
        <a:bodyPr/>
        <a:lstStyle/>
        <a:p>
          <a:endParaRPr lang="fr-FR"/>
        </a:p>
      </dgm:t>
    </dgm:pt>
    <dgm:pt modelId="{EB53CA18-3835-4595-B19F-CD02AFB4F8F5}">
      <dgm:prSet phldrT="[Texte]"/>
      <dgm:spPr/>
      <dgm:t>
        <a:bodyPr/>
        <a:lstStyle/>
        <a:p>
          <a:r>
            <a:rPr lang="fr-FR" b="1" dirty="0"/>
            <a:t>IV – PREDICTION NUTRISCORE</a:t>
          </a:r>
        </a:p>
      </dgm:t>
    </dgm:pt>
    <dgm:pt modelId="{2546754A-437F-4018-8355-6FAF5AF748E5}" type="parTrans" cxnId="{8B365998-E4B1-476D-9C70-9414146C1FE3}">
      <dgm:prSet/>
      <dgm:spPr/>
      <dgm:t>
        <a:bodyPr/>
        <a:lstStyle/>
        <a:p>
          <a:endParaRPr lang="fr-FR"/>
        </a:p>
      </dgm:t>
    </dgm:pt>
    <dgm:pt modelId="{B2CF3EF6-5166-4978-B593-07075E04B816}" type="sibTrans" cxnId="{8B365998-E4B1-476D-9C70-9414146C1FE3}">
      <dgm:prSet/>
      <dgm:spPr/>
      <dgm:t>
        <a:bodyPr/>
        <a:lstStyle/>
        <a:p>
          <a:endParaRPr lang="fr-FR"/>
        </a:p>
      </dgm:t>
    </dgm:pt>
    <dgm:pt modelId="{5C78994D-0C5A-425A-BE9D-78047F49DBA9}">
      <dgm:prSet/>
      <dgm:spPr/>
      <dgm:t>
        <a:bodyPr/>
        <a:lstStyle/>
        <a:p>
          <a:r>
            <a:rPr lang="fr-FR" dirty="0"/>
            <a:t>Modèle par régression linéaire</a:t>
          </a:r>
        </a:p>
      </dgm:t>
    </dgm:pt>
    <dgm:pt modelId="{410DF450-675A-422F-B637-3D96C8D3210D}" type="parTrans" cxnId="{2DC4B138-C993-41D6-B139-5E58D39CE3D2}">
      <dgm:prSet/>
      <dgm:spPr/>
      <dgm:t>
        <a:bodyPr/>
        <a:lstStyle/>
        <a:p>
          <a:endParaRPr lang="fr-FR"/>
        </a:p>
      </dgm:t>
    </dgm:pt>
    <dgm:pt modelId="{511752A7-1986-4435-8820-4185CD9FF21B}" type="sibTrans" cxnId="{2DC4B138-C993-41D6-B139-5E58D39CE3D2}">
      <dgm:prSet/>
      <dgm:spPr/>
      <dgm:t>
        <a:bodyPr/>
        <a:lstStyle/>
        <a:p>
          <a:endParaRPr lang="fr-FR"/>
        </a:p>
      </dgm:t>
    </dgm:pt>
    <dgm:pt modelId="{ED6CF7B4-887B-4B68-BCAE-198ECB9B002C}">
      <dgm:prSet phldrT="[Texte]"/>
      <dgm:spPr/>
      <dgm:t>
        <a:bodyPr/>
        <a:lstStyle/>
        <a:p>
          <a:r>
            <a:rPr lang="fr-FR" dirty="0"/>
            <a:t>Modèle par arbre de décision</a:t>
          </a:r>
        </a:p>
      </dgm:t>
    </dgm:pt>
    <dgm:pt modelId="{019EFBEC-8EEA-4443-B6ED-E269D34AD582}" type="parTrans" cxnId="{0364BFAA-5D33-4B7F-86CA-9D4CED844EBB}">
      <dgm:prSet/>
      <dgm:spPr/>
      <dgm:t>
        <a:bodyPr/>
        <a:lstStyle/>
        <a:p>
          <a:endParaRPr lang="fr-FR"/>
        </a:p>
      </dgm:t>
    </dgm:pt>
    <dgm:pt modelId="{12F842C7-9543-4162-8E46-7701CC91E8FA}" type="sibTrans" cxnId="{0364BFAA-5D33-4B7F-86CA-9D4CED844EBB}">
      <dgm:prSet/>
      <dgm:spPr/>
      <dgm:t>
        <a:bodyPr/>
        <a:lstStyle/>
        <a:p>
          <a:endParaRPr lang="fr-FR"/>
        </a:p>
      </dgm:t>
    </dgm:pt>
    <dgm:pt modelId="{F7D3369C-A0B0-4C77-AF44-96B3A4657CB5}">
      <dgm:prSet phldrT="[Texte]"/>
      <dgm:spPr/>
      <dgm:t>
        <a:bodyPr/>
        <a:lstStyle/>
        <a:p>
          <a:r>
            <a:rPr lang="fr-FR" b="1" dirty="0"/>
            <a:t>V- CONCLUSION</a:t>
          </a:r>
        </a:p>
      </dgm:t>
    </dgm:pt>
    <dgm:pt modelId="{E56D95B5-3462-4F36-84E3-8CF91A8BEF2C}" type="parTrans" cxnId="{B7EF04A6-5EC5-41F4-B65A-1FDB5F669CEE}">
      <dgm:prSet/>
      <dgm:spPr/>
      <dgm:t>
        <a:bodyPr/>
        <a:lstStyle/>
        <a:p>
          <a:endParaRPr lang="fr-FR"/>
        </a:p>
      </dgm:t>
    </dgm:pt>
    <dgm:pt modelId="{D0BFA2BF-91B6-457E-A40E-38702826B18C}" type="sibTrans" cxnId="{B7EF04A6-5EC5-41F4-B65A-1FDB5F669CEE}">
      <dgm:prSet/>
      <dgm:spPr/>
      <dgm:t>
        <a:bodyPr/>
        <a:lstStyle/>
        <a:p>
          <a:endParaRPr lang="fr-FR"/>
        </a:p>
      </dgm:t>
    </dgm:pt>
    <dgm:pt modelId="{FA2AF927-C04B-492C-96BD-D5FC17A94003}">
      <dgm:prSet/>
      <dgm:spPr/>
      <dgm:t>
        <a:bodyPr/>
        <a:lstStyle/>
        <a:p>
          <a:r>
            <a:rPr lang="fr-FR" dirty="0"/>
            <a:t>Faisabilité projet</a:t>
          </a:r>
        </a:p>
      </dgm:t>
    </dgm:pt>
    <dgm:pt modelId="{E68C7ABF-3E15-4F13-BF82-A9711781EB9F}" type="parTrans" cxnId="{475480BC-5CB0-47CF-B318-D15839588E44}">
      <dgm:prSet/>
      <dgm:spPr/>
      <dgm:t>
        <a:bodyPr/>
        <a:lstStyle/>
        <a:p>
          <a:endParaRPr lang="fr-FR"/>
        </a:p>
      </dgm:t>
    </dgm:pt>
    <dgm:pt modelId="{261D927E-00A6-4089-8B68-389883C0BE90}" type="sibTrans" cxnId="{475480BC-5CB0-47CF-B318-D15839588E44}">
      <dgm:prSet/>
      <dgm:spPr/>
      <dgm:t>
        <a:bodyPr/>
        <a:lstStyle/>
        <a:p>
          <a:endParaRPr lang="fr-FR"/>
        </a:p>
      </dgm:t>
    </dgm:pt>
    <dgm:pt modelId="{1E2598E4-145A-42CD-87F5-7C6417AEC50F}">
      <dgm:prSet phldrT="[Texte]"/>
      <dgm:spPr/>
      <dgm:t>
        <a:bodyPr/>
        <a:lstStyle/>
        <a:p>
          <a:r>
            <a:rPr lang="fr-FR" dirty="0"/>
            <a:t>Questions - Réponses</a:t>
          </a:r>
        </a:p>
      </dgm:t>
    </dgm:pt>
    <dgm:pt modelId="{1A9C5098-AC9E-4483-845C-B407E440AE5A}" type="parTrans" cxnId="{92CF338B-F46D-4DCD-85F2-042B226EB34F}">
      <dgm:prSet/>
      <dgm:spPr/>
      <dgm:t>
        <a:bodyPr/>
        <a:lstStyle/>
        <a:p>
          <a:endParaRPr lang="fr-FR"/>
        </a:p>
      </dgm:t>
    </dgm:pt>
    <dgm:pt modelId="{169B7C6E-663A-4F3B-B38A-11EC6EDCD7A6}" type="sibTrans" cxnId="{92CF338B-F46D-4DCD-85F2-042B226EB34F}">
      <dgm:prSet/>
      <dgm:spPr/>
      <dgm:t>
        <a:bodyPr/>
        <a:lstStyle/>
        <a:p>
          <a:endParaRPr lang="fr-FR"/>
        </a:p>
      </dgm:t>
    </dgm:pt>
    <dgm:pt modelId="{7599FB1F-6498-45FF-8791-81DF9AD08A42}">
      <dgm:prSet phldrT="[Texte]"/>
      <dgm:spPr/>
      <dgm:t>
        <a:bodyPr/>
        <a:lstStyle/>
        <a:p>
          <a:r>
            <a:rPr lang="fr-FR" b="1" dirty="0"/>
            <a:t>V – PREDICTION GRADE NUTRITIONNEL</a:t>
          </a:r>
        </a:p>
      </dgm:t>
    </dgm:pt>
    <dgm:pt modelId="{B30576D4-2421-41BB-B275-E77506928371}" type="parTrans" cxnId="{431501C7-025F-422C-82C3-FEE267EF5200}">
      <dgm:prSet/>
      <dgm:spPr/>
      <dgm:t>
        <a:bodyPr/>
        <a:lstStyle/>
        <a:p>
          <a:endParaRPr lang="fr-FR"/>
        </a:p>
      </dgm:t>
    </dgm:pt>
    <dgm:pt modelId="{54EF0030-2D6D-4612-92ED-D8A2ED2106A8}" type="sibTrans" cxnId="{431501C7-025F-422C-82C3-FEE267EF5200}">
      <dgm:prSet/>
      <dgm:spPr/>
      <dgm:t>
        <a:bodyPr/>
        <a:lstStyle/>
        <a:p>
          <a:endParaRPr lang="fr-FR"/>
        </a:p>
      </dgm:t>
    </dgm:pt>
    <dgm:pt modelId="{F69270BC-A56F-4543-BDA8-A5174DEF0E5A}">
      <dgm:prSet/>
      <dgm:spPr/>
      <dgm:t>
        <a:bodyPr/>
        <a:lstStyle/>
        <a:p>
          <a:r>
            <a:rPr lang="fr-FR" dirty="0"/>
            <a:t>Modèle de k-NN</a:t>
          </a:r>
        </a:p>
      </dgm:t>
    </dgm:pt>
    <dgm:pt modelId="{3788DB10-F3E6-4E3B-B23B-A78B6D122996}" type="parTrans" cxnId="{B8E8AE5B-DAD0-431C-B82E-A000A1EC3D62}">
      <dgm:prSet/>
      <dgm:spPr/>
      <dgm:t>
        <a:bodyPr/>
        <a:lstStyle/>
        <a:p>
          <a:endParaRPr lang="fr-FR"/>
        </a:p>
      </dgm:t>
    </dgm:pt>
    <dgm:pt modelId="{F34C4CB1-8387-4776-972F-9A1143B7EA7C}" type="sibTrans" cxnId="{B8E8AE5B-DAD0-431C-B82E-A000A1EC3D62}">
      <dgm:prSet/>
      <dgm:spPr/>
      <dgm:t>
        <a:bodyPr/>
        <a:lstStyle/>
        <a:p>
          <a:endParaRPr lang="fr-FR"/>
        </a:p>
      </dgm:t>
    </dgm:pt>
    <dgm:pt modelId="{4EF6FC97-9519-46F1-AD94-DDAA5691A805}">
      <dgm:prSet phldrT="[Texte]"/>
      <dgm:spPr/>
      <dgm:t>
        <a:bodyPr/>
        <a:lstStyle/>
        <a:p>
          <a:r>
            <a:rPr lang="fr-FR" dirty="0"/>
            <a:t>Modèle par forêts aléatoires</a:t>
          </a:r>
        </a:p>
      </dgm:t>
    </dgm:pt>
    <dgm:pt modelId="{E2216B9B-F72A-4E32-86BA-F45A4836EBDE}" type="parTrans" cxnId="{4E8103AB-8471-42D5-A8F6-02B949B344C5}">
      <dgm:prSet/>
      <dgm:spPr/>
      <dgm:t>
        <a:bodyPr/>
        <a:lstStyle/>
        <a:p>
          <a:endParaRPr lang="fr-FR"/>
        </a:p>
      </dgm:t>
    </dgm:pt>
    <dgm:pt modelId="{0E7B501B-87BE-4D9F-8AE2-A2CA79B1410B}" type="sibTrans" cxnId="{4E8103AB-8471-42D5-A8F6-02B949B344C5}">
      <dgm:prSet/>
      <dgm:spPr/>
      <dgm:t>
        <a:bodyPr/>
        <a:lstStyle/>
        <a:p>
          <a:endParaRPr lang="fr-FR"/>
        </a:p>
      </dgm:t>
    </dgm:pt>
    <dgm:pt modelId="{282AB4D7-32B0-47C0-ACE8-BE5D30A4EE9E}" type="pres">
      <dgm:prSet presAssocID="{ADD19F43-69EB-491B-925D-E37DC05D5A0D}" presName="linear" presStyleCnt="0">
        <dgm:presLayoutVars>
          <dgm:dir/>
          <dgm:animLvl val="lvl"/>
          <dgm:resizeHandles val="exact"/>
        </dgm:presLayoutVars>
      </dgm:prSet>
      <dgm:spPr/>
    </dgm:pt>
    <dgm:pt modelId="{99494EB8-7A8B-4BC1-A52A-8027F2DBB784}" type="pres">
      <dgm:prSet presAssocID="{AA890FE6-F704-4DC3-AB81-56CFACD979DD}" presName="parentLin" presStyleCnt="0"/>
      <dgm:spPr/>
    </dgm:pt>
    <dgm:pt modelId="{DA849363-9DC9-4720-BDE5-6CE685E3B065}" type="pres">
      <dgm:prSet presAssocID="{AA890FE6-F704-4DC3-AB81-56CFACD979DD}" presName="parentLeftMargin" presStyleLbl="node1" presStyleIdx="0" presStyleCnt="6"/>
      <dgm:spPr/>
    </dgm:pt>
    <dgm:pt modelId="{0C1FF7AC-9E06-42DE-A322-09243EE6674C}" type="pres">
      <dgm:prSet presAssocID="{AA890FE6-F704-4DC3-AB81-56CFACD979DD}" presName="parentText" presStyleLbl="node1" presStyleIdx="0" presStyleCnt="6">
        <dgm:presLayoutVars>
          <dgm:chMax val="0"/>
          <dgm:bulletEnabled val="1"/>
        </dgm:presLayoutVars>
      </dgm:prSet>
      <dgm:spPr/>
    </dgm:pt>
    <dgm:pt modelId="{749FD406-FFE9-4A53-AA7C-6FF27F52027B}" type="pres">
      <dgm:prSet presAssocID="{AA890FE6-F704-4DC3-AB81-56CFACD979DD}" presName="negativeSpace" presStyleCnt="0"/>
      <dgm:spPr/>
    </dgm:pt>
    <dgm:pt modelId="{B9C3FCF4-ABD8-44AA-BB47-23E123558363}" type="pres">
      <dgm:prSet presAssocID="{AA890FE6-F704-4DC3-AB81-56CFACD979DD}" presName="childText" presStyleLbl="conFgAcc1" presStyleIdx="0" presStyleCnt="6">
        <dgm:presLayoutVars>
          <dgm:bulletEnabled val="1"/>
        </dgm:presLayoutVars>
      </dgm:prSet>
      <dgm:spPr/>
    </dgm:pt>
    <dgm:pt modelId="{CCE298EE-A8F2-42EC-8FC0-3F70FBE68502}" type="pres">
      <dgm:prSet presAssocID="{91971FEF-92A0-4DC1-A55A-F295A02742A4}" presName="spaceBetweenRectangles" presStyleCnt="0"/>
      <dgm:spPr/>
    </dgm:pt>
    <dgm:pt modelId="{F55580E4-00DE-4B09-B11F-0DCF6852D388}" type="pres">
      <dgm:prSet presAssocID="{E43A8C75-8E08-4BCE-84F2-8DC279E8680C}" presName="parentLin" presStyleCnt="0"/>
      <dgm:spPr/>
    </dgm:pt>
    <dgm:pt modelId="{AFA11E5E-81F9-48CF-9F3F-06784EA5021E}" type="pres">
      <dgm:prSet presAssocID="{E43A8C75-8E08-4BCE-84F2-8DC279E8680C}" presName="parentLeftMargin" presStyleLbl="node1" presStyleIdx="0" presStyleCnt="6"/>
      <dgm:spPr/>
    </dgm:pt>
    <dgm:pt modelId="{03F05E44-3AB3-47F5-8913-D85A2BFC31BC}" type="pres">
      <dgm:prSet presAssocID="{E43A8C75-8E08-4BCE-84F2-8DC279E8680C}" presName="parentText" presStyleLbl="node1" presStyleIdx="1" presStyleCnt="6">
        <dgm:presLayoutVars>
          <dgm:chMax val="0"/>
          <dgm:bulletEnabled val="1"/>
        </dgm:presLayoutVars>
      </dgm:prSet>
      <dgm:spPr/>
    </dgm:pt>
    <dgm:pt modelId="{BD697C4E-2C2F-44D1-A298-FB1AA94C95D3}" type="pres">
      <dgm:prSet presAssocID="{E43A8C75-8E08-4BCE-84F2-8DC279E8680C}" presName="negativeSpace" presStyleCnt="0"/>
      <dgm:spPr/>
    </dgm:pt>
    <dgm:pt modelId="{9ECA3011-FA5E-4BE6-A6ED-D357D61C612B}" type="pres">
      <dgm:prSet presAssocID="{E43A8C75-8E08-4BCE-84F2-8DC279E8680C}" presName="childText" presStyleLbl="conFgAcc1" presStyleIdx="1" presStyleCnt="6">
        <dgm:presLayoutVars>
          <dgm:bulletEnabled val="1"/>
        </dgm:presLayoutVars>
      </dgm:prSet>
      <dgm:spPr/>
    </dgm:pt>
    <dgm:pt modelId="{13AC0244-F24B-445D-9265-D09918FD0562}" type="pres">
      <dgm:prSet presAssocID="{D4EA6064-A8F1-4CD0-B9CF-0669FBCF787A}" presName="spaceBetweenRectangles" presStyleCnt="0"/>
      <dgm:spPr/>
    </dgm:pt>
    <dgm:pt modelId="{13FCD52F-C559-46BB-AC16-8EE084951A35}" type="pres">
      <dgm:prSet presAssocID="{C68C4483-E61B-4E6C-A065-0DEB1254E6A8}" presName="parentLin" presStyleCnt="0"/>
      <dgm:spPr/>
    </dgm:pt>
    <dgm:pt modelId="{80FEF5FD-3D15-4B48-8B63-E87FF82431D9}" type="pres">
      <dgm:prSet presAssocID="{C68C4483-E61B-4E6C-A065-0DEB1254E6A8}" presName="parentLeftMargin" presStyleLbl="node1" presStyleIdx="1" presStyleCnt="6"/>
      <dgm:spPr/>
    </dgm:pt>
    <dgm:pt modelId="{81F7813C-43A2-4B1B-B7D1-B3FE288C50B0}" type="pres">
      <dgm:prSet presAssocID="{C68C4483-E61B-4E6C-A065-0DEB1254E6A8}" presName="parentText" presStyleLbl="node1" presStyleIdx="2" presStyleCnt="6">
        <dgm:presLayoutVars>
          <dgm:chMax val="0"/>
          <dgm:bulletEnabled val="1"/>
        </dgm:presLayoutVars>
      </dgm:prSet>
      <dgm:spPr/>
    </dgm:pt>
    <dgm:pt modelId="{16CF0EC4-975B-4E64-9B52-6349C4C7F1BA}" type="pres">
      <dgm:prSet presAssocID="{C68C4483-E61B-4E6C-A065-0DEB1254E6A8}" presName="negativeSpace" presStyleCnt="0"/>
      <dgm:spPr/>
    </dgm:pt>
    <dgm:pt modelId="{5451935D-0D96-4AD1-B390-0F632EC2390A}" type="pres">
      <dgm:prSet presAssocID="{C68C4483-E61B-4E6C-A065-0DEB1254E6A8}" presName="childText" presStyleLbl="conFgAcc1" presStyleIdx="2" presStyleCnt="6">
        <dgm:presLayoutVars>
          <dgm:bulletEnabled val="1"/>
        </dgm:presLayoutVars>
      </dgm:prSet>
      <dgm:spPr/>
    </dgm:pt>
    <dgm:pt modelId="{6B197521-0DF8-4528-A621-8BF7ED85B688}" type="pres">
      <dgm:prSet presAssocID="{58B539C2-B621-40A8-BFE3-02354167D0A3}" presName="spaceBetweenRectangles" presStyleCnt="0"/>
      <dgm:spPr/>
    </dgm:pt>
    <dgm:pt modelId="{33153A6C-EAC2-4D19-8ECC-AB7D8C8C6EA2}" type="pres">
      <dgm:prSet presAssocID="{EB53CA18-3835-4595-B19F-CD02AFB4F8F5}" presName="parentLin" presStyleCnt="0"/>
      <dgm:spPr/>
    </dgm:pt>
    <dgm:pt modelId="{A65441EA-0894-4B22-AA0B-116FE98B5E72}" type="pres">
      <dgm:prSet presAssocID="{EB53CA18-3835-4595-B19F-CD02AFB4F8F5}" presName="parentLeftMargin" presStyleLbl="node1" presStyleIdx="2" presStyleCnt="6"/>
      <dgm:spPr/>
    </dgm:pt>
    <dgm:pt modelId="{7EC20922-E6ED-475E-A473-5314E3A92F87}" type="pres">
      <dgm:prSet presAssocID="{EB53CA18-3835-4595-B19F-CD02AFB4F8F5}" presName="parentText" presStyleLbl="node1" presStyleIdx="3" presStyleCnt="6">
        <dgm:presLayoutVars>
          <dgm:chMax val="0"/>
          <dgm:bulletEnabled val="1"/>
        </dgm:presLayoutVars>
      </dgm:prSet>
      <dgm:spPr/>
    </dgm:pt>
    <dgm:pt modelId="{203AF75A-BF58-4FC5-B186-4721E4E9E29C}" type="pres">
      <dgm:prSet presAssocID="{EB53CA18-3835-4595-B19F-CD02AFB4F8F5}" presName="negativeSpace" presStyleCnt="0"/>
      <dgm:spPr/>
    </dgm:pt>
    <dgm:pt modelId="{B3F035D5-0AB0-4005-B91A-9B6CB4267DC4}" type="pres">
      <dgm:prSet presAssocID="{EB53CA18-3835-4595-B19F-CD02AFB4F8F5}" presName="childText" presStyleLbl="conFgAcc1" presStyleIdx="3" presStyleCnt="6">
        <dgm:presLayoutVars>
          <dgm:bulletEnabled val="1"/>
        </dgm:presLayoutVars>
      </dgm:prSet>
      <dgm:spPr/>
    </dgm:pt>
    <dgm:pt modelId="{B67E8DC7-E653-4AD1-AF7E-F89E93BA6603}" type="pres">
      <dgm:prSet presAssocID="{B2CF3EF6-5166-4978-B593-07075E04B816}" presName="spaceBetweenRectangles" presStyleCnt="0"/>
      <dgm:spPr/>
    </dgm:pt>
    <dgm:pt modelId="{27ABA5F3-6454-4686-84B9-B6BC3A1BCE9E}" type="pres">
      <dgm:prSet presAssocID="{7599FB1F-6498-45FF-8791-81DF9AD08A42}" presName="parentLin" presStyleCnt="0"/>
      <dgm:spPr/>
    </dgm:pt>
    <dgm:pt modelId="{853243C7-41E4-4954-96C1-AEFD7143350A}" type="pres">
      <dgm:prSet presAssocID="{7599FB1F-6498-45FF-8791-81DF9AD08A42}" presName="parentLeftMargin" presStyleLbl="node1" presStyleIdx="3" presStyleCnt="6"/>
      <dgm:spPr/>
    </dgm:pt>
    <dgm:pt modelId="{9899257F-5C37-4936-AEAA-1AA2A04C66C0}" type="pres">
      <dgm:prSet presAssocID="{7599FB1F-6498-45FF-8791-81DF9AD08A42}" presName="parentText" presStyleLbl="node1" presStyleIdx="4" presStyleCnt="6">
        <dgm:presLayoutVars>
          <dgm:chMax val="0"/>
          <dgm:bulletEnabled val="1"/>
        </dgm:presLayoutVars>
      </dgm:prSet>
      <dgm:spPr/>
    </dgm:pt>
    <dgm:pt modelId="{DD936C8A-C090-4B13-B701-39AD3EB69976}" type="pres">
      <dgm:prSet presAssocID="{7599FB1F-6498-45FF-8791-81DF9AD08A42}" presName="negativeSpace" presStyleCnt="0"/>
      <dgm:spPr/>
    </dgm:pt>
    <dgm:pt modelId="{EABD17F8-477F-4046-926D-30E607F068C9}" type="pres">
      <dgm:prSet presAssocID="{7599FB1F-6498-45FF-8791-81DF9AD08A42}" presName="childText" presStyleLbl="conFgAcc1" presStyleIdx="4" presStyleCnt="6">
        <dgm:presLayoutVars>
          <dgm:bulletEnabled val="1"/>
        </dgm:presLayoutVars>
      </dgm:prSet>
      <dgm:spPr/>
    </dgm:pt>
    <dgm:pt modelId="{1D9F76B1-2D9D-4693-9262-DD51F12FDC21}" type="pres">
      <dgm:prSet presAssocID="{54EF0030-2D6D-4612-92ED-D8A2ED2106A8}" presName="spaceBetweenRectangles" presStyleCnt="0"/>
      <dgm:spPr/>
    </dgm:pt>
    <dgm:pt modelId="{35F1A7DA-1B5D-4F08-BE52-A9D777AC263A}" type="pres">
      <dgm:prSet presAssocID="{F7D3369C-A0B0-4C77-AF44-96B3A4657CB5}" presName="parentLin" presStyleCnt="0"/>
      <dgm:spPr/>
    </dgm:pt>
    <dgm:pt modelId="{F3FB66F2-543F-4B11-B13C-D4A358CF01A0}" type="pres">
      <dgm:prSet presAssocID="{F7D3369C-A0B0-4C77-AF44-96B3A4657CB5}" presName="parentLeftMargin" presStyleLbl="node1" presStyleIdx="4" presStyleCnt="6"/>
      <dgm:spPr/>
    </dgm:pt>
    <dgm:pt modelId="{9C20160C-6664-46D2-B6D7-2F38F6829FD1}" type="pres">
      <dgm:prSet presAssocID="{F7D3369C-A0B0-4C77-AF44-96B3A4657CB5}" presName="parentText" presStyleLbl="node1" presStyleIdx="5" presStyleCnt="6">
        <dgm:presLayoutVars>
          <dgm:chMax val="0"/>
          <dgm:bulletEnabled val="1"/>
        </dgm:presLayoutVars>
      </dgm:prSet>
      <dgm:spPr/>
    </dgm:pt>
    <dgm:pt modelId="{87B3397C-CD39-4803-B486-02B60861AC8E}" type="pres">
      <dgm:prSet presAssocID="{F7D3369C-A0B0-4C77-AF44-96B3A4657CB5}" presName="negativeSpace" presStyleCnt="0"/>
      <dgm:spPr/>
    </dgm:pt>
    <dgm:pt modelId="{541C8EE7-1C4D-4795-AB30-C40F8E80B90C}" type="pres">
      <dgm:prSet presAssocID="{F7D3369C-A0B0-4C77-AF44-96B3A4657CB5}" presName="childText" presStyleLbl="conFgAcc1" presStyleIdx="5" presStyleCnt="6">
        <dgm:presLayoutVars>
          <dgm:bulletEnabled val="1"/>
        </dgm:presLayoutVars>
      </dgm:prSet>
      <dgm:spPr/>
    </dgm:pt>
  </dgm:ptLst>
  <dgm:cxnLst>
    <dgm:cxn modelId="{F1AA1E00-66DB-4F16-81C5-CCBD6E169712}" type="presOf" srcId="{ADD19F43-69EB-491B-925D-E37DC05D5A0D}" destId="{282AB4D7-32B0-47C0-ACE8-BE5D30A4EE9E}" srcOrd="0" destOrd="0" presId="urn:microsoft.com/office/officeart/2005/8/layout/list1"/>
    <dgm:cxn modelId="{5F19EA03-D2A1-4BD3-92CA-BB3DD35BA6D1}" srcId="{C68C4483-E61B-4E6C-A065-0DEB1254E6A8}" destId="{C9348060-A639-477C-97D9-9ED237DFDC6E}" srcOrd="1" destOrd="0" parTransId="{E76E04E5-3FB7-462D-9E8A-D653F6B093BA}" sibTransId="{CBFC3839-5828-442D-BF23-34FBDAE36FB2}"/>
    <dgm:cxn modelId="{704E3605-1355-4196-8D5A-A642F24AA351}" type="presOf" srcId="{7599FB1F-6498-45FF-8791-81DF9AD08A42}" destId="{853243C7-41E4-4954-96C1-AEFD7143350A}" srcOrd="0" destOrd="0" presId="urn:microsoft.com/office/officeart/2005/8/layout/list1"/>
    <dgm:cxn modelId="{74B89E1A-2299-4F14-8E44-6F7F574BB741}" srcId="{E43A8C75-8E08-4BCE-84F2-8DC279E8680C}" destId="{E04D062B-5707-447C-A12F-FDEDE31BA918}" srcOrd="1" destOrd="0" parTransId="{95CF956E-C66D-49AB-B927-50D5577429F6}" sibTransId="{884AFCA9-438D-47E0-AAB5-ECDCFDF3EB83}"/>
    <dgm:cxn modelId="{42D3D12B-FAA7-4AB3-90A5-B6186ADD2752}" type="presOf" srcId="{F69270BC-A56F-4543-BDA8-A5174DEF0E5A}" destId="{EABD17F8-477F-4046-926D-30E607F068C9}" srcOrd="0" destOrd="0" presId="urn:microsoft.com/office/officeart/2005/8/layout/list1"/>
    <dgm:cxn modelId="{F4C82638-4184-40BD-A60D-AE3DB8FAD39D}" type="presOf" srcId="{E04D062B-5707-447C-A12F-FDEDE31BA918}" destId="{9ECA3011-FA5E-4BE6-A6ED-D357D61C612B}" srcOrd="0" destOrd="1" presId="urn:microsoft.com/office/officeart/2005/8/layout/list1"/>
    <dgm:cxn modelId="{2DC4B138-C993-41D6-B139-5E58D39CE3D2}" srcId="{EB53CA18-3835-4595-B19F-CD02AFB4F8F5}" destId="{5C78994D-0C5A-425A-BE9D-78047F49DBA9}" srcOrd="0" destOrd="0" parTransId="{410DF450-675A-422F-B637-3D96C8D3210D}" sibTransId="{511752A7-1986-4435-8820-4185CD9FF21B}"/>
    <dgm:cxn modelId="{B8E8AE5B-DAD0-431C-B82E-A000A1EC3D62}" srcId="{7599FB1F-6498-45FF-8791-81DF9AD08A42}" destId="{F69270BC-A56F-4543-BDA8-A5174DEF0E5A}" srcOrd="0" destOrd="0" parTransId="{3788DB10-F3E6-4E3B-B23B-A78B6D122996}" sibTransId="{F34C4CB1-8387-4776-972F-9A1143B7EA7C}"/>
    <dgm:cxn modelId="{923BAD6D-DF4D-4A73-960C-C51DD6C66C5A}" type="presOf" srcId="{C68C4483-E61B-4E6C-A065-0DEB1254E6A8}" destId="{81F7813C-43A2-4B1B-B7D1-B3FE288C50B0}" srcOrd="1" destOrd="0" presId="urn:microsoft.com/office/officeart/2005/8/layout/list1"/>
    <dgm:cxn modelId="{C2E5276E-76FB-4063-8C9A-EADC963D94FA}" type="presOf" srcId="{E43A8C75-8E08-4BCE-84F2-8DC279E8680C}" destId="{03F05E44-3AB3-47F5-8913-D85A2BFC31BC}" srcOrd="1" destOrd="0" presId="urn:microsoft.com/office/officeart/2005/8/layout/list1"/>
    <dgm:cxn modelId="{EBB69E4E-40C7-454B-A8A1-F7421065D218}" type="presOf" srcId="{FA2AF927-C04B-492C-96BD-D5FC17A94003}" destId="{541C8EE7-1C4D-4795-AB30-C40F8E80B90C}" srcOrd="0" destOrd="0" presId="urn:microsoft.com/office/officeart/2005/8/layout/list1"/>
    <dgm:cxn modelId="{571B3771-6E81-4760-9CD4-B51743872858}" type="presOf" srcId="{ED6CF7B4-887B-4B68-BCAE-198ECB9B002C}" destId="{B3F035D5-0AB0-4005-B91A-9B6CB4267DC4}" srcOrd="0" destOrd="1" presId="urn:microsoft.com/office/officeart/2005/8/layout/list1"/>
    <dgm:cxn modelId="{084C4571-93CC-4DB8-A9D7-7BC9391747BA}" type="presOf" srcId="{339563A0-75C2-4CC9-94AC-20C3945C1CD0}" destId="{B9C3FCF4-ABD8-44AA-BB47-23E123558363}" srcOrd="0" destOrd="1" presId="urn:microsoft.com/office/officeart/2005/8/layout/list1"/>
    <dgm:cxn modelId="{DAB87356-8498-41CB-BD85-62F17D87E99F}" srcId="{ADD19F43-69EB-491B-925D-E37DC05D5A0D}" destId="{C68C4483-E61B-4E6C-A065-0DEB1254E6A8}" srcOrd="2" destOrd="0" parTransId="{1830188F-1CBA-4B1D-80B6-53CA23F36F3B}" sibTransId="{58B539C2-B621-40A8-BFE3-02354167D0A3}"/>
    <dgm:cxn modelId="{62BD267C-1E01-4FC4-8D23-B87F2E06A829}" srcId="{ADD19F43-69EB-491B-925D-E37DC05D5A0D}" destId="{AA890FE6-F704-4DC3-AB81-56CFACD979DD}" srcOrd="0" destOrd="0" parTransId="{C324311E-77E6-4F9C-B915-32918D575794}" sibTransId="{91971FEF-92A0-4DC1-A55A-F295A02742A4}"/>
    <dgm:cxn modelId="{4BA90B84-4DEB-4845-B376-5382C1E88499}" type="presOf" srcId="{C1D57B83-DF0E-42EE-A95F-4E33A65EDD4F}" destId="{5451935D-0D96-4AD1-B390-0F632EC2390A}" srcOrd="0" destOrd="0" presId="urn:microsoft.com/office/officeart/2005/8/layout/list1"/>
    <dgm:cxn modelId="{92CF338B-F46D-4DCD-85F2-042B226EB34F}" srcId="{F7D3369C-A0B0-4C77-AF44-96B3A4657CB5}" destId="{1E2598E4-145A-42CD-87F5-7C6417AEC50F}" srcOrd="1" destOrd="0" parTransId="{1A9C5098-AC9E-4483-845C-B407E440AE5A}" sibTransId="{169B7C6E-663A-4F3B-B38A-11EC6EDCD7A6}"/>
    <dgm:cxn modelId="{7AF54393-82E0-4803-A990-A8C25F4D5B04}" type="presOf" srcId="{F7D3369C-A0B0-4C77-AF44-96B3A4657CB5}" destId="{F3FB66F2-543F-4B11-B13C-D4A358CF01A0}" srcOrd="0" destOrd="0" presId="urn:microsoft.com/office/officeart/2005/8/layout/list1"/>
    <dgm:cxn modelId="{6CA54694-CF88-474E-8357-CFA61B242DFF}" type="presOf" srcId="{F7D3369C-A0B0-4C77-AF44-96B3A4657CB5}" destId="{9C20160C-6664-46D2-B6D7-2F38F6829FD1}" srcOrd="1" destOrd="0" presId="urn:microsoft.com/office/officeart/2005/8/layout/list1"/>
    <dgm:cxn modelId="{8B365998-E4B1-476D-9C70-9414146C1FE3}" srcId="{ADD19F43-69EB-491B-925D-E37DC05D5A0D}" destId="{EB53CA18-3835-4595-B19F-CD02AFB4F8F5}" srcOrd="3" destOrd="0" parTransId="{2546754A-437F-4018-8355-6FAF5AF748E5}" sibTransId="{B2CF3EF6-5166-4978-B593-07075E04B816}"/>
    <dgm:cxn modelId="{B7EF04A6-5EC5-41F4-B65A-1FDB5F669CEE}" srcId="{ADD19F43-69EB-491B-925D-E37DC05D5A0D}" destId="{F7D3369C-A0B0-4C77-AF44-96B3A4657CB5}" srcOrd="5" destOrd="0" parTransId="{E56D95B5-3462-4F36-84E3-8CF91A8BEF2C}" sibTransId="{D0BFA2BF-91B6-457E-A40E-38702826B18C}"/>
    <dgm:cxn modelId="{CE9B0BA7-E376-4A4A-988B-AF3584F9AA9F}" type="presOf" srcId="{EB53CA18-3835-4595-B19F-CD02AFB4F8F5}" destId="{A65441EA-0894-4B22-AA0B-116FE98B5E72}" srcOrd="0" destOrd="0" presId="urn:microsoft.com/office/officeart/2005/8/layout/list1"/>
    <dgm:cxn modelId="{0364BFAA-5D33-4B7F-86CA-9D4CED844EBB}" srcId="{EB53CA18-3835-4595-B19F-CD02AFB4F8F5}" destId="{ED6CF7B4-887B-4B68-BCAE-198ECB9B002C}" srcOrd="1" destOrd="0" parTransId="{019EFBEC-8EEA-4443-B6ED-E269D34AD582}" sibTransId="{12F842C7-9543-4162-8E46-7701CC91E8FA}"/>
    <dgm:cxn modelId="{4E8103AB-8471-42D5-A8F6-02B949B344C5}" srcId="{EB53CA18-3835-4595-B19F-CD02AFB4F8F5}" destId="{4EF6FC97-9519-46F1-AD94-DDAA5691A805}" srcOrd="2" destOrd="0" parTransId="{E2216B9B-F72A-4E32-86BA-F45A4836EBDE}" sibTransId="{0E7B501B-87BE-4D9F-8AE2-A2CA79B1410B}"/>
    <dgm:cxn modelId="{46609EAD-F903-459C-BF53-78A9A0641FC7}" type="presOf" srcId="{AA890FE6-F704-4DC3-AB81-56CFACD979DD}" destId="{0C1FF7AC-9E06-42DE-A322-09243EE6674C}" srcOrd="1" destOrd="0" presId="urn:microsoft.com/office/officeart/2005/8/layout/list1"/>
    <dgm:cxn modelId="{FC2A41AE-5FCD-4649-899F-2CE715AD70A6}" srcId="{AA890FE6-F704-4DC3-AB81-56CFACD979DD}" destId="{339563A0-75C2-4CC9-94AC-20C3945C1CD0}" srcOrd="1" destOrd="0" parTransId="{5387E844-DD15-4ABF-B841-1CC112CDACDD}" sibTransId="{89595D60-AB55-4E87-868E-FEE4189E5C48}"/>
    <dgm:cxn modelId="{82F707AF-F34C-40AF-B310-CA5B2F40393D}" srcId="{E43A8C75-8E08-4BCE-84F2-8DC279E8680C}" destId="{654743D8-6818-4791-A41D-2AC776515E87}" srcOrd="0" destOrd="0" parTransId="{CE6A2D15-A570-49AB-BBF4-05CF1EAB0EB0}" sibTransId="{157FB851-5053-460D-A100-AAEFCEA97930}"/>
    <dgm:cxn modelId="{A1E9AAB8-18B3-44F8-9164-8D1843EAEA3C}" type="presOf" srcId="{C68C4483-E61B-4E6C-A065-0DEB1254E6A8}" destId="{80FEF5FD-3D15-4B48-8B63-E87FF82431D9}" srcOrd="0" destOrd="0" presId="urn:microsoft.com/office/officeart/2005/8/layout/list1"/>
    <dgm:cxn modelId="{9A6BC7B9-2544-4964-B796-1F0549395A6D}" srcId="{C68C4483-E61B-4E6C-A065-0DEB1254E6A8}" destId="{C1D57B83-DF0E-42EE-A95F-4E33A65EDD4F}" srcOrd="0" destOrd="0" parTransId="{E1EC9671-8879-4FED-B002-F61CE3E691F9}" sibTransId="{F5C22733-73D0-44B9-8E55-BEC8770AC968}"/>
    <dgm:cxn modelId="{475480BC-5CB0-47CF-B318-D15839588E44}" srcId="{F7D3369C-A0B0-4C77-AF44-96B3A4657CB5}" destId="{FA2AF927-C04B-492C-96BD-D5FC17A94003}" srcOrd="0" destOrd="0" parTransId="{E68C7ABF-3E15-4F13-BF82-A9711781EB9F}" sibTransId="{261D927E-00A6-4089-8B68-389883C0BE90}"/>
    <dgm:cxn modelId="{1AD10FBD-71CD-4740-8EBF-02BA6F262FA5}" type="presOf" srcId="{C9348060-A639-477C-97D9-9ED237DFDC6E}" destId="{5451935D-0D96-4AD1-B390-0F632EC2390A}" srcOrd="0" destOrd="1" presId="urn:microsoft.com/office/officeart/2005/8/layout/list1"/>
    <dgm:cxn modelId="{9BEB70BD-C80D-4D70-A414-7FDD8DF5AD34}" srcId="{ADD19F43-69EB-491B-925D-E37DC05D5A0D}" destId="{E43A8C75-8E08-4BCE-84F2-8DC279E8680C}" srcOrd="1" destOrd="0" parTransId="{3071D1B6-BA53-4ED9-91DF-3AA857249CB9}" sibTransId="{D4EA6064-A8F1-4CD0-B9CF-0669FBCF787A}"/>
    <dgm:cxn modelId="{DF47BABE-5487-4CA5-A6DD-298F1B8582FD}" type="presOf" srcId="{5C78994D-0C5A-425A-BE9D-78047F49DBA9}" destId="{B3F035D5-0AB0-4005-B91A-9B6CB4267DC4}" srcOrd="0" destOrd="0" presId="urn:microsoft.com/office/officeart/2005/8/layout/list1"/>
    <dgm:cxn modelId="{A7900BC3-F910-46FE-823F-7AD705E4539F}" type="presOf" srcId="{654743D8-6818-4791-A41D-2AC776515E87}" destId="{9ECA3011-FA5E-4BE6-A6ED-D357D61C612B}" srcOrd="0" destOrd="0" presId="urn:microsoft.com/office/officeart/2005/8/layout/list1"/>
    <dgm:cxn modelId="{B6527AC5-D793-4900-BFB4-E1DA4415D82C}" type="presOf" srcId="{4EF6FC97-9519-46F1-AD94-DDAA5691A805}" destId="{B3F035D5-0AB0-4005-B91A-9B6CB4267DC4}" srcOrd="0" destOrd="2" presId="urn:microsoft.com/office/officeart/2005/8/layout/list1"/>
    <dgm:cxn modelId="{431501C7-025F-422C-82C3-FEE267EF5200}" srcId="{ADD19F43-69EB-491B-925D-E37DC05D5A0D}" destId="{7599FB1F-6498-45FF-8791-81DF9AD08A42}" srcOrd="4" destOrd="0" parTransId="{B30576D4-2421-41BB-B275-E77506928371}" sibTransId="{54EF0030-2D6D-4612-92ED-D8A2ED2106A8}"/>
    <dgm:cxn modelId="{225C41D3-94DA-4535-B34E-928C4F1AE5B2}" type="presOf" srcId="{1E2598E4-145A-42CD-87F5-7C6417AEC50F}" destId="{541C8EE7-1C4D-4795-AB30-C40F8E80B90C}" srcOrd="0" destOrd="1" presId="urn:microsoft.com/office/officeart/2005/8/layout/list1"/>
    <dgm:cxn modelId="{EACDC1D4-C156-4E56-A646-1F7C4C211EC2}" srcId="{AA890FE6-F704-4DC3-AB81-56CFACD979DD}" destId="{9E5D7C11-A401-4C39-9372-EAAEB66AB7A6}" srcOrd="0" destOrd="0" parTransId="{CE82B964-CC9C-440A-A0CB-170FE1ECD908}" sibTransId="{7CF0216C-433E-443F-B42E-9C6A5CA50AA1}"/>
    <dgm:cxn modelId="{AABAD7D7-3EF8-4A9C-924D-0DB9FD6D6CFE}" type="presOf" srcId="{E43A8C75-8E08-4BCE-84F2-8DC279E8680C}" destId="{AFA11E5E-81F9-48CF-9F3F-06784EA5021E}" srcOrd="0" destOrd="0" presId="urn:microsoft.com/office/officeart/2005/8/layout/list1"/>
    <dgm:cxn modelId="{171B39EE-1944-48DE-931D-ED8389D5D0C9}" type="presOf" srcId="{EB53CA18-3835-4595-B19F-CD02AFB4F8F5}" destId="{7EC20922-E6ED-475E-A473-5314E3A92F87}" srcOrd="1" destOrd="0" presId="urn:microsoft.com/office/officeart/2005/8/layout/list1"/>
    <dgm:cxn modelId="{E2ECFDF0-3050-4E60-9FF8-DA82F06B173E}" type="presOf" srcId="{7599FB1F-6498-45FF-8791-81DF9AD08A42}" destId="{9899257F-5C37-4936-AEAA-1AA2A04C66C0}" srcOrd="1" destOrd="0" presId="urn:microsoft.com/office/officeart/2005/8/layout/list1"/>
    <dgm:cxn modelId="{925A06F5-67A9-439C-B4CE-05226B67CE2F}" type="presOf" srcId="{AA890FE6-F704-4DC3-AB81-56CFACD979DD}" destId="{DA849363-9DC9-4720-BDE5-6CE685E3B065}" srcOrd="0" destOrd="0" presId="urn:microsoft.com/office/officeart/2005/8/layout/list1"/>
    <dgm:cxn modelId="{8A060AFF-D4DA-4FB0-9AE3-389AE1920C52}" type="presOf" srcId="{9E5D7C11-A401-4C39-9372-EAAEB66AB7A6}" destId="{B9C3FCF4-ABD8-44AA-BB47-23E123558363}" srcOrd="0" destOrd="0" presId="urn:microsoft.com/office/officeart/2005/8/layout/list1"/>
    <dgm:cxn modelId="{F3C92506-39D4-4B4E-B733-16BE6F19FD71}" type="presParOf" srcId="{282AB4D7-32B0-47C0-ACE8-BE5D30A4EE9E}" destId="{99494EB8-7A8B-4BC1-A52A-8027F2DBB784}" srcOrd="0" destOrd="0" presId="urn:microsoft.com/office/officeart/2005/8/layout/list1"/>
    <dgm:cxn modelId="{06B396A7-A07F-4E3A-B2F6-84E80B242911}" type="presParOf" srcId="{99494EB8-7A8B-4BC1-A52A-8027F2DBB784}" destId="{DA849363-9DC9-4720-BDE5-6CE685E3B065}" srcOrd="0" destOrd="0" presId="urn:microsoft.com/office/officeart/2005/8/layout/list1"/>
    <dgm:cxn modelId="{F6A24115-CC99-4892-BBF5-1A65CF7CFA3C}" type="presParOf" srcId="{99494EB8-7A8B-4BC1-A52A-8027F2DBB784}" destId="{0C1FF7AC-9E06-42DE-A322-09243EE6674C}" srcOrd="1" destOrd="0" presId="urn:microsoft.com/office/officeart/2005/8/layout/list1"/>
    <dgm:cxn modelId="{E695BDD1-DCC8-4550-98B3-2CD11BFBE06D}" type="presParOf" srcId="{282AB4D7-32B0-47C0-ACE8-BE5D30A4EE9E}" destId="{749FD406-FFE9-4A53-AA7C-6FF27F52027B}" srcOrd="1" destOrd="0" presId="urn:microsoft.com/office/officeart/2005/8/layout/list1"/>
    <dgm:cxn modelId="{43E0963A-99B8-4BDE-A7F8-0C9922285ECA}" type="presParOf" srcId="{282AB4D7-32B0-47C0-ACE8-BE5D30A4EE9E}" destId="{B9C3FCF4-ABD8-44AA-BB47-23E123558363}" srcOrd="2" destOrd="0" presId="urn:microsoft.com/office/officeart/2005/8/layout/list1"/>
    <dgm:cxn modelId="{5C0ADAD8-A64A-455A-9A54-D7ADB68AD13F}" type="presParOf" srcId="{282AB4D7-32B0-47C0-ACE8-BE5D30A4EE9E}" destId="{CCE298EE-A8F2-42EC-8FC0-3F70FBE68502}" srcOrd="3" destOrd="0" presId="urn:microsoft.com/office/officeart/2005/8/layout/list1"/>
    <dgm:cxn modelId="{750ED04B-91C6-48B2-9440-F2A041CCAF0C}" type="presParOf" srcId="{282AB4D7-32B0-47C0-ACE8-BE5D30A4EE9E}" destId="{F55580E4-00DE-4B09-B11F-0DCF6852D388}" srcOrd="4" destOrd="0" presId="urn:microsoft.com/office/officeart/2005/8/layout/list1"/>
    <dgm:cxn modelId="{F18AE277-B97C-4E99-ABE4-07DDF13A18F6}" type="presParOf" srcId="{F55580E4-00DE-4B09-B11F-0DCF6852D388}" destId="{AFA11E5E-81F9-48CF-9F3F-06784EA5021E}" srcOrd="0" destOrd="0" presId="urn:microsoft.com/office/officeart/2005/8/layout/list1"/>
    <dgm:cxn modelId="{60EF8D77-08CB-4204-ACD7-EE4990AB7AB8}" type="presParOf" srcId="{F55580E4-00DE-4B09-B11F-0DCF6852D388}" destId="{03F05E44-3AB3-47F5-8913-D85A2BFC31BC}" srcOrd="1" destOrd="0" presId="urn:microsoft.com/office/officeart/2005/8/layout/list1"/>
    <dgm:cxn modelId="{AF7FCE61-36EF-42AF-97EE-2F7D55E34794}" type="presParOf" srcId="{282AB4D7-32B0-47C0-ACE8-BE5D30A4EE9E}" destId="{BD697C4E-2C2F-44D1-A298-FB1AA94C95D3}" srcOrd="5" destOrd="0" presId="urn:microsoft.com/office/officeart/2005/8/layout/list1"/>
    <dgm:cxn modelId="{8FD04B1B-779D-4DE0-A9E2-19E97BB0B8F6}" type="presParOf" srcId="{282AB4D7-32B0-47C0-ACE8-BE5D30A4EE9E}" destId="{9ECA3011-FA5E-4BE6-A6ED-D357D61C612B}" srcOrd="6" destOrd="0" presId="urn:microsoft.com/office/officeart/2005/8/layout/list1"/>
    <dgm:cxn modelId="{3DC577E9-6647-4068-A76E-BD894FCC5335}" type="presParOf" srcId="{282AB4D7-32B0-47C0-ACE8-BE5D30A4EE9E}" destId="{13AC0244-F24B-445D-9265-D09918FD0562}" srcOrd="7" destOrd="0" presId="urn:microsoft.com/office/officeart/2005/8/layout/list1"/>
    <dgm:cxn modelId="{5EC8DC1E-0EC1-482E-9C39-5324FF16FD26}" type="presParOf" srcId="{282AB4D7-32B0-47C0-ACE8-BE5D30A4EE9E}" destId="{13FCD52F-C559-46BB-AC16-8EE084951A35}" srcOrd="8" destOrd="0" presId="urn:microsoft.com/office/officeart/2005/8/layout/list1"/>
    <dgm:cxn modelId="{0E4375B8-0264-49FB-92F0-DFD3D48E9E29}" type="presParOf" srcId="{13FCD52F-C559-46BB-AC16-8EE084951A35}" destId="{80FEF5FD-3D15-4B48-8B63-E87FF82431D9}" srcOrd="0" destOrd="0" presId="urn:microsoft.com/office/officeart/2005/8/layout/list1"/>
    <dgm:cxn modelId="{2A77C376-5BC3-4132-8A45-276DE39C495A}" type="presParOf" srcId="{13FCD52F-C559-46BB-AC16-8EE084951A35}" destId="{81F7813C-43A2-4B1B-B7D1-B3FE288C50B0}" srcOrd="1" destOrd="0" presId="urn:microsoft.com/office/officeart/2005/8/layout/list1"/>
    <dgm:cxn modelId="{0AA68B41-4E08-4931-814A-603EE0E7DA6C}" type="presParOf" srcId="{282AB4D7-32B0-47C0-ACE8-BE5D30A4EE9E}" destId="{16CF0EC4-975B-4E64-9B52-6349C4C7F1BA}" srcOrd="9" destOrd="0" presId="urn:microsoft.com/office/officeart/2005/8/layout/list1"/>
    <dgm:cxn modelId="{F1FDE609-D7AE-4B8A-82CF-DAF11F2D996F}" type="presParOf" srcId="{282AB4D7-32B0-47C0-ACE8-BE5D30A4EE9E}" destId="{5451935D-0D96-4AD1-B390-0F632EC2390A}" srcOrd="10" destOrd="0" presId="urn:microsoft.com/office/officeart/2005/8/layout/list1"/>
    <dgm:cxn modelId="{976F022E-1E0F-46D3-90AC-CEC6A7AA404A}" type="presParOf" srcId="{282AB4D7-32B0-47C0-ACE8-BE5D30A4EE9E}" destId="{6B197521-0DF8-4528-A621-8BF7ED85B688}" srcOrd="11" destOrd="0" presId="urn:microsoft.com/office/officeart/2005/8/layout/list1"/>
    <dgm:cxn modelId="{FBC952FF-2611-4326-B250-2D4887887A79}" type="presParOf" srcId="{282AB4D7-32B0-47C0-ACE8-BE5D30A4EE9E}" destId="{33153A6C-EAC2-4D19-8ECC-AB7D8C8C6EA2}" srcOrd="12" destOrd="0" presId="urn:microsoft.com/office/officeart/2005/8/layout/list1"/>
    <dgm:cxn modelId="{A510A4DC-8F93-49B9-94DE-3DCF35900BA4}" type="presParOf" srcId="{33153A6C-EAC2-4D19-8ECC-AB7D8C8C6EA2}" destId="{A65441EA-0894-4B22-AA0B-116FE98B5E72}" srcOrd="0" destOrd="0" presId="urn:microsoft.com/office/officeart/2005/8/layout/list1"/>
    <dgm:cxn modelId="{3FF1FE16-26BC-4122-A116-073903A9C022}" type="presParOf" srcId="{33153A6C-EAC2-4D19-8ECC-AB7D8C8C6EA2}" destId="{7EC20922-E6ED-475E-A473-5314E3A92F87}" srcOrd="1" destOrd="0" presId="urn:microsoft.com/office/officeart/2005/8/layout/list1"/>
    <dgm:cxn modelId="{BAB10601-5A45-442A-921F-3FA48970771A}" type="presParOf" srcId="{282AB4D7-32B0-47C0-ACE8-BE5D30A4EE9E}" destId="{203AF75A-BF58-4FC5-B186-4721E4E9E29C}" srcOrd="13" destOrd="0" presId="urn:microsoft.com/office/officeart/2005/8/layout/list1"/>
    <dgm:cxn modelId="{FB9D1383-CC1C-4F52-A7DD-EB0D602B2252}" type="presParOf" srcId="{282AB4D7-32B0-47C0-ACE8-BE5D30A4EE9E}" destId="{B3F035D5-0AB0-4005-B91A-9B6CB4267DC4}" srcOrd="14" destOrd="0" presId="urn:microsoft.com/office/officeart/2005/8/layout/list1"/>
    <dgm:cxn modelId="{4ACA6BC5-BAB8-46A3-9111-59F8ECA71264}" type="presParOf" srcId="{282AB4D7-32B0-47C0-ACE8-BE5D30A4EE9E}" destId="{B67E8DC7-E653-4AD1-AF7E-F89E93BA6603}" srcOrd="15" destOrd="0" presId="urn:microsoft.com/office/officeart/2005/8/layout/list1"/>
    <dgm:cxn modelId="{A5EED9DC-C21D-4E6B-A667-E30E7463F7A2}" type="presParOf" srcId="{282AB4D7-32B0-47C0-ACE8-BE5D30A4EE9E}" destId="{27ABA5F3-6454-4686-84B9-B6BC3A1BCE9E}" srcOrd="16" destOrd="0" presId="urn:microsoft.com/office/officeart/2005/8/layout/list1"/>
    <dgm:cxn modelId="{1D12382F-A503-48A7-A8C6-F69FF03449D3}" type="presParOf" srcId="{27ABA5F3-6454-4686-84B9-B6BC3A1BCE9E}" destId="{853243C7-41E4-4954-96C1-AEFD7143350A}" srcOrd="0" destOrd="0" presId="urn:microsoft.com/office/officeart/2005/8/layout/list1"/>
    <dgm:cxn modelId="{8FB936B4-7AEA-4B9D-AF20-C3181BE2C0CD}" type="presParOf" srcId="{27ABA5F3-6454-4686-84B9-B6BC3A1BCE9E}" destId="{9899257F-5C37-4936-AEAA-1AA2A04C66C0}" srcOrd="1" destOrd="0" presId="urn:microsoft.com/office/officeart/2005/8/layout/list1"/>
    <dgm:cxn modelId="{0842D030-E61A-461D-B719-8E8E10BA7D1C}" type="presParOf" srcId="{282AB4D7-32B0-47C0-ACE8-BE5D30A4EE9E}" destId="{DD936C8A-C090-4B13-B701-39AD3EB69976}" srcOrd="17" destOrd="0" presId="urn:microsoft.com/office/officeart/2005/8/layout/list1"/>
    <dgm:cxn modelId="{746FB4D8-42B2-49BC-8231-1625CCE7003B}" type="presParOf" srcId="{282AB4D7-32B0-47C0-ACE8-BE5D30A4EE9E}" destId="{EABD17F8-477F-4046-926D-30E607F068C9}" srcOrd="18" destOrd="0" presId="urn:microsoft.com/office/officeart/2005/8/layout/list1"/>
    <dgm:cxn modelId="{F40C41EE-317B-4D43-8389-78C52823F442}" type="presParOf" srcId="{282AB4D7-32B0-47C0-ACE8-BE5D30A4EE9E}" destId="{1D9F76B1-2D9D-4693-9262-DD51F12FDC21}" srcOrd="19" destOrd="0" presId="urn:microsoft.com/office/officeart/2005/8/layout/list1"/>
    <dgm:cxn modelId="{F70551A0-DA93-4A3E-93F6-E2DE9B161940}" type="presParOf" srcId="{282AB4D7-32B0-47C0-ACE8-BE5D30A4EE9E}" destId="{35F1A7DA-1B5D-4F08-BE52-A9D777AC263A}" srcOrd="20" destOrd="0" presId="urn:microsoft.com/office/officeart/2005/8/layout/list1"/>
    <dgm:cxn modelId="{E062225E-CD79-450D-9D08-FA725BC2AEC4}" type="presParOf" srcId="{35F1A7DA-1B5D-4F08-BE52-A9D777AC263A}" destId="{F3FB66F2-543F-4B11-B13C-D4A358CF01A0}" srcOrd="0" destOrd="0" presId="urn:microsoft.com/office/officeart/2005/8/layout/list1"/>
    <dgm:cxn modelId="{2BBFEFDC-3718-4153-9873-826D75658BE0}" type="presParOf" srcId="{35F1A7DA-1B5D-4F08-BE52-A9D777AC263A}" destId="{9C20160C-6664-46D2-B6D7-2F38F6829FD1}" srcOrd="1" destOrd="0" presId="urn:microsoft.com/office/officeart/2005/8/layout/list1"/>
    <dgm:cxn modelId="{59B0A41E-42C0-4B34-9519-5CEBF4246FCD}" type="presParOf" srcId="{282AB4D7-32B0-47C0-ACE8-BE5D30A4EE9E}" destId="{87B3397C-CD39-4803-B486-02B60861AC8E}" srcOrd="21" destOrd="0" presId="urn:microsoft.com/office/officeart/2005/8/layout/list1"/>
    <dgm:cxn modelId="{B41CD2D5-B86D-4DBB-A8EF-3DF6AE55CAD9}" type="presParOf" srcId="{282AB4D7-32B0-47C0-ACE8-BE5D30A4EE9E}" destId="{541C8EE7-1C4D-4795-AB30-C40F8E80B90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E44A3-F0A7-4AF4-B5D2-72C105E23C8E}"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42483EC5-874B-4696-9DB3-CBCA8E036101}">
      <dgm:prSet phldrT="[Texte]" custT="1"/>
      <dgm:spPr/>
      <dgm:t>
        <a:bodyPr/>
        <a:lstStyle/>
        <a:p>
          <a:r>
            <a:rPr lang="fr-FR" sz="1400" b="1" dirty="0"/>
            <a:t>DATA</a:t>
          </a:r>
        </a:p>
      </dgm:t>
    </dgm:pt>
    <dgm:pt modelId="{5E29E100-5FC2-4DE1-957B-F89ECEEEE499}" type="parTrans" cxnId="{FE863447-AF50-4574-9986-0D7A56741CC2}">
      <dgm:prSet/>
      <dgm:spPr/>
      <dgm:t>
        <a:bodyPr/>
        <a:lstStyle/>
        <a:p>
          <a:endParaRPr lang="fr-FR" sz="1400"/>
        </a:p>
      </dgm:t>
    </dgm:pt>
    <dgm:pt modelId="{BC8AE68C-C8E0-47E3-9939-FBB5FCDB08D7}" type="sibTrans" cxnId="{FE863447-AF50-4574-9986-0D7A56741CC2}">
      <dgm:prSet/>
      <dgm:spPr/>
      <dgm:t>
        <a:bodyPr/>
        <a:lstStyle/>
        <a:p>
          <a:endParaRPr lang="fr-FR" sz="1400"/>
        </a:p>
      </dgm:t>
    </dgm:pt>
    <dgm:pt modelId="{E5D49960-20B8-41BD-A36F-86D3D87DCC37}">
      <dgm:prSet phldrT="[Texte]" custT="1"/>
      <dgm:spPr/>
      <dgm:t>
        <a:bodyPr/>
        <a:lstStyle/>
        <a:p>
          <a:r>
            <a:rPr lang="fr-FR" sz="1400" b="1" dirty="0"/>
            <a:t>1</a:t>
          </a:r>
          <a:r>
            <a:rPr lang="fr-FR" sz="1400" b="1" baseline="30000" dirty="0"/>
            <a:t>ère</a:t>
          </a:r>
          <a:r>
            <a:rPr lang="fr-FR" sz="1400" b="1" dirty="0"/>
            <a:t> étape : Produits vendus en France</a:t>
          </a:r>
        </a:p>
      </dgm:t>
    </dgm:pt>
    <dgm:pt modelId="{559FCC61-886D-4FA9-B741-F20E7C05577D}" type="parTrans" cxnId="{EBD32E35-8AEE-43C3-8F8E-E23DB0A00F50}">
      <dgm:prSet/>
      <dgm:spPr/>
      <dgm:t>
        <a:bodyPr/>
        <a:lstStyle/>
        <a:p>
          <a:endParaRPr lang="fr-FR" sz="1400"/>
        </a:p>
      </dgm:t>
    </dgm:pt>
    <dgm:pt modelId="{FCA6731A-A703-44CA-A293-2294DBAE0EC0}" type="sibTrans" cxnId="{EBD32E35-8AEE-43C3-8F8E-E23DB0A00F50}">
      <dgm:prSet/>
      <dgm:spPr/>
      <dgm:t>
        <a:bodyPr/>
        <a:lstStyle/>
        <a:p>
          <a:endParaRPr lang="fr-FR" sz="1400"/>
        </a:p>
      </dgm:t>
    </dgm:pt>
    <dgm:pt modelId="{D534EA70-72B5-4D27-A154-30A1DF92ABE5}">
      <dgm:prSet phldrT="[Texte]" custT="1"/>
      <dgm:spPr/>
      <dgm:t>
        <a:bodyPr/>
        <a:lstStyle/>
        <a:p>
          <a:r>
            <a:rPr lang="fr-FR" sz="1400" b="1" dirty="0"/>
            <a:t>2</a:t>
          </a:r>
          <a:r>
            <a:rPr lang="fr-FR" sz="1400" b="1" baseline="30000" dirty="0"/>
            <a:t>ème</a:t>
          </a:r>
          <a:r>
            <a:rPr lang="fr-FR" sz="1400" b="1" dirty="0"/>
            <a:t> étape : Lignes dupliquées</a:t>
          </a:r>
        </a:p>
      </dgm:t>
    </dgm:pt>
    <dgm:pt modelId="{4C938980-063E-48DE-8C64-9353B0A128BF}" type="parTrans" cxnId="{0FA8CF65-37AA-4351-902E-970B82F8225A}">
      <dgm:prSet/>
      <dgm:spPr/>
      <dgm:t>
        <a:bodyPr/>
        <a:lstStyle/>
        <a:p>
          <a:endParaRPr lang="fr-FR" sz="1400"/>
        </a:p>
      </dgm:t>
    </dgm:pt>
    <dgm:pt modelId="{45752F73-1846-411E-86EA-D83173453896}" type="sibTrans" cxnId="{0FA8CF65-37AA-4351-902E-970B82F8225A}">
      <dgm:prSet/>
      <dgm:spPr/>
      <dgm:t>
        <a:bodyPr/>
        <a:lstStyle/>
        <a:p>
          <a:endParaRPr lang="fr-FR" sz="1400"/>
        </a:p>
      </dgm:t>
    </dgm:pt>
    <dgm:pt modelId="{1119932C-7D01-4495-A824-DCD04D08E24E}">
      <dgm:prSet custT="1"/>
      <dgm:spPr/>
      <dgm:t>
        <a:bodyPr/>
        <a:lstStyle/>
        <a:p>
          <a:r>
            <a:rPr lang="fr-FR" sz="1400" dirty="0"/>
            <a:t>928716 lignes</a:t>
          </a:r>
        </a:p>
      </dgm:t>
    </dgm:pt>
    <dgm:pt modelId="{EE8B2C05-3421-4818-B6B2-A1AD16FAFE32}" type="parTrans" cxnId="{A75CBA1C-A0CA-4CC1-A8E5-7AF06F8A6EC5}">
      <dgm:prSet/>
      <dgm:spPr/>
      <dgm:t>
        <a:bodyPr/>
        <a:lstStyle/>
        <a:p>
          <a:endParaRPr lang="fr-FR" sz="1400"/>
        </a:p>
      </dgm:t>
    </dgm:pt>
    <dgm:pt modelId="{02ECC249-C921-41DE-A1CB-CF908DCBC231}" type="sibTrans" cxnId="{A75CBA1C-A0CA-4CC1-A8E5-7AF06F8A6EC5}">
      <dgm:prSet/>
      <dgm:spPr/>
      <dgm:t>
        <a:bodyPr/>
        <a:lstStyle/>
        <a:p>
          <a:endParaRPr lang="fr-FR" sz="1400"/>
        </a:p>
      </dgm:t>
    </dgm:pt>
    <dgm:pt modelId="{CC5E8701-37B2-4E41-B00B-0B88D8724110}">
      <dgm:prSet custT="1"/>
      <dgm:spPr/>
      <dgm:t>
        <a:bodyPr/>
        <a:lstStyle/>
        <a:p>
          <a:r>
            <a:rPr lang="fr-FR" sz="1400" dirty="0"/>
            <a:t>175 colonnes</a:t>
          </a:r>
        </a:p>
      </dgm:t>
    </dgm:pt>
    <dgm:pt modelId="{3549EE7B-7A14-481B-8348-EED24FD867A8}" type="parTrans" cxnId="{1A50D1E2-38F3-4914-9183-29269CBE37BA}">
      <dgm:prSet/>
      <dgm:spPr/>
      <dgm:t>
        <a:bodyPr/>
        <a:lstStyle/>
        <a:p>
          <a:endParaRPr lang="fr-FR" sz="1400"/>
        </a:p>
      </dgm:t>
    </dgm:pt>
    <dgm:pt modelId="{4789F372-AF59-45D5-A800-E97527D9A09C}" type="sibTrans" cxnId="{1A50D1E2-38F3-4914-9183-29269CBE37BA}">
      <dgm:prSet/>
      <dgm:spPr/>
      <dgm:t>
        <a:bodyPr/>
        <a:lstStyle/>
        <a:p>
          <a:endParaRPr lang="fr-FR" sz="1400"/>
        </a:p>
      </dgm:t>
    </dgm:pt>
    <dgm:pt modelId="{1D3B8CF2-1F2C-41C3-98EC-B9CC67BD8F68}">
      <dgm:prSet custT="1"/>
      <dgm:spPr/>
      <dgm:t>
        <a:bodyPr/>
        <a:lstStyle/>
        <a:p>
          <a:r>
            <a:rPr lang="fr-FR" sz="1400" dirty="0"/>
            <a:t>589303 lignes</a:t>
          </a:r>
        </a:p>
      </dgm:t>
    </dgm:pt>
    <dgm:pt modelId="{15DD5883-67D8-4836-8668-187590AE2F00}" type="parTrans" cxnId="{07A2A7CC-6023-4179-9BE2-6B9D3641E02E}">
      <dgm:prSet/>
      <dgm:spPr/>
      <dgm:t>
        <a:bodyPr/>
        <a:lstStyle/>
        <a:p>
          <a:endParaRPr lang="fr-FR" sz="1400"/>
        </a:p>
      </dgm:t>
    </dgm:pt>
    <dgm:pt modelId="{D7C4AE5A-D3F3-4589-A296-6FF365671D89}" type="sibTrans" cxnId="{07A2A7CC-6023-4179-9BE2-6B9D3641E02E}">
      <dgm:prSet/>
      <dgm:spPr/>
      <dgm:t>
        <a:bodyPr/>
        <a:lstStyle/>
        <a:p>
          <a:endParaRPr lang="fr-FR" sz="1400"/>
        </a:p>
      </dgm:t>
    </dgm:pt>
    <dgm:pt modelId="{C4F73C4A-7F23-4EB7-92E4-0476EECE698F}">
      <dgm:prSet custT="1"/>
      <dgm:spPr/>
      <dgm:t>
        <a:bodyPr/>
        <a:lstStyle/>
        <a:p>
          <a:r>
            <a:rPr lang="fr-FR" sz="1400" dirty="0"/>
            <a:t>589211 lignes</a:t>
          </a:r>
        </a:p>
      </dgm:t>
    </dgm:pt>
    <dgm:pt modelId="{CEA46AB7-DC0B-4157-ABB9-BEB17CAAF56F}" type="parTrans" cxnId="{7A95F365-8951-4BD3-9040-FD47F948CAAC}">
      <dgm:prSet/>
      <dgm:spPr/>
      <dgm:t>
        <a:bodyPr/>
        <a:lstStyle/>
        <a:p>
          <a:endParaRPr lang="fr-FR" sz="1400"/>
        </a:p>
      </dgm:t>
    </dgm:pt>
    <dgm:pt modelId="{B8FA69E8-1B8D-4D8A-A3C3-04EEDA2CF964}" type="sibTrans" cxnId="{7A95F365-8951-4BD3-9040-FD47F948CAAC}">
      <dgm:prSet/>
      <dgm:spPr/>
      <dgm:t>
        <a:bodyPr/>
        <a:lstStyle/>
        <a:p>
          <a:endParaRPr lang="fr-FR" sz="1400"/>
        </a:p>
      </dgm:t>
    </dgm:pt>
    <dgm:pt modelId="{A919B447-148C-46DB-BDA8-230E70EDE0CD}">
      <dgm:prSet custT="1"/>
      <dgm:spPr/>
      <dgm:t>
        <a:bodyPr/>
        <a:lstStyle/>
        <a:p>
          <a:r>
            <a:rPr lang="fr-FR" sz="1400" dirty="0"/>
            <a:t>175 colonnes</a:t>
          </a:r>
        </a:p>
      </dgm:t>
    </dgm:pt>
    <dgm:pt modelId="{C23DC1E5-BC4D-405D-92AB-167EE3D15454}" type="parTrans" cxnId="{78AAF760-B53E-4E0E-81CA-B26144B384F4}">
      <dgm:prSet/>
      <dgm:spPr/>
      <dgm:t>
        <a:bodyPr/>
        <a:lstStyle/>
        <a:p>
          <a:endParaRPr lang="fr-FR" sz="1400"/>
        </a:p>
      </dgm:t>
    </dgm:pt>
    <dgm:pt modelId="{B4760689-4DE7-4628-A943-3EC22163E077}" type="sibTrans" cxnId="{78AAF760-B53E-4E0E-81CA-B26144B384F4}">
      <dgm:prSet/>
      <dgm:spPr/>
      <dgm:t>
        <a:bodyPr/>
        <a:lstStyle/>
        <a:p>
          <a:endParaRPr lang="fr-FR" sz="1400"/>
        </a:p>
      </dgm:t>
    </dgm:pt>
    <dgm:pt modelId="{D395EFF4-F52A-4CBE-A65B-00B6CDEB39E5}">
      <dgm:prSet custT="1"/>
      <dgm:spPr/>
      <dgm:t>
        <a:bodyPr/>
        <a:lstStyle/>
        <a:p>
          <a:r>
            <a:rPr lang="fr-FR" sz="1400" b="1" dirty="0"/>
            <a:t>3</a:t>
          </a:r>
          <a:r>
            <a:rPr lang="fr-FR" sz="1400" b="1" baseline="30000" dirty="0"/>
            <a:t>ème</a:t>
          </a:r>
          <a:r>
            <a:rPr lang="fr-FR" sz="1400" b="1" dirty="0"/>
            <a:t> étape : Outliers &amp; Valeurs atypiques</a:t>
          </a:r>
        </a:p>
      </dgm:t>
    </dgm:pt>
    <dgm:pt modelId="{388D9568-E745-43D1-B83A-70075E2D4173}" type="parTrans" cxnId="{18ED8AF4-E394-4AEE-AE6D-5579BB268B6C}">
      <dgm:prSet/>
      <dgm:spPr/>
      <dgm:t>
        <a:bodyPr/>
        <a:lstStyle/>
        <a:p>
          <a:endParaRPr lang="fr-FR" sz="1400"/>
        </a:p>
      </dgm:t>
    </dgm:pt>
    <dgm:pt modelId="{993ACEB0-B3D3-4267-A74B-FCBF4A7E9309}" type="sibTrans" cxnId="{18ED8AF4-E394-4AEE-AE6D-5579BB268B6C}">
      <dgm:prSet/>
      <dgm:spPr/>
      <dgm:t>
        <a:bodyPr/>
        <a:lstStyle/>
        <a:p>
          <a:endParaRPr lang="fr-FR" sz="1400"/>
        </a:p>
      </dgm:t>
    </dgm:pt>
    <dgm:pt modelId="{7D640A74-0E05-4284-80FE-8282577FB9BD}">
      <dgm:prSet custT="1"/>
      <dgm:spPr/>
      <dgm:t>
        <a:bodyPr/>
        <a:lstStyle/>
        <a:p>
          <a:r>
            <a:rPr lang="fr-FR" sz="1400" dirty="0"/>
            <a:t>175 colonnes</a:t>
          </a:r>
        </a:p>
      </dgm:t>
    </dgm:pt>
    <dgm:pt modelId="{CA118EB2-DA88-4B42-AFC4-BAC0EBF6C0E2}" type="parTrans" cxnId="{99DDF3F5-40DD-4954-B282-F28F011ECC74}">
      <dgm:prSet/>
      <dgm:spPr/>
      <dgm:t>
        <a:bodyPr/>
        <a:lstStyle/>
        <a:p>
          <a:endParaRPr lang="fr-FR" sz="1400"/>
        </a:p>
      </dgm:t>
    </dgm:pt>
    <dgm:pt modelId="{FE2E6604-831A-4D20-AB48-057DD5915772}" type="sibTrans" cxnId="{99DDF3F5-40DD-4954-B282-F28F011ECC74}">
      <dgm:prSet/>
      <dgm:spPr/>
      <dgm:t>
        <a:bodyPr/>
        <a:lstStyle/>
        <a:p>
          <a:endParaRPr lang="fr-FR" sz="1400"/>
        </a:p>
      </dgm:t>
    </dgm:pt>
    <dgm:pt modelId="{00017704-220D-4939-B735-484EABC72AEC}">
      <dgm:prSet custT="1"/>
      <dgm:spPr/>
      <dgm:t>
        <a:bodyPr/>
        <a:lstStyle/>
        <a:p>
          <a:r>
            <a:rPr lang="fr-FR" sz="1400" dirty="0"/>
            <a:t>6664 outliers</a:t>
          </a:r>
        </a:p>
      </dgm:t>
    </dgm:pt>
    <dgm:pt modelId="{A1EADBB4-E210-45C3-AED5-191129F06608}" type="parTrans" cxnId="{F676BC2C-37E6-482E-90C1-2EB93221F9D7}">
      <dgm:prSet/>
      <dgm:spPr/>
      <dgm:t>
        <a:bodyPr/>
        <a:lstStyle/>
        <a:p>
          <a:endParaRPr lang="fr-FR" sz="1400"/>
        </a:p>
      </dgm:t>
    </dgm:pt>
    <dgm:pt modelId="{173D317F-2500-4896-874C-F9248D5FFBB5}" type="sibTrans" cxnId="{F676BC2C-37E6-482E-90C1-2EB93221F9D7}">
      <dgm:prSet/>
      <dgm:spPr/>
      <dgm:t>
        <a:bodyPr/>
        <a:lstStyle/>
        <a:p>
          <a:endParaRPr lang="fr-FR" sz="1400"/>
        </a:p>
      </dgm:t>
    </dgm:pt>
    <dgm:pt modelId="{A99D62B1-5356-46F0-9EAF-30EFE2A325F5}">
      <dgm:prSet custT="1"/>
      <dgm:spPr/>
      <dgm:t>
        <a:bodyPr/>
        <a:lstStyle/>
        <a:p>
          <a:r>
            <a:rPr lang="fr-FR" sz="1400" dirty="0"/>
            <a:t>873 valeurs atypiques</a:t>
          </a:r>
        </a:p>
      </dgm:t>
    </dgm:pt>
    <dgm:pt modelId="{743C3337-0C35-4715-9F44-12DC7F47F898}" type="parTrans" cxnId="{1C7E8BC5-DCC9-41AD-A2CA-831CE837C23B}">
      <dgm:prSet/>
      <dgm:spPr/>
      <dgm:t>
        <a:bodyPr/>
        <a:lstStyle/>
        <a:p>
          <a:endParaRPr lang="fr-FR" sz="1400"/>
        </a:p>
      </dgm:t>
    </dgm:pt>
    <dgm:pt modelId="{FE32FC57-5A0D-4B9F-B2A5-19B7DAB01141}" type="sibTrans" cxnId="{1C7E8BC5-DCC9-41AD-A2CA-831CE837C23B}">
      <dgm:prSet/>
      <dgm:spPr/>
      <dgm:t>
        <a:bodyPr/>
        <a:lstStyle/>
        <a:p>
          <a:endParaRPr lang="fr-FR" sz="1400"/>
        </a:p>
      </dgm:t>
    </dgm:pt>
    <dgm:pt modelId="{199DDBCF-0BDB-4EC9-856B-29C6203EF2F7}" type="pres">
      <dgm:prSet presAssocID="{DEAE44A3-F0A7-4AF4-B5D2-72C105E23C8E}" presName="linear" presStyleCnt="0">
        <dgm:presLayoutVars>
          <dgm:dir/>
          <dgm:animLvl val="lvl"/>
          <dgm:resizeHandles val="exact"/>
        </dgm:presLayoutVars>
      </dgm:prSet>
      <dgm:spPr/>
    </dgm:pt>
    <dgm:pt modelId="{1A14ACBB-C6EA-4ADE-918B-D1CC598B9F8D}" type="pres">
      <dgm:prSet presAssocID="{42483EC5-874B-4696-9DB3-CBCA8E036101}" presName="parentLin" presStyleCnt="0"/>
      <dgm:spPr/>
    </dgm:pt>
    <dgm:pt modelId="{E7957E05-EC2D-4606-B203-AD6A8B7ECEF3}" type="pres">
      <dgm:prSet presAssocID="{42483EC5-874B-4696-9DB3-CBCA8E036101}" presName="parentLeftMargin" presStyleLbl="node1" presStyleIdx="0" presStyleCnt="4"/>
      <dgm:spPr/>
    </dgm:pt>
    <dgm:pt modelId="{9707D9C5-2CC1-4D13-9F90-A4A1501A4859}" type="pres">
      <dgm:prSet presAssocID="{42483EC5-874B-4696-9DB3-CBCA8E036101}" presName="parentText" presStyleLbl="node1" presStyleIdx="0" presStyleCnt="4">
        <dgm:presLayoutVars>
          <dgm:chMax val="0"/>
          <dgm:bulletEnabled val="1"/>
        </dgm:presLayoutVars>
      </dgm:prSet>
      <dgm:spPr/>
    </dgm:pt>
    <dgm:pt modelId="{E06B3E04-8087-40CE-B5C9-5D32DE1F5D6B}" type="pres">
      <dgm:prSet presAssocID="{42483EC5-874B-4696-9DB3-CBCA8E036101}" presName="negativeSpace" presStyleCnt="0"/>
      <dgm:spPr/>
    </dgm:pt>
    <dgm:pt modelId="{078A82C9-3EE2-49AE-936F-06BC3C7EDAD2}" type="pres">
      <dgm:prSet presAssocID="{42483EC5-874B-4696-9DB3-CBCA8E036101}" presName="childText" presStyleLbl="conFgAcc1" presStyleIdx="0" presStyleCnt="4" custLinFactNeighborX="-282">
        <dgm:presLayoutVars>
          <dgm:bulletEnabled val="1"/>
        </dgm:presLayoutVars>
      </dgm:prSet>
      <dgm:spPr/>
    </dgm:pt>
    <dgm:pt modelId="{87BA6FBF-5D92-4962-A2FE-3D753B62B0DD}" type="pres">
      <dgm:prSet presAssocID="{BC8AE68C-C8E0-47E3-9939-FBB5FCDB08D7}" presName="spaceBetweenRectangles" presStyleCnt="0"/>
      <dgm:spPr/>
    </dgm:pt>
    <dgm:pt modelId="{71DC588F-DB33-4800-8BC8-F7BD5F23F221}" type="pres">
      <dgm:prSet presAssocID="{E5D49960-20B8-41BD-A36F-86D3D87DCC37}" presName="parentLin" presStyleCnt="0"/>
      <dgm:spPr/>
    </dgm:pt>
    <dgm:pt modelId="{7C7B7148-8408-4606-9A67-A018A7D90900}" type="pres">
      <dgm:prSet presAssocID="{E5D49960-20B8-41BD-A36F-86D3D87DCC37}" presName="parentLeftMargin" presStyleLbl="node1" presStyleIdx="0" presStyleCnt="4"/>
      <dgm:spPr/>
    </dgm:pt>
    <dgm:pt modelId="{8BACD077-73BD-4F26-8AE5-BA246FED6F40}" type="pres">
      <dgm:prSet presAssocID="{E5D49960-20B8-41BD-A36F-86D3D87DCC37}" presName="parentText" presStyleLbl="node1" presStyleIdx="1" presStyleCnt="4">
        <dgm:presLayoutVars>
          <dgm:chMax val="0"/>
          <dgm:bulletEnabled val="1"/>
        </dgm:presLayoutVars>
      </dgm:prSet>
      <dgm:spPr/>
    </dgm:pt>
    <dgm:pt modelId="{EB3F846D-4EC6-42CD-B9E3-144B38844E84}" type="pres">
      <dgm:prSet presAssocID="{E5D49960-20B8-41BD-A36F-86D3D87DCC37}" presName="negativeSpace" presStyleCnt="0"/>
      <dgm:spPr/>
    </dgm:pt>
    <dgm:pt modelId="{BBD776D2-41A9-428F-BA6A-5B93578C1985}" type="pres">
      <dgm:prSet presAssocID="{E5D49960-20B8-41BD-A36F-86D3D87DCC37}" presName="childText" presStyleLbl="conFgAcc1" presStyleIdx="1" presStyleCnt="4">
        <dgm:presLayoutVars>
          <dgm:bulletEnabled val="1"/>
        </dgm:presLayoutVars>
      </dgm:prSet>
      <dgm:spPr/>
    </dgm:pt>
    <dgm:pt modelId="{22839330-6521-47DF-BC87-204260FAA8E6}" type="pres">
      <dgm:prSet presAssocID="{FCA6731A-A703-44CA-A293-2294DBAE0EC0}" presName="spaceBetweenRectangles" presStyleCnt="0"/>
      <dgm:spPr/>
    </dgm:pt>
    <dgm:pt modelId="{342AD602-E2C3-4CFB-90AB-63F042262ACC}" type="pres">
      <dgm:prSet presAssocID="{D534EA70-72B5-4D27-A154-30A1DF92ABE5}" presName="parentLin" presStyleCnt="0"/>
      <dgm:spPr/>
    </dgm:pt>
    <dgm:pt modelId="{29BC36C2-C2F7-4C54-84A3-9F14E867F495}" type="pres">
      <dgm:prSet presAssocID="{D534EA70-72B5-4D27-A154-30A1DF92ABE5}" presName="parentLeftMargin" presStyleLbl="node1" presStyleIdx="1" presStyleCnt="4"/>
      <dgm:spPr/>
    </dgm:pt>
    <dgm:pt modelId="{AFBDADF1-1C3E-4968-BF88-4CC4BCC7F20D}" type="pres">
      <dgm:prSet presAssocID="{D534EA70-72B5-4D27-A154-30A1DF92ABE5}" presName="parentText" presStyleLbl="node1" presStyleIdx="2" presStyleCnt="4">
        <dgm:presLayoutVars>
          <dgm:chMax val="0"/>
          <dgm:bulletEnabled val="1"/>
        </dgm:presLayoutVars>
      </dgm:prSet>
      <dgm:spPr/>
    </dgm:pt>
    <dgm:pt modelId="{51B77A2F-1B71-45CD-A33D-D54CF758E9F4}" type="pres">
      <dgm:prSet presAssocID="{D534EA70-72B5-4D27-A154-30A1DF92ABE5}" presName="negativeSpace" presStyleCnt="0"/>
      <dgm:spPr/>
    </dgm:pt>
    <dgm:pt modelId="{8D088D3A-F941-460A-A00E-9248E33E7925}" type="pres">
      <dgm:prSet presAssocID="{D534EA70-72B5-4D27-A154-30A1DF92ABE5}" presName="childText" presStyleLbl="conFgAcc1" presStyleIdx="2" presStyleCnt="4">
        <dgm:presLayoutVars>
          <dgm:bulletEnabled val="1"/>
        </dgm:presLayoutVars>
      </dgm:prSet>
      <dgm:spPr/>
    </dgm:pt>
    <dgm:pt modelId="{AA5222DC-E30C-436E-82A2-29FBBB8B6B3A}" type="pres">
      <dgm:prSet presAssocID="{45752F73-1846-411E-86EA-D83173453896}" presName="spaceBetweenRectangles" presStyleCnt="0"/>
      <dgm:spPr/>
    </dgm:pt>
    <dgm:pt modelId="{C11FEB38-A385-4C1A-A740-9FED92B13215}" type="pres">
      <dgm:prSet presAssocID="{D395EFF4-F52A-4CBE-A65B-00B6CDEB39E5}" presName="parentLin" presStyleCnt="0"/>
      <dgm:spPr/>
    </dgm:pt>
    <dgm:pt modelId="{A9FB27ED-F5E9-4724-A016-55D23C6D9B86}" type="pres">
      <dgm:prSet presAssocID="{D395EFF4-F52A-4CBE-A65B-00B6CDEB39E5}" presName="parentLeftMargin" presStyleLbl="node1" presStyleIdx="2" presStyleCnt="4"/>
      <dgm:spPr/>
    </dgm:pt>
    <dgm:pt modelId="{04148911-F38F-42D2-A26D-019CE8245740}" type="pres">
      <dgm:prSet presAssocID="{D395EFF4-F52A-4CBE-A65B-00B6CDEB39E5}" presName="parentText" presStyleLbl="node1" presStyleIdx="3" presStyleCnt="4">
        <dgm:presLayoutVars>
          <dgm:chMax val="0"/>
          <dgm:bulletEnabled val="1"/>
        </dgm:presLayoutVars>
      </dgm:prSet>
      <dgm:spPr/>
    </dgm:pt>
    <dgm:pt modelId="{00EDDD61-AAE0-416E-9060-6660CEA193ED}" type="pres">
      <dgm:prSet presAssocID="{D395EFF4-F52A-4CBE-A65B-00B6CDEB39E5}" presName="negativeSpace" presStyleCnt="0"/>
      <dgm:spPr/>
    </dgm:pt>
    <dgm:pt modelId="{1CA87A6B-EDBE-45DB-8C38-6228D7E72A9B}" type="pres">
      <dgm:prSet presAssocID="{D395EFF4-F52A-4CBE-A65B-00B6CDEB39E5}" presName="childText" presStyleLbl="conFgAcc1" presStyleIdx="3" presStyleCnt="4">
        <dgm:presLayoutVars>
          <dgm:bulletEnabled val="1"/>
        </dgm:presLayoutVars>
      </dgm:prSet>
      <dgm:spPr/>
    </dgm:pt>
  </dgm:ptLst>
  <dgm:cxnLst>
    <dgm:cxn modelId="{68FEBD0F-CCAD-427F-8FC7-B39632194396}" type="presOf" srcId="{D534EA70-72B5-4D27-A154-30A1DF92ABE5}" destId="{29BC36C2-C2F7-4C54-84A3-9F14E867F495}" srcOrd="0" destOrd="0" presId="urn:microsoft.com/office/officeart/2005/8/layout/list1"/>
    <dgm:cxn modelId="{0AE9D117-35F6-4D03-B508-3BE66C65BD37}" type="presOf" srcId="{D395EFF4-F52A-4CBE-A65B-00B6CDEB39E5}" destId="{A9FB27ED-F5E9-4724-A016-55D23C6D9B86}" srcOrd="0" destOrd="0" presId="urn:microsoft.com/office/officeart/2005/8/layout/list1"/>
    <dgm:cxn modelId="{A75CBA1C-A0CA-4CC1-A8E5-7AF06F8A6EC5}" srcId="{42483EC5-874B-4696-9DB3-CBCA8E036101}" destId="{1119932C-7D01-4495-A824-DCD04D08E24E}" srcOrd="0" destOrd="0" parTransId="{EE8B2C05-3421-4818-B6B2-A1AD16FAFE32}" sibTransId="{02ECC249-C921-41DE-A1CB-CF908DCBC231}"/>
    <dgm:cxn modelId="{F676BC2C-37E6-482E-90C1-2EB93221F9D7}" srcId="{D395EFF4-F52A-4CBE-A65B-00B6CDEB39E5}" destId="{00017704-220D-4939-B735-484EABC72AEC}" srcOrd="0" destOrd="0" parTransId="{A1EADBB4-E210-45C3-AED5-191129F06608}" sibTransId="{173D317F-2500-4896-874C-F9248D5FFBB5}"/>
    <dgm:cxn modelId="{EBD32E35-8AEE-43C3-8F8E-E23DB0A00F50}" srcId="{DEAE44A3-F0A7-4AF4-B5D2-72C105E23C8E}" destId="{E5D49960-20B8-41BD-A36F-86D3D87DCC37}" srcOrd="1" destOrd="0" parTransId="{559FCC61-886D-4FA9-B741-F20E7C05577D}" sibTransId="{FCA6731A-A703-44CA-A293-2294DBAE0EC0}"/>
    <dgm:cxn modelId="{3D90C639-F5B9-4AB6-B277-498A7004C0ED}" type="presOf" srcId="{E5D49960-20B8-41BD-A36F-86D3D87DCC37}" destId="{7C7B7148-8408-4606-9A67-A018A7D90900}" srcOrd="0" destOrd="0" presId="urn:microsoft.com/office/officeart/2005/8/layout/list1"/>
    <dgm:cxn modelId="{8188F93D-C0EF-4386-8793-AC7A57248296}" type="presOf" srcId="{1D3B8CF2-1F2C-41C3-98EC-B9CC67BD8F68}" destId="{BBD776D2-41A9-428F-BA6A-5B93578C1985}" srcOrd="0" destOrd="0" presId="urn:microsoft.com/office/officeart/2005/8/layout/list1"/>
    <dgm:cxn modelId="{9140015E-49C7-4989-96BC-7E08FD83A4F9}" type="presOf" srcId="{E5D49960-20B8-41BD-A36F-86D3D87DCC37}" destId="{8BACD077-73BD-4F26-8AE5-BA246FED6F40}" srcOrd="1" destOrd="0" presId="urn:microsoft.com/office/officeart/2005/8/layout/list1"/>
    <dgm:cxn modelId="{78AAF760-B53E-4E0E-81CA-B26144B384F4}" srcId="{D534EA70-72B5-4D27-A154-30A1DF92ABE5}" destId="{A919B447-148C-46DB-BDA8-230E70EDE0CD}" srcOrd="1" destOrd="0" parTransId="{C23DC1E5-BC4D-405D-92AB-167EE3D15454}" sibTransId="{B4760689-4DE7-4628-A943-3EC22163E077}"/>
    <dgm:cxn modelId="{6D7D4263-842E-4C9E-B766-2B3D03944E10}" type="presOf" srcId="{D395EFF4-F52A-4CBE-A65B-00B6CDEB39E5}" destId="{04148911-F38F-42D2-A26D-019CE8245740}" srcOrd="1" destOrd="0" presId="urn:microsoft.com/office/officeart/2005/8/layout/list1"/>
    <dgm:cxn modelId="{30B7C643-F265-4C58-BA67-6F6B722FB52F}" type="presOf" srcId="{CC5E8701-37B2-4E41-B00B-0B88D8724110}" destId="{078A82C9-3EE2-49AE-936F-06BC3C7EDAD2}" srcOrd="0" destOrd="1" presId="urn:microsoft.com/office/officeart/2005/8/layout/list1"/>
    <dgm:cxn modelId="{0FA8CF65-37AA-4351-902E-970B82F8225A}" srcId="{DEAE44A3-F0A7-4AF4-B5D2-72C105E23C8E}" destId="{D534EA70-72B5-4D27-A154-30A1DF92ABE5}" srcOrd="2" destOrd="0" parTransId="{4C938980-063E-48DE-8C64-9353B0A128BF}" sibTransId="{45752F73-1846-411E-86EA-D83173453896}"/>
    <dgm:cxn modelId="{7A95F365-8951-4BD3-9040-FD47F948CAAC}" srcId="{D534EA70-72B5-4D27-A154-30A1DF92ABE5}" destId="{C4F73C4A-7F23-4EB7-92E4-0476EECE698F}" srcOrd="0" destOrd="0" parTransId="{CEA46AB7-DC0B-4157-ABB9-BEB17CAAF56F}" sibTransId="{B8FA69E8-1B8D-4D8A-A3C3-04EEDA2CF964}"/>
    <dgm:cxn modelId="{FE863447-AF50-4574-9986-0D7A56741CC2}" srcId="{DEAE44A3-F0A7-4AF4-B5D2-72C105E23C8E}" destId="{42483EC5-874B-4696-9DB3-CBCA8E036101}" srcOrd="0" destOrd="0" parTransId="{5E29E100-5FC2-4DE1-957B-F89ECEEEE499}" sibTransId="{BC8AE68C-C8E0-47E3-9939-FBB5FCDB08D7}"/>
    <dgm:cxn modelId="{3BBC0D48-7B26-4147-88F6-1D672627C341}" type="presOf" srcId="{7D640A74-0E05-4284-80FE-8282577FB9BD}" destId="{BBD776D2-41A9-428F-BA6A-5B93578C1985}" srcOrd="0" destOrd="1" presId="urn:microsoft.com/office/officeart/2005/8/layout/list1"/>
    <dgm:cxn modelId="{6515A46D-D608-4A13-9DE2-EE28434FB9BC}" type="presOf" srcId="{C4F73C4A-7F23-4EB7-92E4-0476EECE698F}" destId="{8D088D3A-F941-460A-A00E-9248E33E7925}" srcOrd="0" destOrd="0" presId="urn:microsoft.com/office/officeart/2005/8/layout/list1"/>
    <dgm:cxn modelId="{F3225777-0725-4800-910F-D7333036D293}" type="presOf" srcId="{00017704-220D-4939-B735-484EABC72AEC}" destId="{1CA87A6B-EDBE-45DB-8C38-6228D7E72A9B}" srcOrd="0" destOrd="0" presId="urn:microsoft.com/office/officeart/2005/8/layout/list1"/>
    <dgm:cxn modelId="{EC2A3384-C0C2-4835-85E0-CD553ECAFF63}" type="presOf" srcId="{A99D62B1-5356-46F0-9EAF-30EFE2A325F5}" destId="{1CA87A6B-EDBE-45DB-8C38-6228D7E72A9B}" srcOrd="0" destOrd="1" presId="urn:microsoft.com/office/officeart/2005/8/layout/list1"/>
    <dgm:cxn modelId="{5964DBA4-A10F-4125-8B44-F0DE037A597A}" type="presOf" srcId="{DEAE44A3-F0A7-4AF4-B5D2-72C105E23C8E}" destId="{199DDBCF-0BDB-4EC9-856B-29C6203EF2F7}" srcOrd="0" destOrd="0" presId="urn:microsoft.com/office/officeart/2005/8/layout/list1"/>
    <dgm:cxn modelId="{38EB5FAB-2615-44AC-8E64-F91DEF509024}" type="presOf" srcId="{D534EA70-72B5-4D27-A154-30A1DF92ABE5}" destId="{AFBDADF1-1C3E-4968-BF88-4CC4BCC7F20D}" srcOrd="1" destOrd="0" presId="urn:microsoft.com/office/officeart/2005/8/layout/list1"/>
    <dgm:cxn modelId="{0CA51BC2-9634-4E58-9C94-F4D0036A4FAA}" type="presOf" srcId="{42483EC5-874B-4696-9DB3-CBCA8E036101}" destId="{E7957E05-EC2D-4606-B203-AD6A8B7ECEF3}" srcOrd="0" destOrd="0" presId="urn:microsoft.com/office/officeart/2005/8/layout/list1"/>
    <dgm:cxn modelId="{1C7E8BC5-DCC9-41AD-A2CA-831CE837C23B}" srcId="{D395EFF4-F52A-4CBE-A65B-00B6CDEB39E5}" destId="{A99D62B1-5356-46F0-9EAF-30EFE2A325F5}" srcOrd="1" destOrd="0" parTransId="{743C3337-0C35-4715-9F44-12DC7F47F898}" sibTransId="{FE32FC57-5A0D-4B9F-B2A5-19B7DAB01141}"/>
    <dgm:cxn modelId="{1F141FCB-E258-4776-94A0-CB0559D7FE42}" type="presOf" srcId="{A919B447-148C-46DB-BDA8-230E70EDE0CD}" destId="{8D088D3A-F941-460A-A00E-9248E33E7925}" srcOrd="0" destOrd="1" presId="urn:microsoft.com/office/officeart/2005/8/layout/list1"/>
    <dgm:cxn modelId="{07A2A7CC-6023-4179-9BE2-6B9D3641E02E}" srcId="{E5D49960-20B8-41BD-A36F-86D3D87DCC37}" destId="{1D3B8CF2-1F2C-41C3-98EC-B9CC67BD8F68}" srcOrd="0" destOrd="0" parTransId="{15DD5883-67D8-4836-8668-187590AE2F00}" sibTransId="{D7C4AE5A-D3F3-4589-A296-6FF365671D89}"/>
    <dgm:cxn modelId="{1A50D1E2-38F3-4914-9183-29269CBE37BA}" srcId="{42483EC5-874B-4696-9DB3-CBCA8E036101}" destId="{CC5E8701-37B2-4E41-B00B-0B88D8724110}" srcOrd="1" destOrd="0" parTransId="{3549EE7B-7A14-481B-8348-EED24FD867A8}" sibTransId="{4789F372-AF59-45D5-A800-E97527D9A09C}"/>
    <dgm:cxn modelId="{035EE5E4-0A01-4623-8834-EA8EFF87C1B8}" type="presOf" srcId="{42483EC5-874B-4696-9DB3-CBCA8E036101}" destId="{9707D9C5-2CC1-4D13-9F90-A4A1501A4859}" srcOrd="1" destOrd="0" presId="urn:microsoft.com/office/officeart/2005/8/layout/list1"/>
    <dgm:cxn modelId="{AA2EA3EA-7F9B-4B9C-BB9D-2E4B4676DDBB}" type="presOf" srcId="{1119932C-7D01-4495-A824-DCD04D08E24E}" destId="{078A82C9-3EE2-49AE-936F-06BC3C7EDAD2}" srcOrd="0" destOrd="0" presId="urn:microsoft.com/office/officeart/2005/8/layout/list1"/>
    <dgm:cxn modelId="{18ED8AF4-E394-4AEE-AE6D-5579BB268B6C}" srcId="{DEAE44A3-F0A7-4AF4-B5D2-72C105E23C8E}" destId="{D395EFF4-F52A-4CBE-A65B-00B6CDEB39E5}" srcOrd="3" destOrd="0" parTransId="{388D9568-E745-43D1-B83A-70075E2D4173}" sibTransId="{993ACEB0-B3D3-4267-A74B-FCBF4A7E9309}"/>
    <dgm:cxn modelId="{99DDF3F5-40DD-4954-B282-F28F011ECC74}" srcId="{E5D49960-20B8-41BD-A36F-86D3D87DCC37}" destId="{7D640A74-0E05-4284-80FE-8282577FB9BD}" srcOrd="1" destOrd="0" parTransId="{CA118EB2-DA88-4B42-AFC4-BAC0EBF6C0E2}" sibTransId="{FE2E6604-831A-4D20-AB48-057DD5915772}"/>
    <dgm:cxn modelId="{FF29895E-EBE3-48CB-8FCA-44A9EA4D4486}" type="presParOf" srcId="{199DDBCF-0BDB-4EC9-856B-29C6203EF2F7}" destId="{1A14ACBB-C6EA-4ADE-918B-D1CC598B9F8D}" srcOrd="0" destOrd="0" presId="urn:microsoft.com/office/officeart/2005/8/layout/list1"/>
    <dgm:cxn modelId="{2889FEA4-DC14-4AC8-A2CB-8A695FA5F32D}" type="presParOf" srcId="{1A14ACBB-C6EA-4ADE-918B-D1CC598B9F8D}" destId="{E7957E05-EC2D-4606-B203-AD6A8B7ECEF3}" srcOrd="0" destOrd="0" presId="urn:microsoft.com/office/officeart/2005/8/layout/list1"/>
    <dgm:cxn modelId="{FEB286B4-46EF-4EEF-89F1-BB2CD3B866B7}" type="presParOf" srcId="{1A14ACBB-C6EA-4ADE-918B-D1CC598B9F8D}" destId="{9707D9C5-2CC1-4D13-9F90-A4A1501A4859}" srcOrd="1" destOrd="0" presId="urn:microsoft.com/office/officeart/2005/8/layout/list1"/>
    <dgm:cxn modelId="{B5B113CC-9197-4C23-AE0B-1612D4E9F940}" type="presParOf" srcId="{199DDBCF-0BDB-4EC9-856B-29C6203EF2F7}" destId="{E06B3E04-8087-40CE-B5C9-5D32DE1F5D6B}" srcOrd="1" destOrd="0" presId="urn:microsoft.com/office/officeart/2005/8/layout/list1"/>
    <dgm:cxn modelId="{ECA24748-32D5-4DC1-8BEA-3B684DA95A03}" type="presParOf" srcId="{199DDBCF-0BDB-4EC9-856B-29C6203EF2F7}" destId="{078A82C9-3EE2-49AE-936F-06BC3C7EDAD2}" srcOrd="2" destOrd="0" presId="urn:microsoft.com/office/officeart/2005/8/layout/list1"/>
    <dgm:cxn modelId="{FBC65210-7224-4240-ADDB-832A9938FB99}" type="presParOf" srcId="{199DDBCF-0BDB-4EC9-856B-29C6203EF2F7}" destId="{87BA6FBF-5D92-4962-A2FE-3D753B62B0DD}" srcOrd="3" destOrd="0" presId="urn:microsoft.com/office/officeart/2005/8/layout/list1"/>
    <dgm:cxn modelId="{690AB53B-264E-4E89-B0BF-1A06E67ACCF3}" type="presParOf" srcId="{199DDBCF-0BDB-4EC9-856B-29C6203EF2F7}" destId="{71DC588F-DB33-4800-8BC8-F7BD5F23F221}" srcOrd="4" destOrd="0" presId="urn:microsoft.com/office/officeart/2005/8/layout/list1"/>
    <dgm:cxn modelId="{18293EF3-589E-4615-8316-A9E9F9BF4BFE}" type="presParOf" srcId="{71DC588F-DB33-4800-8BC8-F7BD5F23F221}" destId="{7C7B7148-8408-4606-9A67-A018A7D90900}" srcOrd="0" destOrd="0" presId="urn:microsoft.com/office/officeart/2005/8/layout/list1"/>
    <dgm:cxn modelId="{B2088EB1-E2AF-48D3-9E5E-27BA328AB808}" type="presParOf" srcId="{71DC588F-DB33-4800-8BC8-F7BD5F23F221}" destId="{8BACD077-73BD-4F26-8AE5-BA246FED6F40}" srcOrd="1" destOrd="0" presId="urn:microsoft.com/office/officeart/2005/8/layout/list1"/>
    <dgm:cxn modelId="{30764E4F-D4B2-4AF1-BA90-1E0870547306}" type="presParOf" srcId="{199DDBCF-0BDB-4EC9-856B-29C6203EF2F7}" destId="{EB3F846D-4EC6-42CD-B9E3-144B38844E84}" srcOrd="5" destOrd="0" presId="urn:microsoft.com/office/officeart/2005/8/layout/list1"/>
    <dgm:cxn modelId="{2101B672-9753-4FDE-A6E6-3760286D664D}" type="presParOf" srcId="{199DDBCF-0BDB-4EC9-856B-29C6203EF2F7}" destId="{BBD776D2-41A9-428F-BA6A-5B93578C1985}" srcOrd="6" destOrd="0" presId="urn:microsoft.com/office/officeart/2005/8/layout/list1"/>
    <dgm:cxn modelId="{9074B286-8A1E-49F1-967A-95F3777DDDCD}" type="presParOf" srcId="{199DDBCF-0BDB-4EC9-856B-29C6203EF2F7}" destId="{22839330-6521-47DF-BC87-204260FAA8E6}" srcOrd="7" destOrd="0" presId="urn:microsoft.com/office/officeart/2005/8/layout/list1"/>
    <dgm:cxn modelId="{984F579E-43F1-4E61-A83A-A7559DA3F290}" type="presParOf" srcId="{199DDBCF-0BDB-4EC9-856B-29C6203EF2F7}" destId="{342AD602-E2C3-4CFB-90AB-63F042262ACC}" srcOrd="8" destOrd="0" presId="urn:microsoft.com/office/officeart/2005/8/layout/list1"/>
    <dgm:cxn modelId="{13CE09AF-B487-4327-A31F-A421AFECCFD8}" type="presParOf" srcId="{342AD602-E2C3-4CFB-90AB-63F042262ACC}" destId="{29BC36C2-C2F7-4C54-84A3-9F14E867F495}" srcOrd="0" destOrd="0" presId="urn:microsoft.com/office/officeart/2005/8/layout/list1"/>
    <dgm:cxn modelId="{584FBA27-C89A-40C3-AE5E-05F31F0028D2}" type="presParOf" srcId="{342AD602-E2C3-4CFB-90AB-63F042262ACC}" destId="{AFBDADF1-1C3E-4968-BF88-4CC4BCC7F20D}" srcOrd="1" destOrd="0" presId="urn:microsoft.com/office/officeart/2005/8/layout/list1"/>
    <dgm:cxn modelId="{43D75342-77C0-47C8-9F83-A9DD175D6AAE}" type="presParOf" srcId="{199DDBCF-0BDB-4EC9-856B-29C6203EF2F7}" destId="{51B77A2F-1B71-45CD-A33D-D54CF758E9F4}" srcOrd="9" destOrd="0" presId="urn:microsoft.com/office/officeart/2005/8/layout/list1"/>
    <dgm:cxn modelId="{860A0FE4-2394-4E6E-9689-EB8E06026FC1}" type="presParOf" srcId="{199DDBCF-0BDB-4EC9-856B-29C6203EF2F7}" destId="{8D088D3A-F941-460A-A00E-9248E33E7925}" srcOrd="10" destOrd="0" presId="urn:microsoft.com/office/officeart/2005/8/layout/list1"/>
    <dgm:cxn modelId="{93BE9F18-0E7A-4530-9D9C-FC1C22E7AC62}" type="presParOf" srcId="{199DDBCF-0BDB-4EC9-856B-29C6203EF2F7}" destId="{AA5222DC-E30C-436E-82A2-29FBBB8B6B3A}" srcOrd="11" destOrd="0" presId="urn:microsoft.com/office/officeart/2005/8/layout/list1"/>
    <dgm:cxn modelId="{B106F528-8E21-4C6B-BF37-95CF096D82DF}" type="presParOf" srcId="{199DDBCF-0BDB-4EC9-856B-29C6203EF2F7}" destId="{C11FEB38-A385-4C1A-A740-9FED92B13215}" srcOrd="12" destOrd="0" presId="urn:microsoft.com/office/officeart/2005/8/layout/list1"/>
    <dgm:cxn modelId="{BEF0547F-803F-4AF6-8C6E-1E09E6ABFAA3}" type="presParOf" srcId="{C11FEB38-A385-4C1A-A740-9FED92B13215}" destId="{A9FB27ED-F5E9-4724-A016-55D23C6D9B86}" srcOrd="0" destOrd="0" presId="urn:microsoft.com/office/officeart/2005/8/layout/list1"/>
    <dgm:cxn modelId="{DA927B67-563C-49CF-8554-32FA7420E47B}" type="presParOf" srcId="{C11FEB38-A385-4C1A-A740-9FED92B13215}" destId="{04148911-F38F-42D2-A26D-019CE8245740}" srcOrd="1" destOrd="0" presId="urn:microsoft.com/office/officeart/2005/8/layout/list1"/>
    <dgm:cxn modelId="{45FDD156-6BEF-4F7F-91C2-F6651668A174}" type="presParOf" srcId="{199DDBCF-0BDB-4EC9-856B-29C6203EF2F7}" destId="{00EDDD61-AAE0-416E-9060-6660CEA193ED}" srcOrd="13" destOrd="0" presId="urn:microsoft.com/office/officeart/2005/8/layout/list1"/>
    <dgm:cxn modelId="{D3BAE71B-CBA3-4CDB-8EF5-0ADA843CE19F}" type="presParOf" srcId="{199DDBCF-0BDB-4EC9-856B-29C6203EF2F7}" destId="{1CA87A6B-EDBE-45DB-8C38-6228D7E72A9B}"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E44A3-F0A7-4AF4-B5D2-72C105E23C8E}" type="doc">
      <dgm:prSet loTypeId="urn:microsoft.com/office/officeart/2005/8/layout/list1" loCatId="list" qsTypeId="urn:microsoft.com/office/officeart/2005/8/quickstyle/simple3" qsCatId="simple" csTypeId="urn:microsoft.com/office/officeart/2005/8/colors/colorful1" csCatId="colorful" phldr="1"/>
      <dgm:spPr/>
      <dgm:t>
        <a:bodyPr/>
        <a:lstStyle/>
        <a:p>
          <a:endParaRPr lang="fr-FR"/>
        </a:p>
      </dgm:t>
    </dgm:pt>
    <dgm:pt modelId="{42483EC5-874B-4696-9DB3-CBCA8E036101}">
      <dgm:prSet phldrT="[Texte]" custT="1"/>
      <dgm:spPr/>
      <dgm:t>
        <a:bodyPr/>
        <a:lstStyle/>
        <a:p>
          <a:r>
            <a:rPr lang="fr-FR" sz="1400" b="1" dirty="0"/>
            <a:t>DATA_TRAVAIL</a:t>
          </a:r>
        </a:p>
      </dgm:t>
    </dgm:pt>
    <dgm:pt modelId="{5E29E100-5FC2-4DE1-957B-F89ECEEEE499}" type="parTrans" cxnId="{FE863447-AF50-4574-9986-0D7A56741CC2}">
      <dgm:prSet/>
      <dgm:spPr/>
      <dgm:t>
        <a:bodyPr/>
        <a:lstStyle/>
        <a:p>
          <a:endParaRPr lang="fr-FR" sz="1400"/>
        </a:p>
      </dgm:t>
    </dgm:pt>
    <dgm:pt modelId="{BC8AE68C-C8E0-47E3-9939-FBB5FCDB08D7}" type="sibTrans" cxnId="{FE863447-AF50-4574-9986-0D7A56741CC2}">
      <dgm:prSet/>
      <dgm:spPr/>
      <dgm:t>
        <a:bodyPr/>
        <a:lstStyle/>
        <a:p>
          <a:endParaRPr lang="fr-FR" sz="1400"/>
        </a:p>
      </dgm:t>
    </dgm:pt>
    <dgm:pt modelId="{E5D49960-20B8-41BD-A36F-86D3D87DCC37}">
      <dgm:prSet phldrT="[Texte]" custT="1"/>
      <dgm:spPr/>
      <dgm:t>
        <a:bodyPr/>
        <a:lstStyle/>
        <a:p>
          <a:r>
            <a:rPr lang="fr-FR" sz="1400" b="1" dirty="0"/>
            <a:t>1</a:t>
          </a:r>
          <a:r>
            <a:rPr lang="fr-FR" sz="1400" b="1" baseline="30000" dirty="0"/>
            <a:t>ère</a:t>
          </a:r>
          <a:r>
            <a:rPr lang="fr-FR" sz="1400" b="1" dirty="0"/>
            <a:t> étape : Colonnes vides &amp; Lignes vides</a:t>
          </a:r>
        </a:p>
      </dgm:t>
    </dgm:pt>
    <dgm:pt modelId="{559FCC61-886D-4FA9-B741-F20E7C05577D}" type="parTrans" cxnId="{EBD32E35-8AEE-43C3-8F8E-E23DB0A00F50}">
      <dgm:prSet/>
      <dgm:spPr/>
      <dgm:t>
        <a:bodyPr/>
        <a:lstStyle/>
        <a:p>
          <a:endParaRPr lang="fr-FR" sz="1400"/>
        </a:p>
      </dgm:t>
    </dgm:pt>
    <dgm:pt modelId="{FCA6731A-A703-44CA-A293-2294DBAE0EC0}" type="sibTrans" cxnId="{EBD32E35-8AEE-43C3-8F8E-E23DB0A00F50}">
      <dgm:prSet/>
      <dgm:spPr/>
      <dgm:t>
        <a:bodyPr/>
        <a:lstStyle/>
        <a:p>
          <a:endParaRPr lang="fr-FR" sz="1400"/>
        </a:p>
      </dgm:t>
    </dgm:pt>
    <dgm:pt modelId="{D534EA70-72B5-4D27-A154-30A1DF92ABE5}">
      <dgm:prSet phldrT="[Texte]" custT="1"/>
      <dgm:spPr/>
      <dgm:t>
        <a:bodyPr/>
        <a:lstStyle/>
        <a:p>
          <a:r>
            <a:rPr lang="fr-FR" sz="1400" b="1" dirty="0"/>
            <a:t>2</a:t>
          </a:r>
          <a:r>
            <a:rPr lang="fr-FR" sz="1400" b="1" baseline="30000" dirty="0"/>
            <a:t>ème</a:t>
          </a:r>
          <a:r>
            <a:rPr lang="fr-FR" sz="1400" b="1" dirty="0"/>
            <a:t> étape : Taux de données faible</a:t>
          </a:r>
        </a:p>
      </dgm:t>
    </dgm:pt>
    <dgm:pt modelId="{4C938980-063E-48DE-8C64-9353B0A128BF}" type="parTrans" cxnId="{0FA8CF65-37AA-4351-902E-970B82F8225A}">
      <dgm:prSet/>
      <dgm:spPr/>
      <dgm:t>
        <a:bodyPr/>
        <a:lstStyle/>
        <a:p>
          <a:endParaRPr lang="fr-FR" sz="1400"/>
        </a:p>
      </dgm:t>
    </dgm:pt>
    <dgm:pt modelId="{45752F73-1846-411E-86EA-D83173453896}" type="sibTrans" cxnId="{0FA8CF65-37AA-4351-902E-970B82F8225A}">
      <dgm:prSet/>
      <dgm:spPr/>
      <dgm:t>
        <a:bodyPr/>
        <a:lstStyle/>
        <a:p>
          <a:endParaRPr lang="fr-FR" sz="1400"/>
        </a:p>
      </dgm:t>
    </dgm:pt>
    <dgm:pt modelId="{1119932C-7D01-4495-A824-DCD04D08E24E}">
      <dgm:prSet custT="1"/>
      <dgm:spPr/>
      <dgm:t>
        <a:bodyPr/>
        <a:lstStyle/>
        <a:p>
          <a:r>
            <a:rPr lang="fr-FR" sz="1400" dirty="0"/>
            <a:t>589211 lignes</a:t>
          </a:r>
        </a:p>
      </dgm:t>
    </dgm:pt>
    <dgm:pt modelId="{EE8B2C05-3421-4818-B6B2-A1AD16FAFE32}" type="parTrans" cxnId="{A75CBA1C-A0CA-4CC1-A8E5-7AF06F8A6EC5}">
      <dgm:prSet/>
      <dgm:spPr/>
      <dgm:t>
        <a:bodyPr/>
        <a:lstStyle/>
        <a:p>
          <a:endParaRPr lang="fr-FR" sz="1400"/>
        </a:p>
      </dgm:t>
    </dgm:pt>
    <dgm:pt modelId="{02ECC249-C921-41DE-A1CB-CF908DCBC231}" type="sibTrans" cxnId="{A75CBA1C-A0CA-4CC1-A8E5-7AF06F8A6EC5}">
      <dgm:prSet/>
      <dgm:spPr/>
      <dgm:t>
        <a:bodyPr/>
        <a:lstStyle/>
        <a:p>
          <a:endParaRPr lang="fr-FR" sz="1400"/>
        </a:p>
      </dgm:t>
    </dgm:pt>
    <dgm:pt modelId="{CC5E8701-37B2-4E41-B00B-0B88D8724110}">
      <dgm:prSet custT="1"/>
      <dgm:spPr/>
      <dgm:t>
        <a:bodyPr/>
        <a:lstStyle/>
        <a:p>
          <a:r>
            <a:rPr lang="fr-FR" sz="1400" dirty="0"/>
            <a:t>108 colonnes</a:t>
          </a:r>
        </a:p>
      </dgm:t>
    </dgm:pt>
    <dgm:pt modelId="{3549EE7B-7A14-481B-8348-EED24FD867A8}" type="parTrans" cxnId="{1A50D1E2-38F3-4914-9183-29269CBE37BA}">
      <dgm:prSet/>
      <dgm:spPr/>
      <dgm:t>
        <a:bodyPr/>
        <a:lstStyle/>
        <a:p>
          <a:endParaRPr lang="fr-FR" sz="1400"/>
        </a:p>
      </dgm:t>
    </dgm:pt>
    <dgm:pt modelId="{4789F372-AF59-45D5-A800-E97527D9A09C}" type="sibTrans" cxnId="{1A50D1E2-38F3-4914-9183-29269CBE37BA}">
      <dgm:prSet/>
      <dgm:spPr/>
      <dgm:t>
        <a:bodyPr/>
        <a:lstStyle/>
        <a:p>
          <a:endParaRPr lang="fr-FR" sz="1400"/>
        </a:p>
      </dgm:t>
    </dgm:pt>
    <dgm:pt modelId="{1D3B8CF2-1F2C-41C3-98EC-B9CC67BD8F68}">
      <dgm:prSet custT="1"/>
      <dgm:spPr/>
      <dgm:t>
        <a:bodyPr/>
        <a:lstStyle/>
        <a:p>
          <a:r>
            <a:rPr lang="fr-FR" sz="1400" dirty="0"/>
            <a:t>589211 lignes</a:t>
          </a:r>
        </a:p>
      </dgm:t>
    </dgm:pt>
    <dgm:pt modelId="{15DD5883-67D8-4836-8668-187590AE2F00}" type="parTrans" cxnId="{07A2A7CC-6023-4179-9BE2-6B9D3641E02E}">
      <dgm:prSet/>
      <dgm:spPr/>
      <dgm:t>
        <a:bodyPr/>
        <a:lstStyle/>
        <a:p>
          <a:endParaRPr lang="fr-FR" sz="1400"/>
        </a:p>
      </dgm:t>
    </dgm:pt>
    <dgm:pt modelId="{D7C4AE5A-D3F3-4589-A296-6FF365671D89}" type="sibTrans" cxnId="{07A2A7CC-6023-4179-9BE2-6B9D3641E02E}">
      <dgm:prSet/>
      <dgm:spPr/>
      <dgm:t>
        <a:bodyPr/>
        <a:lstStyle/>
        <a:p>
          <a:endParaRPr lang="fr-FR" sz="1400"/>
        </a:p>
      </dgm:t>
    </dgm:pt>
    <dgm:pt modelId="{C4F73C4A-7F23-4EB7-92E4-0476EECE698F}">
      <dgm:prSet custT="1"/>
      <dgm:spPr/>
      <dgm:t>
        <a:bodyPr/>
        <a:lstStyle/>
        <a:p>
          <a:r>
            <a:rPr lang="fr-FR" sz="1400" dirty="0"/>
            <a:t>589211 lignes</a:t>
          </a:r>
        </a:p>
      </dgm:t>
    </dgm:pt>
    <dgm:pt modelId="{CEA46AB7-DC0B-4157-ABB9-BEB17CAAF56F}" type="parTrans" cxnId="{7A95F365-8951-4BD3-9040-FD47F948CAAC}">
      <dgm:prSet/>
      <dgm:spPr/>
      <dgm:t>
        <a:bodyPr/>
        <a:lstStyle/>
        <a:p>
          <a:endParaRPr lang="fr-FR" sz="1400"/>
        </a:p>
      </dgm:t>
    </dgm:pt>
    <dgm:pt modelId="{B8FA69E8-1B8D-4D8A-A3C3-04EEDA2CF964}" type="sibTrans" cxnId="{7A95F365-8951-4BD3-9040-FD47F948CAAC}">
      <dgm:prSet/>
      <dgm:spPr/>
      <dgm:t>
        <a:bodyPr/>
        <a:lstStyle/>
        <a:p>
          <a:endParaRPr lang="fr-FR" sz="1400"/>
        </a:p>
      </dgm:t>
    </dgm:pt>
    <dgm:pt modelId="{A919B447-148C-46DB-BDA8-230E70EDE0CD}">
      <dgm:prSet custT="1"/>
      <dgm:spPr/>
      <dgm:t>
        <a:bodyPr/>
        <a:lstStyle/>
        <a:p>
          <a:r>
            <a:rPr lang="fr-FR" sz="1400" dirty="0"/>
            <a:t>12 colonnes</a:t>
          </a:r>
        </a:p>
      </dgm:t>
    </dgm:pt>
    <dgm:pt modelId="{C23DC1E5-BC4D-405D-92AB-167EE3D15454}" type="parTrans" cxnId="{78AAF760-B53E-4E0E-81CA-B26144B384F4}">
      <dgm:prSet/>
      <dgm:spPr/>
      <dgm:t>
        <a:bodyPr/>
        <a:lstStyle/>
        <a:p>
          <a:endParaRPr lang="fr-FR" sz="1400"/>
        </a:p>
      </dgm:t>
    </dgm:pt>
    <dgm:pt modelId="{B4760689-4DE7-4628-A943-3EC22163E077}" type="sibTrans" cxnId="{78AAF760-B53E-4E0E-81CA-B26144B384F4}">
      <dgm:prSet/>
      <dgm:spPr/>
      <dgm:t>
        <a:bodyPr/>
        <a:lstStyle/>
        <a:p>
          <a:endParaRPr lang="fr-FR" sz="1400"/>
        </a:p>
      </dgm:t>
    </dgm:pt>
    <dgm:pt modelId="{7D640A74-0E05-4284-80FE-8282577FB9BD}">
      <dgm:prSet custT="1"/>
      <dgm:spPr/>
      <dgm:t>
        <a:bodyPr/>
        <a:lstStyle/>
        <a:p>
          <a:r>
            <a:rPr lang="fr-FR" sz="1400" dirty="0"/>
            <a:t>90 colonnes</a:t>
          </a:r>
        </a:p>
      </dgm:t>
    </dgm:pt>
    <dgm:pt modelId="{CA118EB2-DA88-4B42-AFC4-BAC0EBF6C0E2}" type="parTrans" cxnId="{99DDF3F5-40DD-4954-B282-F28F011ECC74}">
      <dgm:prSet/>
      <dgm:spPr/>
      <dgm:t>
        <a:bodyPr/>
        <a:lstStyle/>
        <a:p>
          <a:endParaRPr lang="fr-FR" sz="1400"/>
        </a:p>
      </dgm:t>
    </dgm:pt>
    <dgm:pt modelId="{FE2E6604-831A-4D20-AB48-057DD5915772}" type="sibTrans" cxnId="{99DDF3F5-40DD-4954-B282-F28F011ECC74}">
      <dgm:prSet/>
      <dgm:spPr/>
      <dgm:t>
        <a:bodyPr/>
        <a:lstStyle/>
        <a:p>
          <a:endParaRPr lang="fr-FR" sz="1400"/>
        </a:p>
      </dgm:t>
    </dgm:pt>
    <dgm:pt modelId="{199DDBCF-0BDB-4EC9-856B-29C6203EF2F7}" type="pres">
      <dgm:prSet presAssocID="{DEAE44A3-F0A7-4AF4-B5D2-72C105E23C8E}" presName="linear" presStyleCnt="0">
        <dgm:presLayoutVars>
          <dgm:dir/>
          <dgm:animLvl val="lvl"/>
          <dgm:resizeHandles val="exact"/>
        </dgm:presLayoutVars>
      </dgm:prSet>
      <dgm:spPr/>
    </dgm:pt>
    <dgm:pt modelId="{1A14ACBB-C6EA-4ADE-918B-D1CC598B9F8D}" type="pres">
      <dgm:prSet presAssocID="{42483EC5-874B-4696-9DB3-CBCA8E036101}" presName="parentLin" presStyleCnt="0"/>
      <dgm:spPr/>
    </dgm:pt>
    <dgm:pt modelId="{E7957E05-EC2D-4606-B203-AD6A8B7ECEF3}" type="pres">
      <dgm:prSet presAssocID="{42483EC5-874B-4696-9DB3-CBCA8E036101}" presName="parentLeftMargin" presStyleLbl="node1" presStyleIdx="0" presStyleCnt="3"/>
      <dgm:spPr/>
    </dgm:pt>
    <dgm:pt modelId="{9707D9C5-2CC1-4D13-9F90-A4A1501A4859}" type="pres">
      <dgm:prSet presAssocID="{42483EC5-874B-4696-9DB3-CBCA8E036101}" presName="parentText" presStyleLbl="node1" presStyleIdx="0" presStyleCnt="3">
        <dgm:presLayoutVars>
          <dgm:chMax val="0"/>
          <dgm:bulletEnabled val="1"/>
        </dgm:presLayoutVars>
      </dgm:prSet>
      <dgm:spPr/>
    </dgm:pt>
    <dgm:pt modelId="{E06B3E04-8087-40CE-B5C9-5D32DE1F5D6B}" type="pres">
      <dgm:prSet presAssocID="{42483EC5-874B-4696-9DB3-CBCA8E036101}" presName="negativeSpace" presStyleCnt="0"/>
      <dgm:spPr/>
    </dgm:pt>
    <dgm:pt modelId="{078A82C9-3EE2-49AE-936F-06BC3C7EDAD2}" type="pres">
      <dgm:prSet presAssocID="{42483EC5-874B-4696-9DB3-CBCA8E036101}" presName="childText" presStyleLbl="conFgAcc1" presStyleIdx="0" presStyleCnt="3">
        <dgm:presLayoutVars>
          <dgm:bulletEnabled val="1"/>
        </dgm:presLayoutVars>
      </dgm:prSet>
      <dgm:spPr/>
    </dgm:pt>
    <dgm:pt modelId="{87BA6FBF-5D92-4962-A2FE-3D753B62B0DD}" type="pres">
      <dgm:prSet presAssocID="{BC8AE68C-C8E0-47E3-9939-FBB5FCDB08D7}" presName="spaceBetweenRectangles" presStyleCnt="0"/>
      <dgm:spPr/>
    </dgm:pt>
    <dgm:pt modelId="{71DC588F-DB33-4800-8BC8-F7BD5F23F221}" type="pres">
      <dgm:prSet presAssocID="{E5D49960-20B8-41BD-A36F-86D3D87DCC37}" presName="parentLin" presStyleCnt="0"/>
      <dgm:spPr/>
    </dgm:pt>
    <dgm:pt modelId="{7C7B7148-8408-4606-9A67-A018A7D90900}" type="pres">
      <dgm:prSet presAssocID="{E5D49960-20B8-41BD-A36F-86D3D87DCC37}" presName="parentLeftMargin" presStyleLbl="node1" presStyleIdx="0" presStyleCnt="3"/>
      <dgm:spPr/>
    </dgm:pt>
    <dgm:pt modelId="{8BACD077-73BD-4F26-8AE5-BA246FED6F40}" type="pres">
      <dgm:prSet presAssocID="{E5D49960-20B8-41BD-A36F-86D3D87DCC37}" presName="parentText" presStyleLbl="node1" presStyleIdx="1" presStyleCnt="3">
        <dgm:presLayoutVars>
          <dgm:chMax val="0"/>
          <dgm:bulletEnabled val="1"/>
        </dgm:presLayoutVars>
      </dgm:prSet>
      <dgm:spPr/>
    </dgm:pt>
    <dgm:pt modelId="{EB3F846D-4EC6-42CD-B9E3-144B38844E84}" type="pres">
      <dgm:prSet presAssocID="{E5D49960-20B8-41BD-A36F-86D3D87DCC37}" presName="negativeSpace" presStyleCnt="0"/>
      <dgm:spPr/>
    </dgm:pt>
    <dgm:pt modelId="{BBD776D2-41A9-428F-BA6A-5B93578C1985}" type="pres">
      <dgm:prSet presAssocID="{E5D49960-20B8-41BD-A36F-86D3D87DCC37}" presName="childText" presStyleLbl="conFgAcc1" presStyleIdx="1" presStyleCnt="3">
        <dgm:presLayoutVars>
          <dgm:bulletEnabled val="1"/>
        </dgm:presLayoutVars>
      </dgm:prSet>
      <dgm:spPr/>
    </dgm:pt>
    <dgm:pt modelId="{22839330-6521-47DF-BC87-204260FAA8E6}" type="pres">
      <dgm:prSet presAssocID="{FCA6731A-A703-44CA-A293-2294DBAE0EC0}" presName="spaceBetweenRectangles" presStyleCnt="0"/>
      <dgm:spPr/>
    </dgm:pt>
    <dgm:pt modelId="{342AD602-E2C3-4CFB-90AB-63F042262ACC}" type="pres">
      <dgm:prSet presAssocID="{D534EA70-72B5-4D27-A154-30A1DF92ABE5}" presName="parentLin" presStyleCnt="0"/>
      <dgm:spPr/>
    </dgm:pt>
    <dgm:pt modelId="{29BC36C2-C2F7-4C54-84A3-9F14E867F495}" type="pres">
      <dgm:prSet presAssocID="{D534EA70-72B5-4D27-A154-30A1DF92ABE5}" presName="parentLeftMargin" presStyleLbl="node1" presStyleIdx="1" presStyleCnt="3"/>
      <dgm:spPr/>
    </dgm:pt>
    <dgm:pt modelId="{AFBDADF1-1C3E-4968-BF88-4CC4BCC7F20D}" type="pres">
      <dgm:prSet presAssocID="{D534EA70-72B5-4D27-A154-30A1DF92ABE5}" presName="parentText" presStyleLbl="node1" presStyleIdx="2" presStyleCnt="3">
        <dgm:presLayoutVars>
          <dgm:chMax val="0"/>
          <dgm:bulletEnabled val="1"/>
        </dgm:presLayoutVars>
      </dgm:prSet>
      <dgm:spPr/>
    </dgm:pt>
    <dgm:pt modelId="{51B77A2F-1B71-45CD-A33D-D54CF758E9F4}" type="pres">
      <dgm:prSet presAssocID="{D534EA70-72B5-4D27-A154-30A1DF92ABE5}" presName="negativeSpace" presStyleCnt="0"/>
      <dgm:spPr/>
    </dgm:pt>
    <dgm:pt modelId="{8D088D3A-F941-460A-A00E-9248E33E7925}" type="pres">
      <dgm:prSet presAssocID="{D534EA70-72B5-4D27-A154-30A1DF92ABE5}" presName="childText" presStyleLbl="conFgAcc1" presStyleIdx="2" presStyleCnt="3">
        <dgm:presLayoutVars>
          <dgm:bulletEnabled val="1"/>
        </dgm:presLayoutVars>
      </dgm:prSet>
      <dgm:spPr/>
    </dgm:pt>
  </dgm:ptLst>
  <dgm:cxnLst>
    <dgm:cxn modelId="{68FEBD0F-CCAD-427F-8FC7-B39632194396}" type="presOf" srcId="{D534EA70-72B5-4D27-A154-30A1DF92ABE5}" destId="{29BC36C2-C2F7-4C54-84A3-9F14E867F495}" srcOrd="0" destOrd="0" presId="urn:microsoft.com/office/officeart/2005/8/layout/list1"/>
    <dgm:cxn modelId="{A75CBA1C-A0CA-4CC1-A8E5-7AF06F8A6EC5}" srcId="{42483EC5-874B-4696-9DB3-CBCA8E036101}" destId="{1119932C-7D01-4495-A824-DCD04D08E24E}" srcOrd="0" destOrd="0" parTransId="{EE8B2C05-3421-4818-B6B2-A1AD16FAFE32}" sibTransId="{02ECC249-C921-41DE-A1CB-CF908DCBC231}"/>
    <dgm:cxn modelId="{EBD32E35-8AEE-43C3-8F8E-E23DB0A00F50}" srcId="{DEAE44A3-F0A7-4AF4-B5D2-72C105E23C8E}" destId="{E5D49960-20B8-41BD-A36F-86D3D87DCC37}" srcOrd="1" destOrd="0" parTransId="{559FCC61-886D-4FA9-B741-F20E7C05577D}" sibTransId="{FCA6731A-A703-44CA-A293-2294DBAE0EC0}"/>
    <dgm:cxn modelId="{3D90C639-F5B9-4AB6-B277-498A7004C0ED}" type="presOf" srcId="{E5D49960-20B8-41BD-A36F-86D3D87DCC37}" destId="{7C7B7148-8408-4606-9A67-A018A7D90900}" srcOrd="0" destOrd="0" presId="urn:microsoft.com/office/officeart/2005/8/layout/list1"/>
    <dgm:cxn modelId="{8188F93D-C0EF-4386-8793-AC7A57248296}" type="presOf" srcId="{1D3B8CF2-1F2C-41C3-98EC-B9CC67BD8F68}" destId="{BBD776D2-41A9-428F-BA6A-5B93578C1985}" srcOrd="0" destOrd="0" presId="urn:microsoft.com/office/officeart/2005/8/layout/list1"/>
    <dgm:cxn modelId="{9140015E-49C7-4989-96BC-7E08FD83A4F9}" type="presOf" srcId="{E5D49960-20B8-41BD-A36F-86D3D87DCC37}" destId="{8BACD077-73BD-4F26-8AE5-BA246FED6F40}" srcOrd="1" destOrd="0" presId="urn:microsoft.com/office/officeart/2005/8/layout/list1"/>
    <dgm:cxn modelId="{78AAF760-B53E-4E0E-81CA-B26144B384F4}" srcId="{D534EA70-72B5-4D27-A154-30A1DF92ABE5}" destId="{A919B447-148C-46DB-BDA8-230E70EDE0CD}" srcOrd="1" destOrd="0" parTransId="{C23DC1E5-BC4D-405D-92AB-167EE3D15454}" sibTransId="{B4760689-4DE7-4628-A943-3EC22163E077}"/>
    <dgm:cxn modelId="{30B7C643-F265-4C58-BA67-6F6B722FB52F}" type="presOf" srcId="{CC5E8701-37B2-4E41-B00B-0B88D8724110}" destId="{078A82C9-3EE2-49AE-936F-06BC3C7EDAD2}" srcOrd="0" destOrd="1" presId="urn:microsoft.com/office/officeart/2005/8/layout/list1"/>
    <dgm:cxn modelId="{0FA8CF65-37AA-4351-902E-970B82F8225A}" srcId="{DEAE44A3-F0A7-4AF4-B5D2-72C105E23C8E}" destId="{D534EA70-72B5-4D27-A154-30A1DF92ABE5}" srcOrd="2" destOrd="0" parTransId="{4C938980-063E-48DE-8C64-9353B0A128BF}" sibTransId="{45752F73-1846-411E-86EA-D83173453896}"/>
    <dgm:cxn modelId="{7A95F365-8951-4BD3-9040-FD47F948CAAC}" srcId="{D534EA70-72B5-4D27-A154-30A1DF92ABE5}" destId="{C4F73C4A-7F23-4EB7-92E4-0476EECE698F}" srcOrd="0" destOrd="0" parTransId="{CEA46AB7-DC0B-4157-ABB9-BEB17CAAF56F}" sibTransId="{B8FA69E8-1B8D-4D8A-A3C3-04EEDA2CF964}"/>
    <dgm:cxn modelId="{FE863447-AF50-4574-9986-0D7A56741CC2}" srcId="{DEAE44A3-F0A7-4AF4-B5D2-72C105E23C8E}" destId="{42483EC5-874B-4696-9DB3-CBCA8E036101}" srcOrd="0" destOrd="0" parTransId="{5E29E100-5FC2-4DE1-957B-F89ECEEEE499}" sibTransId="{BC8AE68C-C8E0-47E3-9939-FBB5FCDB08D7}"/>
    <dgm:cxn modelId="{3BBC0D48-7B26-4147-88F6-1D672627C341}" type="presOf" srcId="{7D640A74-0E05-4284-80FE-8282577FB9BD}" destId="{BBD776D2-41A9-428F-BA6A-5B93578C1985}" srcOrd="0" destOrd="1" presId="urn:microsoft.com/office/officeart/2005/8/layout/list1"/>
    <dgm:cxn modelId="{6515A46D-D608-4A13-9DE2-EE28434FB9BC}" type="presOf" srcId="{C4F73C4A-7F23-4EB7-92E4-0476EECE698F}" destId="{8D088D3A-F941-460A-A00E-9248E33E7925}" srcOrd="0" destOrd="0" presId="urn:microsoft.com/office/officeart/2005/8/layout/list1"/>
    <dgm:cxn modelId="{5964DBA4-A10F-4125-8B44-F0DE037A597A}" type="presOf" srcId="{DEAE44A3-F0A7-4AF4-B5D2-72C105E23C8E}" destId="{199DDBCF-0BDB-4EC9-856B-29C6203EF2F7}" srcOrd="0" destOrd="0" presId="urn:microsoft.com/office/officeart/2005/8/layout/list1"/>
    <dgm:cxn modelId="{38EB5FAB-2615-44AC-8E64-F91DEF509024}" type="presOf" srcId="{D534EA70-72B5-4D27-A154-30A1DF92ABE5}" destId="{AFBDADF1-1C3E-4968-BF88-4CC4BCC7F20D}" srcOrd="1" destOrd="0" presId="urn:microsoft.com/office/officeart/2005/8/layout/list1"/>
    <dgm:cxn modelId="{0CA51BC2-9634-4E58-9C94-F4D0036A4FAA}" type="presOf" srcId="{42483EC5-874B-4696-9DB3-CBCA8E036101}" destId="{E7957E05-EC2D-4606-B203-AD6A8B7ECEF3}" srcOrd="0" destOrd="0" presId="urn:microsoft.com/office/officeart/2005/8/layout/list1"/>
    <dgm:cxn modelId="{1F141FCB-E258-4776-94A0-CB0559D7FE42}" type="presOf" srcId="{A919B447-148C-46DB-BDA8-230E70EDE0CD}" destId="{8D088D3A-F941-460A-A00E-9248E33E7925}" srcOrd="0" destOrd="1" presId="urn:microsoft.com/office/officeart/2005/8/layout/list1"/>
    <dgm:cxn modelId="{07A2A7CC-6023-4179-9BE2-6B9D3641E02E}" srcId="{E5D49960-20B8-41BD-A36F-86D3D87DCC37}" destId="{1D3B8CF2-1F2C-41C3-98EC-B9CC67BD8F68}" srcOrd="0" destOrd="0" parTransId="{15DD5883-67D8-4836-8668-187590AE2F00}" sibTransId="{D7C4AE5A-D3F3-4589-A296-6FF365671D89}"/>
    <dgm:cxn modelId="{1A50D1E2-38F3-4914-9183-29269CBE37BA}" srcId="{42483EC5-874B-4696-9DB3-CBCA8E036101}" destId="{CC5E8701-37B2-4E41-B00B-0B88D8724110}" srcOrd="1" destOrd="0" parTransId="{3549EE7B-7A14-481B-8348-EED24FD867A8}" sibTransId="{4789F372-AF59-45D5-A800-E97527D9A09C}"/>
    <dgm:cxn modelId="{035EE5E4-0A01-4623-8834-EA8EFF87C1B8}" type="presOf" srcId="{42483EC5-874B-4696-9DB3-CBCA8E036101}" destId="{9707D9C5-2CC1-4D13-9F90-A4A1501A4859}" srcOrd="1" destOrd="0" presId="urn:microsoft.com/office/officeart/2005/8/layout/list1"/>
    <dgm:cxn modelId="{AA2EA3EA-7F9B-4B9C-BB9D-2E4B4676DDBB}" type="presOf" srcId="{1119932C-7D01-4495-A824-DCD04D08E24E}" destId="{078A82C9-3EE2-49AE-936F-06BC3C7EDAD2}" srcOrd="0" destOrd="0" presId="urn:microsoft.com/office/officeart/2005/8/layout/list1"/>
    <dgm:cxn modelId="{99DDF3F5-40DD-4954-B282-F28F011ECC74}" srcId="{E5D49960-20B8-41BD-A36F-86D3D87DCC37}" destId="{7D640A74-0E05-4284-80FE-8282577FB9BD}" srcOrd="1" destOrd="0" parTransId="{CA118EB2-DA88-4B42-AFC4-BAC0EBF6C0E2}" sibTransId="{FE2E6604-831A-4D20-AB48-057DD5915772}"/>
    <dgm:cxn modelId="{FF29895E-EBE3-48CB-8FCA-44A9EA4D4486}" type="presParOf" srcId="{199DDBCF-0BDB-4EC9-856B-29C6203EF2F7}" destId="{1A14ACBB-C6EA-4ADE-918B-D1CC598B9F8D}" srcOrd="0" destOrd="0" presId="urn:microsoft.com/office/officeart/2005/8/layout/list1"/>
    <dgm:cxn modelId="{2889FEA4-DC14-4AC8-A2CB-8A695FA5F32D}" type="presParOf" srcId="{1A14ACBB-C6EA-4ADE-918B-D1CC598B9F8D}" destId="{E7957E05-EC2D-4606-B203-AD6A8B7ECEF3}" srcOrd="0" destOrd="0" presId="urn:microsoft.com/office/officeart/2005/8/layout/list1"/>
    <dgm:cxn modelId="{FEB286B4-46EF-4EEF-89F1-BB2CD3B866B7}" type="presParOf" srcId="{1A14ACBB-C6EA-4ADE-918B-D1CC598B9F8D}" destId="{9707D9C5-2CC1-4D13-9F90-A4A1501A4859}" srcOrd="1" destOrd="0" presId="urn:microsoft.com/office/officeart/2005/8/layout/list1"/>
    <dgm:cxn modelId="{B5B113CC-9197-4C23-AE0B-1612D4E9F940}" type="presParOf" srcId="{199DDBCF-0BDB-4EC9-856B-29C6203EF2F7}" destId="{E06B3E04-8087-40CE-B5C9-5D32DE1F5D6B}" srcOrd="1" destOrd="0" presId="urn:microsoft.com/office/officeart/2005/8/layout/list1"/>
    <dgm:cxn modelId="{ECA24748-32D5-4DC1-8BEA-3B684DA95A03}" type="presParOf" srcId="{199DDBCF-0BDB-4EC9-856B-29C6203EF2F7}" destId="{078A82C9-3EE2-49AE-936F-06BC3C7EDAD2}" srcOrd="2" destOrd="0" presId="urn:microsoft.com/office/officeart/2005/8/layout/list1"/>
    <dgm:cxn modelId="{FBC65210-7224-4240-ADDB-832A9938FB99}" type="presParOf" srcId="{199DDBCF-0BDB-4EC9-856B-29C6203EF2F7}" destId="{87BA6FBF-5D92-4962-A2FE-3D753B62B0DD}" srcOrd="3" destOrd="0" presId="urn:microsoft.com/office/officeart/2005/8/layout/list1"/>
    <dgm:cxn modelId="{690AB53B-264E-4E89-B0BF-1A06E67ACCF3}" type="presParOf" srcId="{199DDBCF-0BDB-4EC9-856B-29C6203EF2F7}" destId="{71DC588F-DB33-4800-8BC8-F7BD5F23F221}" srcOrd="4" destOrd="0" presId="urn:microsoft.com/office/officeart/2005/8/layout/list1"/>
    <dgm:cxn modelId="{18293EF3-589E-4615-8316-A9E9F9BF4BFE}" type="presParOf" srcId="{71DC588F-DB33-4800-8BC8-F7BD5F23F221}" destId="{7C7B7148-8408-4606-9A67-A018A7D90900}" srcOrd="0" destOrd="0" presId="urn:microsoft.com/office/officeart/2005/8/layout/list1"/>
    <dgm:cxn modelId="{B2088EB1-E2AF-48D3-9E5E-27BA328AB808}" type="presParOf" srcId="{71DC588F-DB33-4800-8BC8-F7BD5F23F221}" destId="{8BACD077-73BD-4F26-8AE5-BA246FED6F40}" srcOrd="1" destOrd="0" presId="urn:microsoft.com/office/officeart/2005/8/layout/list1"/>
    <dgm:cxn modelId="{30764E4F-D4B2-4AF1-BA90-1E0870547306}" type="presParOf" srcId="{199DDBCF-0BDB-4EC9-856B-29C6203EF2F7}" destId="{EB3F846D-4EC6-42CD-B9E3-144B38844E84}" srcOrd="5" destOrd="0" presId="urn:microsoft.com/office/officeart/2005/8/layout/list1"/>
    <dgm:cxn modelId="{2101B672-9753-4FDE-A6E6-3760286D664D}" type="presParOf" srcId="{199DDBCF-0BDB-4EC9-856B-29C6203EF2F7}" destId="{BBD776D2-41A9-428F-BA6A-5B93578C1985}" srcOrd="6" destOrd="0" presId="urn:microsoft.com/office/officeart/2005/8/layout/list1"/>
    <dgm:cxn modelId="{9074B286-8A1E-49F1-967A-95F3777DDDCD}" type="presParOf" srcId="{199DDBCF-0BDB-4EC9-856B-29C6203EF2F7}" destId="{22839330-6521-47DF-BC87-204260FAA8E6}" srcOrd="7" destOrd="0" presId="urn:microsoft.com/office/officeart/2005/8/layout/list1"/>
    <dgm:cxn modelId="{984F579E-43F1-4E61-A83A-A7559DA3F290}" type="presParOf" srcId="{199DDBCF-0BDB-4EC9-856B-29C6203EF2F7}" destId="{342AD602-E2C3-4CFB-90AB-63F042262ACC}" srcOrd="8" destOrd="0" presId="urn:microsoft.com/office/officeart/2005/8/layout/list1"/>
    <dgm:cxn modelId="{13CE09AF-B487-4327-A31F-A421AFECCFD8}" type="presParOf" srcId="{342AD602-E2C3-4CFB-90AB-63F042262ACC}" destId="{29BC36C2-C2F7-4C54-84A3-9F14E867F495}" srcOrd="0" destOrd="0" presId="urn:microsoft.com/office/officeart/2005/8/layout/list1"/>
    <dgm:cxn modelId="{584FBA27-C89A-40C3-AE5E-05F31F0028D2}" type="presParOf" srcId="{342AD602-E2C3-4CFB-90AB-63F042262ACC}" destId="{AFBDADF1-1C3E-4968-BF88-4CC4BCC7F20D}" srcOrd="1" destOrd="0" presId="urn:microsoft.com/office/officeart/2005/8/layout/list1"/>
    <dgm:cxn modelId="{43D75342-77C0-47C8-9F83-A9DD175D6AAE}" type="presParOf" srcId="{199DDBCF-0BDB-4EC9-856B-29C6203EF2F7}" destId="{51B77A2F-1B71-45CD-A33D-D54CF758E9F4}" srcOrd="9" destOrd="0" presId="urn:microsoft.com/office/officeart/2005/8/layout/list1"/>
    <dgm:cxn modelId="{860A0FE4-2394-4E6E-9689-EB8E06026FC1}" type="presParOf" srcId="{199DDBCF-0BDB-4EC9-856B-29C6203EF2F7}" destId="{8D088D3A-F941-460A-A00E-9248E33E7925}"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3FCF4-ABD8-44AA-BB47-23E123558363}">
      <dsp:nvSpPr>
        <dsp:cNvPr id="0" name=""/>
        <dsp:cNvSpPr/>
      </dsp:nvSpPr>
      <dsp:spPr>
        <a:xfrm>
          <a:off x="0" y="324128"/>
          <a:ext cx="8528538" cy="6993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Problématique</a:t>
          </a:r>
        </a:p>
        <a:p>
          <a:pPr marL="114300" lvl="1" indent="-114300" algn="l" defTabSz="533400">
            <a:lnSpc>
              <a:spcPct val="90000"/>
            </a:lnSpc>
            <a:spcBef>
              <a:spcPct val="0"/>
            </a:spcBef>
            <a:spcAft>
              <a:spcPct val="15000"/>
            </a:spcAft>
            <a:buChar char="•"/>
          </a:pPr>
          <a:r>
            <a:rPr lang="fr-FR" sz="1200" kern="1200" dirty="0"/>
            <a:t>Présentation de l’application</a:t>
          </a:r>
        </a:p>
      </dsp:txBody>
      <dsp:txXfrm>
        <a:off x="0" y="324128"/>
        <a:ext cx="8528538" cy="699300"/>
      </dsp:txXfrm>
    </dsp:sp>
    <dsp:sp modelId="{0C1FF7AC-9E06-42DE-A322-09243EE6674C}">
      <dsp:nvSpPr>
        <dsp:cNvPr id="0" name=""/>
        <dsp:cNvSpPr/>
      </dsp:nvSpPr>
      <dsp:spPr>
        <a:xfrm>
          <a:off x="426426" y="147008"/>
          <a:ext cx="5969976" cy="35424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I - PRESENTATION</a:t>
          </a:r>
        </a:p>
      </dsp:txBody>
      <dsp:txXfrm>
        <a:off x="443719" y="164301"/>
        <a:ext cx="5935390" cy="319654"/>
      </dsp:txXfrm>
    </dsp:sp>
    <dsp:sp modelId="{9ECA3011-FA5E-4BE6-A6ED-D357D61C612B}">
      <dsp:nvSpPr>
        <dsp:cNvPr id="0" name=""/>
        <dsp:cNvSpPr/>
      </dsp:nvSpPr>
      <dsp:spPr>
        <a:xfrm>
          <a:off x="0" y="1265348"/>
          <a:ext cx="8528538" cy="699300"/>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Découverte du dataset</a:t>
          </a:r>
        </a:p>
        <a:p>
          <a:pPr marL="114300" lvl="1" indent="-114300" algn="l" defTabSz="533400">
            <a:lnSpc>
              <a:spcPct val="90000"/>
            </a:lnSpc>
            <a:spcBef>
              <a:spcPct val="0"/>
            </a:spcBef>
            <a:spcAft>
              <a:spcPct val="15000"/>
            </a:spcAft>
            <a:buChar char="•"/>
          </a:pPr>
          <a:r>
            <a:rPr lang="fr-FR" sz="1200" kern="1200" dirty="0"/>
            <a:t>Analyse exploratoire</a:t>
          </a:r>
        </a:p>
      </dsp:txBody>
      <dsp:txXfrm>
        <a:off x="0" y="1265348"/>
        <a:ext cx="8528538" cy="699300"/>
      </dsp:txXfrm>
    </dsp:sp>
    <dsp:sp modelId="{03F05E44-3AB3-47F5-8913-D85A2BFC31BC}">
      <dsp:nvSpPr>
        <dsp:cNvPr id="0" name=""/>
        <dsp:cNvSpPr/>
      </dsp:nvSpPr>
      <dsp:spPr>
        <a:xfrm>
          <a:off x="426426" y="1088228"/>
          <a:ext cx="5969976" cy="35424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II- PRESENTATION DES DONNEES</a:t>
          </a:r>
        </a:p>
      </dsp:txBody>
      <dsp:txXfrm>
        <a:off x="443719" y="1105521"/>
        <a:ext cx="5935390" cy="319654"/>
      </dsp:txXfrm>
    </dsp:sp>
    <dsp:sp modelId="{5451935D-0D96-4AD1-B390-0F632EC2390A}">
      <dsp:nvSpPr>
        <dsp:cNvPr id="0" name=""/>
        <dsp:cNvSpPr/>
      </dsp:nvSpPr>
      <dsp:spPr>
        <a:xfrm>
          <a:off x="0" y="2206568"/>
          <a:ext cx="8528538" cy="699300"/>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Analyse univariée</a:t>
          </a:r>
        </a:p>
        <a:p>
          <a:pPr marL="114300" lvl="1" indent="-114300" algn="l" defTabSz="533400">
            <a:lnSpc>
              <a:spcPct val="90000"/>
            </a:lnSpc>
            <a:spcBef>
              <a:spcPct val="0"/>
            </a:spcBef>
            <a:spcAft>
              <a:spcPct val="15000"/>
            </a:spcAft>
            <a:buChar char="•"/>
          </a:pPr>
          <a:r>
            <a:rPr lang="fr-FR" sz="1200" kern="1200" dirty="0"/>
            <a:t>Analyse bivariée</a:t>
          </a:r>
        </a:p>
      </dsp:txBody>
      <dsp:txXfrm>
        <a:off x="0" y="2206568"/>
        <a:ext cx="8528538" cy="699300"/>
      </dsp:txXfrm>
    </dsp:sp>
    <dsp:sp modelId="{81F7813C-43A2-4B1B-B7D1-B3FE288C50B0}">
      <dsp:nvSpPr>
        <dsp:cNvPr id="0" name=""/>
        <dsp:cNvSpPr/>
      </dsp:nvSpPr>
      <dsp:spPr>
        <a:xfrm>
          <a:off x="426426" y="2029448"/>
          <a:ext cx="5969976" cy="35424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III – ANALYSE DES INDICATEURS</a:t>
          </a:r>
        </a:p>
      </dsp:txBody>
      <dsp:txXfrm>
        <a:off x="443719" y="2046741"/>
        <a:ext cx="5935390" cy="319654"/>
      </dsp:txXfrm>
    </dsp:sp>
    <dsp:sp modelId="{B3F035D5-0AB0-4005-B91A-9B6CB4267DC4}">
      <dsp:nvSpPr>
        <dsp:cNvPr id="0" name=""/>
        <dsp:cNvSpPr/>
      </dsp:nvSpPr>
      <dsp:spPr>
        <a:xfrm>
          <a:off x="0" y="3147788"/>
          <a:ext cx="8528538" cy="907200"/>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Modèle par régression linéaire</a:t>
          </a:r>
        </a:p>
        <a:p>
          <a:pPr marL="114300" lvl="1" indent="-114300" algn="l" defTabSz="533400">
            <a:lnSpc>
              <a:spcPct val="90000"/>
            </a:lnSpc>
            <a:spcBef>
              <a:spcPct val="0"/>
            </a:spcBef>
            <a:spcAft>
              <a:spcPct val="15000"/>
            </a:spcAft>
            <a:buChar char="•"/>
          </a:pPr>
          <a:r>
            <a:rPr lang="fr-FR" sz="1200" kern="1200" dirty="0"/>
            <a:t>Modèle par arbre de décision</a:t>
          </a:r>
        </a:p>
        <a:p>
          <a:pPr marL="114300" lvl="1" indent="-114300" algn="l" defTabSz="533400">
            <a:lnSpc>
              <a:spcPct val="90000"/>
            </a:lnSpc>
            <a:spcBef>
              <a:spcPct val="0"/>
            </a:spcBef>
            <a:spcAft>
              <a:spcPct val="15000"/>
            </a:spcAft>
            <a:buChar char="•"/>
          </a:pPr>
          <a:r>
            <a:rPr lang="fr-FR" sz="1200" kern="1200" dirty="0"/>
            <a:t>Modèle par forêts aléatoires</a:t>
          </a:r>
        </a:p>
      </dsp:txBody>
      <dsp:txXfrm>
        <a:off x="0" y="3147788"/>
        <a:ext cx="8528538" cy="907200"/>
      </dsp:txXfrm>
    </dsp:sp>
    <dsp:sp modelId="{7EC20922-E6ED-475E-A473-5314E3A92F87}">
      <dsp:nvSpPr>
        <dsp:cNvPr id="0" name=""/>
        <dsp:cNvSpPr/>
      </dsp:nvSpPr>
      <dsp:spPr>
        <a:xfrm>
          <a:off x="426426" y="2970668"/>
          <a:ext cx="5969976" cy="35424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IV – PREDICTION NUTRISCORE</a:t>
          </a:r>
        </a:p>
      </dsp:txBody>
      <dsp:txXfrm>
        <a:off x="443719" y="2987961"/>
        <a:ext cx="5935390" cy="319654"/>
      </dsp:txXfrm>
    </dsp:sp>
    <dsp:sp modelId="{EABD17F8-477F-4046-926D-30E607F068C9}">
      <dsp:nvSpPr>
        <dsp:cNvPr id="0" name=""/>
        <dsp:cNvSpPr/>
      </dsp:nvSpPr>
      <dsp:spPr>
        <a:xfrm>
          <a:off x="0" y="4296908"/>
          <a:ext cx="8528538" cy="510300"/>
        </a:xfrm>
        <a:prstGeom prst="rect">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Modèle de k-NN</a:t>
          </a:r>
        </a:p>
      </dsp:txBody>
      <dsp:txXfrm>
        <a:off x="0" y="4296908"/>
        <a:ext cx="8528538" cy="510300"/>
      </dsp:txXfrm>
    </dsp:sp>
    <dsp:sp modelId="{9899257F-5C37-4936-AEAA-1AA2A04C66C0}">
      <dsp:nvSpPr>
        <dsp:cNvPr id="0" name=""/>
        <dsp:cNvSpPr/>
      </dsp:nvSpPr>
      <dsp:spPr>
        <a:xfrm>
          <a:off x="426426" y="4119788"/>
          <a:ext cx="5969976" cy="354240"/>
        </a:xfrm>
        <a:prstGeom prst="roundRect">
          <a:avLst/>
        </a:prstGeom>
        <a:gradFill rotWithShape="0">
          <a:gsLst>
            <a:gs pos="0">
              <a:schemeClr val="accent6">
                <a:hueOff val="0"/>
                <a:satOff val="0"/>
                <a:lumOff val="0"/>
                <a:alphaOff val="0"/>
                <a:tint val="60000"/>
                <a:lumMod val="104000"/>
              </a:schemeClr>
            </a:gs>
            <a:gs pos="100000">
              <a:schemeClr val="accent6">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V – PREDICTION GRADE NUTRITIONNEL</a:t>
          </a:r>
        </a:p>
      </dsp:txBody>
      <dsp:txXfrm>
        <a:off x="443719" y="4137081"/>
        <a:ext cx="5935390" cy="319654"/>
      </dsp:txXfrm>
    </dsp:sp>
    <dsp:sp modelId="{541C8EE7-1C4D-4795-AB30-C40F8E80B90C}">
      <dsp:nvSpPr>
        <dsp:cNvPr id="0" name=""/>
        <dsp:cNvSpPr/>
      </dsp:nvSpPr>
      <dsp:spPr>
        <a:xfrm>
          <a:off x="0" y="5049128"/>
          <a:ext cx="8528538" cy="699300"/>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61909" tIns="249936" rIns="661909"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Faisabilité projet</a:t>
          </a:r>
        </a:p>
        <a:p>
          <a:pPr marL="114300" lvl="1" indent="-114300" algn="l" defTabSz="533400">
            <a:lnSpc>
              <a:spcPct val="90000"/>
            </a:lnSpc>
            <a:spcBef>
              <a:spcPct val="0"/>
            </a:spcBef>
            <a:spcAft>
              <a:spcPct val="15000"/>
            </a:spcAft>
            <a:buChar char="•"/>
          </a:pPr>
          <a:r>
            <a:rPr lang="fr-FR" sz="1200" kern="1200" dirty="0"/>
            <a:t>Questions - Réponses</a:t>
          </a:r>
        </a:p>
      </dsp:txBody>
      <dsp:txXfrm>
        <a:off x="0" y="5049128"/>
        <a:ext cx="8528538" cy="699300"/>
      </dsp:txXfrm>
    </dsp:sp>
    <dsp:sp modelId="{9C20160C-6664-46D2-B6D7-2F38F6829FD1}">
      <dsp:nvSpPr>
        <dsp:cNvPr id="0" name=""/>
        <dsp:cNvSpPr/>
      </dsp:nvSpPr>
      <dsp:spPr>
        <a:xfrm>
          <a:off x="426426" y="4872008"/>
          <a:ext cx="5969976" cy="35424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651" tIns="0" rIns="225651" bIns="0" numCol="1" spcCol="1270" anchor="ctr" anchorCtr="0">
          <a:noAutofit/>
        </a:bodyPr>
        <a:lstStyle/>
        <a:p>
          <a:pPr marL="0" lvl="0" indent="0" algn="l" defTabSz="533400">
            <a:lnSpc>
              <a:spcPct val="90000"/>
            </a:lnSpc>
            <a:spcBef>
              <a:spcPct val="0"/>
            </a:spcBef>
            <a:spcAft>
              <a:spcPct val="35000"/>
            </a:spcAft>
            <a:buNone/>
          </a:pPr>
          <a:r>
            <a:rPr lang="fr-FR" sz="1200" b="1" kern="1200" dirty="0"/>
            <a:t>V- CONCLUSION</a:t>
          </a:r>
        </a:p>
      </dsp:txBody>
      <dsp:txXfrm>
        <a:off x="443719" y="4889301"/>
        <a:ext cx="5935390"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A82C9-3EE2-49AE-936F-06BC3C7EDAD2}">
      <dsp:nvSpPr>
        <dsp:cNvPr id="0" name=""/>
        <dsp:cNvSpPr/>
      </dsp:nvSpPr>
      <dsp:spPr>
        <a:xfrm>
          <a:off x="0" y="336219"/>
          <a:ext cx="3120292"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928716 lignes</a:t>
          </a:r>
        </a:p>
        <a:p>
          <a:pPr marL="114300" lvl="1" indent="-114300" algn="l" defTabSz="622300">
            <a:lnSpc>
              <a:spcPct val="90000"/>
            </a:lnSpc>
            <a:spcBef>
              <a:spcPct val="0"/>
            </a:spcBef>
            <a:spcAft>
              <a:spcPct val="15000"/>
            </a:spcAft>
            <a:buChar char="•"/>
          </a:pPr>
          <a:r>
            <a:rPr lang="fr-FR" sz="1400" kern="1200" dirty="0"/>
            <a:t>175 colonnes</a:t>
          </a:r>
        </a:p>
      </dsp:txBody>
      <dsp:txXfrm>
        <a:off x="0" y="336219"/>
        <a:ext cx="3120292" cy="987525"/>
      </dsp:txXfrm>
    </dsp:sp>
    <dsp:sp modelId="{9707D9C5-2CC1-4D13-9F90-A4A1501A4859}">
      <dsp:nvSpPr>
        <dsp:cNvPr id="0" name=""/>
        <dsp:cNvSpPr/>
      </dsp:nvSpPr>
      <dsp:spPr>
        <a:xfrm>
          <a:off x="156014" y="11499"/>
          <a:ext cx="2184204" cy="64944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DATA</a:t>
          </a:r>
        </a:p>
      </dsp:txBody>
      <dsp:txXfrm>
        <a:off x="187717" y="43202"/>
        <a:ext cx="2120798" cy="586034"/>
      </dsp:txXfrm>
    </dsp:sp>
    <dsp:sp modelId="{BBD776D2-41A9-428F-BA6A-5B93578C1985}">
      <dsp:nvSpPr>
        <dsp:cNvPr id="0" name=""/>
        <dsp:cNvSpPr/>
      </dsp:nvSpPr>
      <dsp:spPr>
        <a:xfrm>
          <a:off x="0" y="1767264"/>
          <a:ext cx="3120292" cy="987525"/>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589303 lignes</a:t>
          </a:r>
        </a:p>
        <a:p>
          <a:pPr marL="114300" lvl="1" indent="-114300" algn="l" defTabSz="622300">
            <a:lnSpc>
              <a:spcPct val="90000"/>
            </a:lnSpc>
            <a:spcBef>
              <a:spcPct val="0"/>
            </a:spcBef>
            <a:spcAft>
              <a:spcPct val="15000"/>
            </a:spcAft>
            <a:buChar char="•"/>
          </a:pPr>
          <a:r>
            <a:rPr lang="fr-FR" sz="1400" kern="1200" dirty="0"/>
            <a:t>175 colonnes</a:t>
          </a:r>
        </a:p>
      </dsp:txBody>
      <dsp:txXfrm>
        <a:off x="0" y="1767264"/>
        <a:ext cx="3120292" cy="987525"/>
      </dsp:txXfrm>
    </dsp:sp>
    <dsp:sp modelId="{8BACD077-73BD-4F26-8AE5-BA246FED6F40}">
      <dsp:nvSpPr>
        <dsp:cNvPr id="0" name=""/>
        <dsp:cNvSpPr/>
      </dsp:nvSpPr>
      <dsp:spPr>
        <a:xfrm>
          <a:off x="156014" y="1442544"/>
          <a:ext cx="2184204" cy="64944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1</a:t>
          </a:r>
          <a:r>
            <a:rPr lang="fr-FR" sz="1400" b="1" kern="1200" baseline="30000" dirty="0"/>
            <a:t>ère</a:t>
          </a:r>
          <a:r>
            <a:rPr lang="fr-FR" sz="1400" b="1" kern="1200" dirty="0"/>
            <a:t> étape : Produits vendus en France</a:t>
          </a:r>
        </a:p>
      </dsp:txBody>
      <dsp:txXfrm>
        <a:off x="187717" y="1474247"/>
        <a:ext cx="2120798" cy="586034"/>
      </dsp:txXfrm>
    </dsp:sp>
    <dsp:sp modelId="{8D088D3A-F941-460A-A00E-9248E33E7925}">
      <dsp:nvSpPr>
        <dsp:cNvPr id="0" name=""/>
        <dsp:cNvSpPr/>
      </dsp:nvSpPr>
      <dsp:spPr>
        <a:xfrm>
          <a:off x="0" y="3198309"/>
          <a:ext cx="3120292" cy="987525"/>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589211 lignes</a:t>
          </a:r>
        </a:p>
        <a:p>
          <a:pPr marL="114300" lvl="1" indent="-114300" algn="l" defTabSz="622300">
            <a:lnSpc>
              <a:spcPct val="90000"/>
            </a:lnSpc>
            <a:spcBef>
              <a:spcPct val="0"/>
            </a:spcBef>
            <a:spcAft>
              <a:spcPct val="15000"/>
            </a:spcAft>
            <a:buChar char="•"/>
          </a:pPr>
          <a:r>
            <a:rPr lang="fr-FR" sz="1400" kern="1200" dirty="0"/>
            <a:t>175 colonnes</a:t>
          </a:r>
        </a:p>
      </dsp:txBody>
      <dsp:txXfrm>
        <a:off x="0" y="3198309"/>
        <a:ext cx="3120292" cy="987525"/>
      </dsp:txXfrm>
    </dsp:sp>
    <dsp:sp modelId="{AFBDADF1-1C3E-4968-BF88-4CC4BCC7F20D}">
      <dsp:nvSpPr>
        <dsp:cNvPr id="0" name=""/>
        <dsp:cNvSpPr/>
      </dsp:nvSpPr>
      <dsp:spPr>
        <a:xfrm>
          <a:off x="156014" y="2873589"/>
          <a:ext cx="2184204" cy="64944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2</a:t>
          </a:r>
          <a:r>
            <a:rPr lang="fr-FR" sz="1400" b="1" kern="1200" baseline="30000" dirty="0"/>
            <a:t>ème</a:t>
          </a:r>
          <a:r>
            <a:rPr lang="fr-FR" sz="1400" b="1" kern="1200" dirty="0"/>
            <a:t> étape : Lignes dupliquées</a:t>
          </a:r>
        </a:p>
      </dsp:txBody>
      <dsp:txXfrm>
        <a:off x="187717" y="2905292"/>
        <a:ext cx="2120798" cy="586034"/>
      </dsp:txXfrm>
    </dsp:sp>
    <dsp:sp modelId="{1CA87A6B-EDBE-45DB-8C38-6228D7E72A9B}">
      <dsp:nvSpPr>
        <dsp:cNvPr id="0" name=""/>
        <dsp:cNvSpPr/>
      </dsp:nvSpPr>
      <dsp:spPr>
        <a:xfrm>
          <a:off x="0" y="4629354"/>
          <a:ext cx="3120292" cy="987525"/>
        </a:xfrm>
        <a:prstGeom prst="rect">
          <a:avLst/>
        </a:prstGeom>
        <a:solidFill>
          <a:schemeClr val="lt1">
            <a:alpha val="90000"/>
            <a:hueOff val="0"/>
            <a:satOff val="0"/>
            <a:lumOff val="0"/>
            <a:alphaOff val="0"/>
          </a:schemeClr>
        </a:solidFill>
        <a:ln w="9525" cap="rnd"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6664 outliers</a:t>
          </a:r>
        </a:p>
        <a:p>
          <a:pPr marL="114300" lvl="1" indent="-114300" algn="l" defTabSz="622300">
            <a:lnSpc>
              <a:spcPct val="90000"/>
            </a:lnSpc>
            <a:spcBef>
              <a:spcPct val="0"/>
            </a:spcBef>
            <a:spcAft>
              <a:spcPct val="15000"/>
            </a:spcAft>
            <a:buChar char="•"/>
          </a:pPr>
          <a:r>
            <a:rPr lang="fr-FR" sz="1400" kern="1200" dirty="0"/>
            <a:t>873 valeurs atypiques</a:t>
          </a:r>
        </a:p>
      </dsp:txBody>
      <dsp:txXfrm>
        <a:off x="0" y="4629354"/>
        <a:ext cx="3120292" cy="987525"/>
      </dsp:txXfrm>
    </dsp:sp>
    <dsp:sp modelId="{04148911-F38F-42D2-A26D-019CE8245740}">
      <dsp:nvSpPr>
        <dsp:cNvPr id="0" name=""/>
        <dsp:cNvSpPr/>
      </dsp:nvSpPr>
      <dsp:spPr>
        <a:xfrm>
          <a:off x="156014" y="4304634"/>
          <a:ext cx="2184204" cy="649440"/>
        </a:xfrm>
        <a:prstGeom prst="roundRect">
          <a:avLst/>
        </a:prstGeom>
        <a:gradFill rotWithShape="0">
          <a:gsLst>
            <a:gs pos="0">
              <a:schemeClr val="accent5">
                <a:hueOff val="0"/>
                <a:satOff val="0"/>
                <a:lumOff val="0"/>
                <a:alphaOff val="0"/>
                <a:tint val="60000"/>
                <a:lumMod val="104000"/>
              </a:schemeClr>
            </a:gs>
            <a:gs pos="100000">
              <a:schemeClr val="accent5">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3</a:t>
          </a:r>
          <a:r>
            <a:rPr lang="fr-FR" sz="1400" b="1" kern="1200" baseline="30000" dirty="0"/>
            <a:t>ème</a:t>
          </a:r>
          <a:r>
            <a:rPr lang="fr-FR" sz="1400" b="1" kern="1200" dirty="0"/>
            <a:t> étape : Outliers &amp; Valeurs atypiques</a:t>
          </a:r>
        </a:p>
      </dsp:txBody>
      <dsp:txXfrm>
        <a:off x="187717" y="4336337"/>
        <a:ext cx="2120798"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A82C9-3EE2-49AE-936F-06BC3C7EDAD2}">
      <dsp:nvSpPr>
        <dsp:cNvPr id="0" name=""/>
        <dsp:cNvSpPr/>
      </dsp:nvSpPr>
      <dsp:spPr>
        <a:xfrm>
          <a:off x="0" y="365942"/>
          <a:ext cx="3120292" cy="987525"/>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589211 lignes</a:t>
          </a:r>
        </a:p>
        <a:p>
          <a:pPr marL="114300" lvl="1" indent="-114300" algn="l" defTabSz="622300">
            <a:lnSpc>
              <a:spcPct val="90000"/>
            </a:lnSpc>
            <a:spcBef>
              <a:spcPct val="0"/>
            </a:spcBef>
            <a:spcAft>
              <a:spcPct val="15000"/>
            </a:spcAft>
            <a:buChar char="•"/>
          </a:pPr>
          <a:r>
            <a:rPr lang="fr-FR" sz="1400" kern="1200" dirty="0"/>
            <a:t>108 colonnes</a:t>
          </a:r>
        </a:p>
      </dsp:txBody>
      <dsp:txXfrm>
        <a:off x="0" y="365942"/>
        <a:ext cx="3120292" cy="987525"/>
      </dsp:txXfrm>
    </dsp:sp>
    <dsp:sp modelId="{9707D9C5-2CC1-4D13-9F90-A4A1501A4859}">
      <dsp:nvSpPr>
        <dsp:cNvPr id="0" name=""/>
        <dsp:cNvSpPr/>
      </dsp:nvSpPr>
      <dsp:spPr>
        <a:xfrm>
          <a:off x="156014" y="41222"/>
          <a:ext cx="2184204" cy="649440"/>
        </a:xfrm>
        <a:prstGeom prst="roundRect">
          <a:avLst/>
        </a:prstGeom>
        <a:gradFill rotWithShape="0">
          <a:gsLst>
            <a:gs pos="0">
              <a:schemeClr val="accent2">
                <a:hueOff val="0"/>
                <a:satOff val="0"/>
                <a:lumOff val="0"/>
                <a:alphaOff val="0"/>
                <a:tint val="60000"/>
                <a:lumMod val="104000"/>
              </a:schemeClr>
            </a:gs>
            <a:gs pos="100000">
              <a:schemeClr val="accent2">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DATA_TRAVAIL</a:t>
          </a:r>
        </a:p>
      </dsp:txBody>
      <dsp:txXfrm>
        <a:off x="187717" y="72925"/>
        <a:ext cx="2120798" cy="586034"/>
      </dsp:txXfrm>
    </dsp:sp>
    <dsp:sp modelId="{BBD776D2-41A9-428F-BA6A-5B93578C1985}">
      <dsp:nvSpPr>
        <dsp:cNvPr id="0" name=""/>
        <dsp:cNvSpPr/>
      </dsp:nvSpPr>
      <dsp:spPr>
        <a:xfrm>
          <a:off x="0" y="1796987"/>
          <a:ext cx="3120292" cy="987525"/>
        </a:xfrm>
        <a:prstGeom prst="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589211 lignes</a:t>
          </a:r>
        </a:p>
        <a:p>
          <a:pPr marL="114300" lvl="1" indent="-114300" algn="l" defTabSz="622300">
            <a:lnSpc>
              <a:spcPct val="90000"/>
            </a:lnSpc>
            <a:spcBef>
              <a:spcPct val="0"/>
            </a:spcBef>
            <a:spcAft>
              <a:spcPct val="15000"/>
            </a:spcAft>
            <a:buChar char="•"/>
          </a:pPr>
          <a:r>
            <a:rPr lang="fr-FR" sz="1400" kern="1200" dirty="0"/>
            <a:t>90 colonnes</a:t>
          </a:r>
        </a:p>
      </dsp:txBody>
      <dsp:txXfrm>
        <a:off x="0" y="1796987"/>
        <a:ext cx="3120292" cy="987525"/>
      </dsp:txXfrm>
    </dsp:sp>
    <dsp:sp modelId="{8BACD077-73BD-4F26-8AE5-BA246FED6F40}">
      <dsp:nvSpPr>
        <dsp:cNvPr id="0" name=""/>
        <dsp:cNvSpPr/>
      </dsp:nvSpPr>
      <dsp:spPr>
        <a:xfrm>
          <a:off x="156014" y="1472267"/>
          <a:ext cx="2184204" cy="649440"/>
        </a:xfrm>
        <a:prstGeom prst="roundRect">
          <a:avLst/>
        </a:prstGeom>
        <a:gradFill rotWithShape="0">
          <a:gsLst>
            <a:gs pos="0">
              <a:schemeClr val="accent3">
                <a:hueOff val="0"/>
                <a:satOff val="0"/>
                <a:lumOff val="0"/>
                <a:alphaOff val="0"/>
                <a:tint val="60000"/>
                <a:lumMod val="104000"/>
              </a:schemeClr>
            </a:gs>
            <a:gs pos="100000">
              <a:schemeClr val="accent3">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1</a:t>
          </a:r>
          <a:r>
            <a:rPr lang="fr-FR" sz="1400" b="1" kern="1200" baseline="30000" dirty="0"/>
            <a:t>ère</a:t>
          </a:r>
          <a:r>
            <a:rPr lang="fr-FR" sz="1400" b="1" kern="1200" dirty="0"/>
            <a:t> étape : Colonnes vides &amp; Lignes vides</a:t>
          </a:r>
        </a:p>
      </dsp:txBody>
      <dsp:txXfrm>
        <a:off x="187717" y="1503970"/>
        <a:ext cx="2120798" cy="586034"/>
      </dsp:txXfrm>
    </dsp:sp>
    <dsp:sp modelId="{8D088D3A-F941-460A-A00E-9248E33E7925}">
      <dsp:nvSpPr>
        <dsp:cNvPr id="0" name=""/>
        <dsp:cNvSpPr/>
      </dsp:nvSpPr>
      <dsp:spPr>
        <a:xfrm>
          <a:off x="0" y="3228032"/>
          <a:ext cx="3120292" cy="987525"/>
        </a:xfrm>
        <a:prstGeom prst="rect">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2169" tIns="458216" rIns="242169" bIns="99568" numCol="1" spcCol="1270" anchor="t" anchorCtr="0">
          <a:noAutofit/>
        </a:bodyPr>
        <a:lstStyle/>
        <a:p>
          <a:pPr marL="114300" lvl="1" indent="-114300" algn="l" defTabSz="622300">
            <a:lnSpc>
              <a:spcPct val="90000"/>
            </a:lnSpc>
            <a:spcBef>
              <a:spcPct val="0"/>
            </a:spcBef>
            <a:spcAft>
              <a:spcPct val="15000"/>
            </a:spcAft>
            <a:buChar char="•"/>
          </a:pPr>
          <a:r>
            <a:rPr lang="fr-FR" sz="1400" kern="1200" dirty="0"/>
            <a:t>589211 lignes</a:t>
          </a:r>
        </a:p>
        <a:p>
          <a:pPr marL="114300" lvl="1" indent="-114300" algn="l" defTabSz="622300">
            <a:lnSpc>
              <a:spcPct val="90000"/>
            </a:lnSpc>
            <a:spcBef>
              <a:spcPct val="0"/>
            </a:spcBef>
            <a:spcAft>
              <a:spcPct val="15000"/>
            </a:spcAft>
            <a:buChar char="•"/>
          </a:pPr>
          <a:r>
            <a:rPr lang="fr-FR" sz="1400" kern="1200" dirty="0"/>
            <a:t>12 colonnes</a:t>
          </a:r>
        </a:p>
      </dsp:txBody>
      <dsp:txXfrm>
        <a:off x="0" y="3228032"/>
        <a:ext cx="3120292" cy="987525"/>
      </dsp:txXfrm>
    </dsp:sp>
    <dsp:sp modelId="{AFBDADF1-1C3E-4968-BF88-4CC4BCC7F20D}">
      <dsp:nvSpPr>
        <dsp:cNvPr id="0" name=""/>
        <dsp:cNvSpPr/>
      </dsp:nvSpPr>
      <dsp:spPr>
        <a:xfrm>
          <a:off x="156014" y="2903312"/>
          <a:ext cx="2184204" cy="649440"/>
        </a:xfrm>
        <a:prstGeom prst="roundRect">
          <a:avLst/>
        </a:prstGeom>
        <a:gradFill rotWithShape="0">
          <a:gsLst>
            <a:gs pos="0">
              <a:schemeClr val="accent4">
                <a:hueOff val="0"/>
                <a:satOff val="0"/>
                <a:lumOff val="0"/>
                <a:alphaOff val="0"/>
                <a:tint val="60000"/>
                <a:lumMod val="104000"/>
              </a:schemeClr>
            </a:gs>
            <a:gs pos="100000">
              <a:schemeClr val="accent4">
                <a:hueOff val="0"/>
                <a:satOff val="0"/>
                <a:lumOff val="0"/>
                <a:alphaOff val="0"/>
                <a:tint val="8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8" tIns="0" rIns="82558" bIns="0" numCol="1" spcCol="1270" anchor="ctr" anchorCtr="0">
          <a:noAutofit/>
        </a:bodyPr>
        <a:lstStyle/>
        <a:p>
          <a:pPr marL="0" lvl="0" indent="0" algn="l" defTabSz="622300">
            <a:lnSpc>
              <a:spcPct val="90000"/>
            </a:lnSpc>
            <a:spcBef>
              <a:spcPct val="0"/>
            </a:spcBef>
            <a:spcAft>
              <a:spcPct val="35000"/>
            </a:spcAft>
            <a:buNone/>
          </a:pPr>
          <a:r>
            <a:rPr lang="fr-FR" sz="1400" b="1" kern="1200" dirty="0"/>
            <a:t>2</a:t>
          </a:r>
          <a:r>
            <a:rPr lang="fr-FR" sz="1400" b="1" kern="1200" baseline="30000" dirty="0"/>
            <a:t>ème</a:t>
          </a:r>
          <a:r>
            <a:rPr lang="fr-FR" sz="1400" b="1" kern="1200" dirty="0"/>
            <a:t> étape : Taux de données faible</a:t>
          </a:r>
        </a:p>
      </dsp:txBody>
      <dsp:txXfrm>
        <a:off x="187717" y="2935015"/>
        <a:ext cx="2120798"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D76D3B6-A299-4AD1-8DC4-C6B47F2F3A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AD72D923-5BFF-478B-AAAD-EFFC3CD759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1E7110-9C1C-452D-BDD9-EE30DC5F3C46}" type="datetimeFigureOut">
              <a:rPr lang="fr-FR" smtClean="0"/>
              <a:t>23/08/2019</a:t>
            </a:fld>
            <a:endParaRPr lang="fr-FR"/>
          </a:p>
        </p:txBody>
      </p:sp>
      <p:sp>
        <p:nvSpPr>
          <p:cNvPr id="4" name="Espace réservé du pied de page 3">
            <a:extLst>
              <a:ext uri="{FF2B5EF4-FFF2-40B4-BE49-F238E27FC236}">
                <a16:creationId xmlns:a16="http://schemas.microsoft.com/office/drawing/2014/main" id="{9E4BA46E-C861-487B-84E7-851BB28638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BC15C85-4809-4D10-A65B-F6AB3B4D2F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C933E5-3187-49CB-A0BF-498DA82E18D4}" type="slidenum">
              <a:rPr lang="fr-FR" smtClean="0"/>
              <a:t>‹N°›</a:t>
            </a:fld>
            <a:endParaRPr lang="fr-FR"/>
          </a:p>
        </p:txBody>
      </p:sp>
    </p:spTree>
    <p:extLst>
      <p:ext uri="{BB962C8B-B14F-4D97-AF65-F5344CB8AC3E}">
        <p14:creationId xmlns:p14="http://schemas.microsoft.com/office/powerpoint/2010/main" val="13166252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41CBC-9008-4F90-8FE7-04B2D3D4C274}" type="datetimeFigureOut">
              <a:rPr lang="fr-FR" smtClean="0"/>
              <a:t>23/08/2019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198AE-B822-4572-B470-0753CB661F2C}" type="slidenum">
              <a:rPr lang="fr-FR" smtClean="0"/>
              <a:t>‹N°›</a:t>
            </a:fld>
            <a:endParaRPr lang="fr-FR"/>
          </a:p>
        </p:txBody>
      </p:sp>
    </p:spTree>
    <p:extLst>
      <p:ext uri="{BB962C8B-B14F-4D97-AF65-F5344CB8AC3E}">
        <p14:creationId xmlns:p14="http://schemas.microsoft.com/office/powerpoint/2010/main" val="598541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8E6B324-B9A6-4C47-8444-D7190BF844E1}" type="datetime1">
              <a:rPr lang="fr-FR" smtClean="0"/>
              <a:t>23/08/2019</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335289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4898D7-423E-409A-B074-01F37BD6FF26}" type="datetime1">
              <a:rPr lang="fr-FR" smtClean="0"/>
              <a:t>23/08/2019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414984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BAB3F04-8F8B-4887-A9EF-F640545B1373}"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5318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C7E90FF-009F-490E-B8F1-6B6831CF46BD}"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133490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5E6266-35B4-427D-AE5B-0413C70042FB}"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992109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6BD22C8-B04E-4E21-B449-53108C843DB2}"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1694857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602BE73-A923-40B3-824E-3CDC57A19BF7}"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3498373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4B6FD7-39E0-464C-8A23-FF0242E039F8}"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2142244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F4BA42-59CE-472D-BFC4-18B6ED1CBF41}"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83311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A26082D-AE9F-4244-A26C-D7E9BD980607}"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406232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D7B5A9-B6E1-46F7-8374-2683CE575FF9}" type="datetime1">
              <a:rPr lang="fr-FR" smtClean="0"/>
              <a:t>23/08/2019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2641414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67D3730-492D-4059-95A4-38FF21A1C677}" type="datetime1">
              <a:rPr lang="fr-FR" smtClean="0"/>
              <a:t>23/08/2019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140443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42665A-BD25-4F63-B705-C01FE8D5F529}" type="datetime1">
              <a:rPr lang="fr-FR" smtClean="0"/>
              <a:t>23/08/2019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258000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48ECC9-A898-41D6-AF55-08C9C781CB6E}" type="datetime1">
              <a:rPr lang="fr-FR" smtClean="0"/>
              <a:t>23/08/2019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1728174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20577-E1F2-4286-A271-8EA12F56804C}" type="datetime1">
              <a:rPr lang="fr-FR" smtClean="0"/>
              <a:t>23/08/2019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60980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A99C887-C5B1-494C-BCB5-B0FFA0A0F800}" type="datetime1">
              <a:rPr lang="fr-FR" smtClean="0"/>
              <a:t>23/08/2019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16985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6D9A537-0880-43CC-8408-CC39978DE3B0}" type="datetime1">
              <a:rPr lang="fr-FR" smtClean="0"/>
              <a:t>23/08/2019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E4779A5-1084-4103-B969-E01EFA91FDE1}" type="slidenum">
              <a:rPr lang="fr-FR" smtClean="0"/>
              <a:t>‹N°›</a:t>
            </a:fld>
            <a:endParaRPr lang="fr-FR"/>
          </a:p>
        </p:txBody>
      </p:sp>
    </p:spTree>
    <p:extLst>
      <p:ext uri="{BB962C8B-B14F-4D97-AF65-F5344CB8AC3E}">
        <p14:creationId xmlns:p14="http://schemas.microsoft.com/office/powerpoint/2010/main" val="373661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CD906-C231-4FB8-A6E6-A2D0D8D217B1}" type="datetime1">
              <a:rPr lang="fr-FR" smtClean="0"/>
              <a:t>23/08/2019</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4779A5-1084-4103-B969-E01EFA91FDE1}" type="slidenum">
              <a:rPr lang="fr-FR" smtClean="0"/>
              <a:t>‹N°›</a:t>
            </a:fld>
            <a:endParaRPr lang="fr-FR"/>
          </a:p>
        </p:txBody>
      </p:sp>
    </p:spTree>
    <p:extLst>
      <p:ext uri="{BB962C8B-B14F-4D97-AF65-F5344CB8AC3E}">
        <p14:creationId xmlns:p14="http://schemas.microsoft.com/office/powerpoint/2010/main" val="39048771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quoidansmonassiette.fr/comment-est-calcule-le-nutri-score-logo-nutritionnel/"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hyperlink" Target="http://nephroblog.org/2009/12/30/serendipite" TargetMode="External"/></Relationships>
</file>

<file path=ppt/slides/_rels/slide2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orld.openfoodfacts.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EA7EB-B2ED-4274-90D8-73917D93C2C7}"/>
              </a:ext>
            </a:extLst>
          </p:cNvPr>
          <p:cNvSpPr>
            <a:spLocks noGrp="1"/>
          </p:cNvSpPr>
          <p:nvPr>
            <p:ph type="ctrTitle"/>
          </p:nvPr>
        </p:nvSpPr>
        <p:spPr>
          <a:xfrm>
            <a:off x="2743200" y="1380068"/>
            <a:ext cx="8759823" cy="2616199"/>
          </a:xfrm>
        </p:spPr>
        <p:txBody>
          <a:bodyPr>
            <a:normAutofit fontScale="90000"/>
          </a:bodyPr>
          <a:lstStyle/>
          <a:p>
            <a:r>
              <a:rPr lang="fr-FR" dirty="0"/>
              <a:t>Application sur l’alimentation au service de la santé publique</a:t>
            </a:r>
          </a:p>
        </p:txBody>
      </p:sp>
      <p:sp>
        <p:nvSpPr>
          <p:cNvPr id="3" name="Sous-titre 2">
            <a:extLst>
              <a:ext uri="{FF2B5EF4-FFF2-40B4-BE49-F238E27FC236}">
                <a16:creationId xmlns:a16="http://schemas.microsoft.com/office/drawing/2014/main" id="{8854DDCB-50C8-41C5-8AA4-9AA18E8A0AD3}"/>
              </a:ext>
            </a:extLst>
          </p:cNvPr>
          <p:cNvSpPr>
            <a:spLocks noGrp="1"/>
          </p:cNvSpPr>
          <p:nvPr>
            <p:ph type="subTitle" idx="1"/>
          </p:nvPr>
        </p:nvSpPr>
        <p:spPr/>
        <p:txBody>
          <a:bodyPr>
            <a:normAutofit lnSpcReduction="10000"/>
          </a:bodyPr>
          <a:lstStyle/>
          <a:p>
            <a:r>
              <a:rPr lang="fr-FR" i="1" dirty="0"/>
              <a:t>Partenaire : Open Food </a:t>
            </a:r>
            <a:r>
              <a:rPr lang="fr-FR" i="1" dirty="0" err="1"/>
              <a:t>Facts</a:t>
            </a:r>
            <a:endParaRPr lang="fr-FR" i="1" dirty="0"/>
          </a:p>
          <a:p>
            <a:endParaRPr lang="fr-FR" i="1" dirty="0"/>
          </a:p>
          <a:p>
            <a:r>
              <a:rPr lang="fr-FR" i="1" dirty="0"/>
              <a:t>Création le 31/07/2019</a:t>
            </a:r>
          </a:p>
          <a:p>
            <a:endParaRPr lang="fr-FR" i="1" dirty="0"/>
          </a:p>
        </p:txBody>
      </p:sp>
      <p:pic>
        <p:nvPicPr>
          <p:cNvPr id="1026" name="Picture 2" descr="RÃ©sultat de recherche d'images pour &quot;santÃ© publique france&quot;">
            <a:extLst>
              <a:ext uri="{FF2B5EF4-FFF2-40B4-BE49-F238E27FC236}">
                <a16:creationId xmlns:a16="http://schemas.microsoft.com/office/drawing/2014/main" id="{53BDCF74-F589-40D1-872C-5718CF9D1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5900" y="0"/>
            <a:ext cx="308610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62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A55E10BA-ACDC-4319-B012-8A5693C529D1}"/>
              </a:ext>
            </a:extLst>
          </p:cNvPr>
          <p:cNvSpPr txBox="1">
            <a:spLocks/>
          </p:cNvSpPr>
          <p:nvPr/>
        </p:nvSpPr>
        <p:spPr>
          <a:xfrm>
            <a:off x="1484310" y="0"/>
            <a:ext cx="10018713" cy="10636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b="1" dirty="0"/>
              <a:t>ANALYSE DU PAIR PLOT</a:t>
            </a:r>
          </a:p>
        </p:txBody>
      </p:sp>
      <p:pic>
        <p:nvPicPr>
          <p:cNvPr id="4" name="Image 3">
            <a:extLst>
              <a:ext uri="{FF2B5EF4-FFF2-40B4-BE49-F238E27FC236}">
                <a16:creationId xmlns:a16="http://schemas.microsoft.com/office/drawing/2014/main" id="{CF4A2C44-723A-4FC3-8FE6-F5C9AED11EEC}"/>
              </a:ext>
            </a:extLst>
          </p:cNvPr>
          <p:cNvPicPr>
            <a:picLocks noChangeAspect="1"/>
          </p:cNvPicPr>
          <p:nvPr/>
        </p:nvPicPr>
        <p:blipFill>
          <a:blip r:embed="rId2"/>
          <a:stretch>
            <a:fillRect/>
          </a:stretch>
        </p:blipFill>
        <p:spPr>
          <a:xfrm>
            <a:off x="10034744" y="0"/>
            <a:ext cx="2166205" cy="2155463"/>
          </a:xfrm>
          <a:prstGeom prst="rect">
            <a:avLst/>
          </a:prstGeom>
        </p:spPr>
      </p:pic>
      <p:pic>
        <p:nvPicPr>
          <p:cNvPr id="7" name="Image 6">
            <a:extLst>
              <a:ext uri="{FF2B5EF4-FFF2-40B4-BE49-F238E27FC236}">
                <a16:creationId xmlns:a16="http://schemas.microsoft.com/office/drawing/2014/main" id="{EF06CD4D-ED72-469E-AB6B-9F7EB97CA00B}"/>
              </a:ext>
            </a:extLst>
          </p:cNvPr>
          <p:cNvPicPr>
            <a:picLocks noChangeAspect="1"/>
          </p:cNvPicPr>
          <p:nvPr/>
        </p:nvPicPr>
        <p:blipFill>
          <a:blip r:embed="rId3"/>
          <a:stretch>
            <a:fillRect/>
          </a:stretch>
        </p:blipFill>
        <p:spPr>
          <a:xfrm>
            <a:off x="8854062" y="635502"/>
            <a:ext cx="1024775" cy="1063690"/>
          </a:xfrm>
          <a:prstGeom prst="rect">
            <a:avLst/>
          </a:prstGeom>
        </p:spPr>
      </p:pic>
      <p:pic>
        <p:nvPicPr>
          <p:cNvPr id="8" name="Image 7">
            <a:extLst>
              <a:ext uri="{FF2B5EF4-FFF2-40B4-BE49-F238E27FC236}">
                <a16:creationId xmlns:a16="http://schemas.microsoft.com/office/drawing/2014/main" id="{01AD6BC7-77DE-4B66-B7EF-07372BC2A0BB}"/>
              </a:ext>
            </a:extLst>
          </p:cNvPr>
          <p:cNvPicPr>
            <a:picLocks noChangeAspect="1"/>
          </p:cNvPicPr>
          <p:nvPr/>
        </p:nvPicPr>
        <p:blipFill>
          <a:blip r:embed="rId4"/>
          <a:stretch>
            <a:fillRect/>
          </a:stretch>
        </p:blipFill>
        <p:spPr>
          <a:xfrm>
            <a:off x="8845270" y="1859248"/>
            <a:ext cx="1006876" cy="1063869"/>
          </a:xfrm>
          <a:prstGeom prst="rect">
            <a:avLst/>
          </a:prstGeom>
        </p:spPr>
      </p:pic>
      <p:pic>
        <p:nvPicPr>
          <p:cNvPr id="10" name="Image 9">
            <a:extLst>
              <a:ext uri="{FF2B5EF4-FFF2-40B4-BE49-F238E27FC236}">
                <a16:creationId xmlns:a16="http://schemas.microsoft.com/office/drawing/2014/main" id="{F5E1BC9E-F6FD-49F3-A373-BEF78F045C79}"/>
              </a:ext>
            </a:extLst>
          </p:cNvPr>
          <p:cNvPicPr>
            <a:picLocks noChangeAspect="1"/>
          </p:cNvPicPr>
          <p:nvPr/>
        </p:nvPicPr>
        <p:blipFill>
          <a:blip r:embed="rId5"/>
          <a:stretch>
            <a:fillRect/>
          </a:stretch>
        </p:blipFill>
        <p:spPr>
          <a:xfrm>
            <a:off x="8854062" y="3733229"/>
            <a:ext cx="1006876" cy="1078332"/>
          </a:xfrm>
          <a:prstGeom prst="rect">
            <a:avLst/>
          </a:prstGeom>
        </p:spPr>
      </p:pic>
      <p:pic>
        <p:nvPicPr>
          <p:cNvPr id="11" name="Image 10">
            <a:extLst>
              <a:ext uri="{FF2B5EF4-FFF2-40B4-BE49-F238E27FC236}">
                <a16:creationId xmlns:a16="http://schemas.microsoft.com/office/drawing/2014/main" id="{5A604FF5-9EAC-4AE9-B300-C63A894E0426}"/>
              </a:ext>
            </a:extLst>
          </p:cNvPr>
          <p:cNvPicPr>
            <a:picLocks noChangeAspect="1"/>
          </p:cNvPicPr>
          <p:nvPr/>
        </p:nvPicPr>
        <p:blipFill>
          <a:blip r:embed="rId6"/>
          <a:stretch>
            <a:fillRect/>
          </a:stretch>
        </p:blipFill>
        <p:spPr>
          <a:xfrm>
            <a:off x="10470024" y="3745664"/>
            <a:ext cx="1032999" cy="1065897"/>
          </a:xfrm>
          <a:prstGeom prst="rect">
            <a:avLst/>
          </a:prstGeom>
        </p:spPr>
      </p:pic>
      <p:sp>
        <p:nvSpPr>
          <p:cNvPr id="12" name="Espace réservé du contenu 4">
            <a:extLst>
              <a:ext uri="{FF2B5EF4-FFF2-40B4-BE49-F238E27FC236}">
                <a16:creationId xmlns:a16="http://schemas.microsoft.com/office/drawing/2014/main" id="{38C6B3ED-230A-45AA-8708-D61A5002BAFF}"/>
              </a:ext>
            </a:extLst>
          </p:cNvPr>
          <p:cNvSpPr>
            <a:spLocks noGrp="1"/>
          </p:cNvSpPr>
          <p:nvPr>
            <p:ph idx="1"/>
          </p:nvPr>
        </p:nvSpPr>
        <p:spPr>
          <a:xfrm>
            <a:off x="157161" y="1167347"/>
            <a:ext cx="8540995" cy="1600199"/>
          </a:xfrm>
        </p:spPr>
        <p:style>
          <a:lnRef idx="1">
            <a:schemeClr val="accent2"/>
          </a:lnRef>
          <a:fillRef idx="2">
            <a:schemeClr val="accent2"/>
          </a:fillRef>
          <a:effectRef idx="1">
            <a:schemeClr val="accent2"/>
          </a:effectRef>
          <a:fontRef idx="minor">
            <a:schemeClr val="dk1"/>
          </a:fontRef>
        </p:style>
        <p:txBody>
          <a:bodyPr>
            <a:normAutofit/>
          </a:bodyPr>
          <a:lstStyle/>
          <a:p>
            <a:r>
              <a:rPr lang="fr-FR" sz="1100" b="1" u="sng" dirty="0"/>
              <a:t>Interprétation du pairplot :</a:t>
            </a:r>
            <a:endParaRPr lang="fr-FR" sz="1100" dirty="0"/>
          </a:p>
          <a:p>
            <a:pPr lvl="1"/>
            <a:r>
              <a:rPr lang="fr-FR" sz="1100" u="sng" dirty="0"/>
              <a:t>Plus une représentation tend vers une droite, plus les deux variables composants le graphique sont des doublons pour nos analyses :</a:t>
            </a:r>
          </a:p>
          <a:p>
            <a:pPr lvl="2"/>
            <a:r>
              <a:rPr lang="fr-FR" sz="1000" dirty="0"/>
              <a:t>On peut constater que le sel et le sodium représente une droite parfaite. Cela veut dire que nous pouvons supprimer un des deux indicateurs.</a:t>
            </a:r>
          </a:p>
          <a:p>
            <a:pPr lvl="2"/>
            <a:r>
              <a:rPr lang="fr-FR" sz="1000" dirty="0"/>
              <a:t>On peut faire le même constat entre les gras et les gras saturés par exemple.</a:t>
            </a:r>
            <a:endParaRPr lang="fr-FR" sz="800" dirty="0"/>
          </a:p>
        </p:txBody>
      </p:sp>
      <p:sp>
        <p:nvSpPr>
          <p:cNvPr id="13" name="Espace réservé du contenu 4">
            <a:extLst>
              <a:ext uri="{FF2B5EF4-FFF2-40B4-BE49-F238E27FC236}">
                <a16:creationId xmlns:a16="http://schemas.microsoft.com/office/drawing/2014/main" id="{C5B7A948-A3D8-40CE-A9DA-E019762DA978}"/>
              </a:ext>
            </a:extLst>
          </p:cNvPr>
          <p:cNvSpPr txBox="1">
            <a:spLocks/>
          </p:cNvSpPr>
          <p:nvPr/>
        </p:nvSpPr>
        <p:spPr>
          <a:xfrm>
            <a:off x="157161" y="3370705"/>
            <a:ext cx="8540995" cy="160019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fontScale="4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b="1" u="sng" dirty="0"/>
              <a:t>Notre application consiste à prédire le Nutriscore d'un produit. Regardons quel indicateur est en adéquation avec le Nutriscore :</a:t>
            </a:r>
          </a:p>
          <a:p>
            <a:endParaRPr lang="fr-FR" b="1" u="sng" dirty="0"/>
          </a:p>
          <a:p>
            <a:r>
              <a:rPr lang="fr-FR" u="sng" dirty="0"/>
              <a:t>On remarque que les gras et les gras saturés sont liés au Nutriscore. Pourquoi? </a:t>
            </a:r>
          </a:p>
          <a:p>
            <a:pPr lvl="1"/>
            <a:r>
              <a:rPr lang="fr-FR" dirty="0"/>
              <a:t>Moins il y a de gras, plus le Nutriscore est faible.</a:t>
            </a:r>
          </a:p>
          <a:p>
            <a:r>
              <a:rPr lang="fr-FR" u="sng" dirty="0"/>
              <a:t>Cependant, les féculents (carbohydrates) ne sont pas du tout liés au Nutriscore :</a:t>
            </a:r>
          </a:p>
          <a:p>
            <a:pPr lvl="1"/>
            <a:r>
              <a:rPr lang="fr-FR" dirty="0"/>
              <a:t>En effet, on remarque que le nuage de points est très dispersé. Pour un Nutriscore faible, il peut y avoir autant de féculents qu'un Nutriscore élevé.</a:t>
            </a:r>
            <a:endParaRPr lang="fr-FR" sz="600" dirty="0"/>
          </a:p>
        </p:txBody>
      </p:sp>
      <p:sp>
        <p:nvSpPr>
          <p:cNvPr id="14" name="Bulle narrative : rectangle à coins arrondis 13">
            <a:extLst>
              <a:ext uri="{FF2B5EF4-FFF2-40B4-BE49-F238E27FC236}">
                <a16:creationId xmlns:a16="http://schemas.microsoft.com/office/drawing/2014/main" id="{D85FBEC2-3D4E-4A3B-9BF5-A0CE8F2C3843}"/>
              </a:ext>
            </a:extLst>
          </p:cNvPr>
          <p:cNvSpPr/>
          <p:nvPr/>
        </p:nvSpPr>
        <p:spPr>
          <a:xfrm>
            <a:off x="8089131" y="135299"/>
            <a:ext cx="1024775" cy="392841"/>
          </a:xfrm>
          <a:prstGeom prst="wedgeRoundRectCallout">
            <a:avLst>
              <a:gd name="adj1" fmla="val 36651"/>
              <a:gd name="adj2" fmla="val 73691"/>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dirty="0">
                <a:solidFill>
                  <a:schemeClr val="tx1"/>
                </a:solidFill>
              </a:rPr>
              <a:t>Gras</a:t>
            </a:r>
          </a:p>
          <a:p>
            <a:pPr algn="ctr"/>
            <a:r>
              <a:rPr lang="fr-FR" sz="1200" dirty="0">
                <a:solidFill>
                  <a:schemeClr val="tx1"/>
                </a:solidFill>
              </a:rPr>
              <a:t>Gras saturés</a:t>
            </a:r>
          </a:p>
        </p:txBody>
      </p:sp>
      <p:sp>
        <p:nvSpPr>
          <p:cNvPr id="15" name="Bulle narrative : rectangle à coins arrondis 14">
            <a:extLst>
              <a:ext uri="{FF2B5EF4-FFF2-40B4-BE49-F238E27FC236}">
                <a16:creationId xmlns:a16="http://schemas.microsoft.com/office/drawing/2014/main" id="{39A03601-4F89-4283-92F3-F1A1CC352A64}"/>
              </a:ext>
            </a:extLst>
          </p:cNvPr>
          <p:cNvSpPr/>
          <p:nvPr/>
        </p:nvSpPr>
        <p:spPr>
          <a:xfrm>
            <a:off x="10034744" y="2294355"/>
            <a:ext cx="1024775" cy="392841"/>
          </a:xfrm>
          <a:prstGeom prst="wedgeRoundRectCallout">
            <a:avLst>
              <a:gd name="adj1" fmla="val -66306"/>
              <a:gd name="adj2" fmla="val 91596"/>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200" dirty="0">
                <a:solidFill>
                  <a:schemeClr val="tx1"/>
                </a:solidFill>
              </a:rPr>
              <a:t>Sodium</a:t>
            </a:r>
          </a:p>
          <a:p>
            <a:pPr algn="ctr"/>
            <a:r>
              <a:rPr lang="fr-FR" sz="1200" dirty="0">
                <a:solidFill>
                  <a:schemeClr val="tx1"/>
                </a:solidFill>
              </a:rPr>
              <a:t>Sel</a:t>
            </a:r>
          </a:p>
        </p:txBody>
      </p:sp>
      <p:sp>
        <p:nvSpPr>
          <p:cNvPr id="16" name="Bulle narrative : rectangle à coins arrondis 15">
            <a:extLst>
              <a:ext uri="{FF2B5EF4-FFF2-40B4-BE49-F238E27FC236}">
                <a16:creationId xmlns:a16="http://schemas.microsoft.com/office/drawing/2014/main" id="{EEE4064C-C03B-4106-B255-CEF58EE036FE}"/>
              </a:ext>
            </a:extLst>
          </p:cNvPr>
          <p:cNvSpPr/>
          <p:nvPr/>
        </p:nvSpPr>
        <p:spPr>
          <a:xfrm>
            <a:off x="9071702" y="3207159"/>
            <a:ext cx="1024775" cy="392841"/>
          </a:xfrm>
          <a:prstGeom prst="wedgeRoundRectCallout">
            <a:avLst>
              <a:gd name="adj1" fmla="val -35419"/>
              <a:gd name="adj2" fmla="val 826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solidFill>
                  <a:schemeClr val="tx1"/>
                </a:solidFill>
              </a:rPr>
              <a:t>Gras saturés</a:t>
            </a:r>
          </a:p>
          <a:p>
            <a:pPr algn="ctr"/>
            <a:r>
              <a:rPr lang="fr-FR" sz="1200" dirty="0">
                <a:solidFill>
                  <a:schemeClr val="tx1"/>
                </a:solidFill>
              </a:rPr>
              <a:t>Nutriscore</a:t>
            </a:r>
          </a:p>
        </p:txBody>
      </p:sp>
      <p:sp>
        <p:nvSpPr>
          <p:cNvPr id="17" name="Bulle narrative : rectangle à coins arrondis 16">
            <a:extLst>
              <a:ext uri="{FF2B5EF4-FFF2-40B4-BE49-F238E27FC236}">
                <a16:creationId xmlns:a16="http://schemas.microsoft.com/office/drawing/2014/main" id="{EA8FEBD5-B18F-4911-8E37-5AB79E821136}"/>
              </a:ext>
            </a:extLst>
          </p:cNvPr>
          <p:cNvSpPr/>
          <p:nvPr/>
        </p:nvSpPr>
        <p:spPr>
          <a:xfrm>
            <a:off x="10921018" y="3213931"/>
            <a:ext cx="1024775" cy="392841"/>
          </a:xfrm>
          <a:prstGeom prst="wedgeRoundRectCallout">
            <a:avLst>
              <a:gd name="adj1" fmla="val -35419"/>
              <a:gd name="adj2" fmla="val 826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200" dirty="0">
                <a:solidFill>
                  <a:schemeClr val="tx1"/>
                </a:solidFill>
              </a:rPr>
              <a:t>Protéines</a:t>
            </a:r>
          </a:p>
          <a:p>
            <a:pPr algn="ctr"/>
            <a:r>
              <a:rPr lang="fr-FR" sz="1200" dirty="0">
                <a:solidFill>
                  <a:schemeClr val="tx1"/>
                </a:solidFill>
              </a:rPr>
              <a:t>Nutriscore</a:t>
            </a:r>
          </a:p>
        </p:txBody>
      </p:sp>
      <p:sp>
        <p:nvSpPr>
          <p:cNvPr id="18" name="Espace réservé du contenu 4">
            <a:extLst>
              <a:ext uri="{FF2B5EF4-FFF2-40B4-BE49-F238E27FC236}">
                <a16:creationId xmlns:a16="http://schemas.microsoft.com/office/drawing/2014/main" id="{FE27E392-40B4-461B-9100-C498A3F17358}"/>
              </a:ext>
            </a:extLst>
          </p:cNvPr>
          <p:cNvSpPr txBox="1">
            <a:spLocks/>
          </p:cNvSpPr>
          <p:nvPr/>
        </p:nvSpPr>
        <p:spPr>
          <a:xfrm>
            <a:off x="157161" y="5165693"/>
            <a:ext cx="8540995" cy="1078333"/>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100" b="1" u="sng" dirty="0"/>
              <a:t>Analyse du grade nutritionnel :</a:t>
            </a:r>
          </a:p>
          <a:p>
            <a:pPr lvl="1"/>
            <a:r>
              <a:rPr lang="fr-FR" sz="1100" u="sng" dirty="0"/>
              <a:t>Si l’on dissocie les données par couleurs en fonction du grade nutritionnel, nous constatons par exemple :</a:t>
            </a:r>
          </a:p>
          <a:p>
            <a:pPr lvl="2"/>
            <a:r>
              <a:rPr lang="fr-FR" sz="1000" dirty="0"/>
              <a:t>Que moins il y a d’énergie dans un produit, plus le grade nutritionnel est bon.</a:t>
            </a:r>
          </a:p>
        </p:txBody>
      </p:sp>
      <p:pic>
        <p:nvPicPr>
          <p:cNvPr id="19" name="Image 18">
            <a:extLst>
              <a:ext uri="{FF2B5EF4-FFF2-40B4-BE49-F238E27FC236}">
                <a16:creationId xmlns:a16="http://schemas.microsoft.com/office/drawing/2014/main" id="{E03F59F5-5A61-474A-8945-BAF5A9C099D3}"/>
              </a:ext>
            </a:extLst>
          </p:cNvPr>
          <p:cNvPicPr>
            <a:picLocks noChangeAspect="1"/>
          </p:cNvPicPr>
          <p:nvPr/>
        </p:nvPicPr>
        <p:blipFill>
          <a:blip r:embed="rId7"/>
          <a:stretch>
            <a:fillRect/>
          </a:stretch>
        </p:blipFill>
        <p:spPr>
          <a:xfrm>
            <a:off x="8854063" y="5165694"/>
            <a:ext cx="1072559" cy="1103648"/>
          </a:xfrm>
          <a:prstGeom prst="rect">
            <a:avLst/>
          </a:prstGeom>
        </p:spPr>
      </p:pic>
      <p:sp>
        <p:nvSpPr>
          <p:cNvPr id="20" name="Bulle narrative : rectangle à coins arrondis 19">
            <a:extLst>
              <a:ext uri="{FF2B5EF4-FFF2-40B4-BE49-F238E27FC236}">
                <a16:creationId xmlns:a16="http://schemas.microsoft.com/office/drawing/2014/main" id="{970FC7E9-AFC6-468C-A01E-1F1FC18193B6}"/>
              </a:ext>
            </a:extLst>
          </p:cNvPr>
          <p:cNvSpPr/>
          <p:nvPr/>
        </p:nvSpPr>
        <p:spPr>
          <a:xfrm>
            <a:off x="10342581" y="5269468"/>
            <a:ext cx="1024775" cy="392841"/>
          </a:xfrm>
          <a:prstGeom prst="wedgeRoundRectCallout">
            <a:avLst>
              <a:gd name="adj1" fmla="val -90330"/>
              <a:gd name="adj2" fmla="val 51309"/>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1200" dirty="0">
                <a:solidFill>
                  <a:schemeClr val="tx1"/>
                </a:solidFill>
              </a:rPr>
              <a:t>Energie</a:t>
            </a:r>
          </a:p>
          <a:p>
            <a:pPr algn="ctr"/>
            <a:r>
              <a:rPr lang="fr-FR" sz="1200" dirty="0">
                <a:solidFill>
                  <a:schemeClr val="tx1"/>
                </a:solidFill>
              </a:rPr>
              <a:t>Nutriscore</a:t>
            </a:r>
          </a:p>
        </p:txBody>
      </p:sp>
      <p:sp>
        <p:nvSpPr>
          <p:cNvPr id="21" name="Espace réservé du contenu 4">
            <a:extLst>
              <a:ext uri="{FF2B5EF4-FFF2-40B4-BE49-F238E27FC236}">
                <a16:creationId xmlns:a16="http://schemas.microsoft.com/office/drawing/2014/main" id="{CED9A703-8E34-4CDA-9630-6CB44E4150C1}"/>
              </a:ext>
            </a:extLst>
          </p:cNvPr>
          <p:cNvSpPr txBox="1">
            <a:spLocks/>
          </p:cNvSpPr>
          <p:nvPr/>
        </p:nvSpPr>
        <p:spPr>
          <a:xfrm>
            <a:off x="157161" y="6385465"/>
            <a:ext cx="11694870" cy="39284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pPr marL="0" indent="0">
              <a:buNone/>
            </a:pPr>
            <a:r>
              <a:rPr lang="fr-FR" sz="1100" dirty="0"/>
              <a:t>Le pairplot est une première approche visuelle pour analyser la corrélation entre les variables. D'autres méthodes mathématiques permettent d'affiner l'analyse de ces corrélations, ce sera vu dans l'analyse bivariée des variables.</a:t>
            </a:r>
          </a:p>
        </p:txBody>
      </p:sp>
      <p:sp>
        <p:nvSpPr>
          <p:cNvPr id="2" name="Espace réservé du numéro de diapositive 1">
            <a:extLst>
              <a:ext uri="{FF2B5EF4-FFF2-40B4-BE49-F238E27FC236}">
                <a16:creationId xmlns:a16="http://schemas.microsoft.com/office/drawing/2014/main" id="{529D79A3-32EC-43AB-8EC5-30EB9662E741}"/>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10</a:t>
            </a:fld>
            <a:endParaRPr lang="fr-FR"/>
          </a:p>
        </p:txBody>
      </p:sp>
    </p:spTree>
    <p:extLst>
      <p:ext uri="{BB962C8B-B14F-4D97-AF65-F5344CB8AC3E}">
        <p14:creationId xmlns:p14="http://schemas.microsoft.com/office/powerpoint/2010/main" val="189763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BE7EABE-EA9E-499C-A9DF-6255517600E1}"/>
              </a:ext>
            </a:extLst>
          </p:cNvPr>
          <p:cNvSpPr txBox="1">
            <a:spLocks/>
          </p:cNvSpPr>
          <p:nvPr/>
        </p:nvSpPr>
        <p:spPr>
          <a:xfrm>
            <a:off x="1484310" y="0"/>
            <a:ext cx="10018713" cy="531845"/>
          </a:xfrm>
          <a:prstGeom prst="rect">
            <a:avLst/>
          </a:prstGeom>
          <a:effectLst/>
        </p:spPr>
        <p:txBody>
          <a:bodyPr vert="horz" lIns="91440" tIns="45720" rIns="91440" bIns="45720" rtlCol="0" anchor="ctr">
            <a:normAutofit fontScale="85000" lnSpcReduction="2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b="1" dirty="0"/>
              <a:t>ANALYSE DES DISTRIBUTIONS</a:t>
            </a:r>
          </a:p>
        </p:txBody>
      </p:sp>
      <p:sp>
        <p:nvSpPr>
          <p:cNvPr id="10" name="Espace réservé du contenu 4">
            <a:extLst>
              <a:ext uri="{FF2B5EF4-FFF2-40B4-BE49-F238E27FC236}">
                <a16:creationId xmlns:a16="http://schemas.microsoft.com/office/drawing/2014/main" id="{780D7959-BFA1-46CF-9AD2-2FF5A046F45E}"/>
              </a:ext>
            </a:extLst>
          </p:cNvPr>
          <p:cNvSpPr>
            <a:spLocks noGrp="1"/>
          </p:cNvSpPr>
          <p:nvPr>
            <p:ph idx="1"/>
          </p:nvPr>
        </p:nvSpPr>
        <p:spPr>
          <a:xfrm>
            <a:off x="1484310" y="6106740"/>
            <a:ext cx="10568355" cy="751260"/>
          </a:xfr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fr-FR" sz="1000" dirty="0"/>
              <a:t>La plupart des distributions  ont une courbe ressemblant à des distributions Gaussiennes asymétriques à gauche. Ce qui est logique compte tenu de l’échelle des indicateurs.</a:t>
            </a:r>
          </a:p>
          <a:p>
            <a:r>
              <a:rPr lang="fr-FR" sz="1000" dirty="0"/>
              <a:t>La droite de Henry permet de vérifier visuellement qu'une distribution est normale. Le principe est simple. Si les points suivent la droite, alors la distribution est Gaussienne. Dans notre cas, nous pouvons constater que les distributions ne sont pas Gaussienne.</a:t>
            </a:r>
          </a:p>
          <a:p>
            <a:r>
              <a:rPr lang="fr-FR" sz="1000" dirty="0"/>
              <a:t>Ces graphiques nous indique que des modèles simples de prédictions ne seront peut être pas performants. </a:t>
            </a:r>
          </a:p>
        </p:txBody>
      </p:sp>
      <p:pic>
        <p:nvPicPr>
          <p:cNvPr id="2" name="Image 1">
            <a:extLst>
              <a:ext uri="{FF2B5EF4-FFF2-40B4-BE49-F238E27FC236}">
                <a16:creationId xmlns:a16="http://schemas.microsoft.com/office/drawing/2014/main" id="{0CAAFD99-D502-419B-A090-57F209C15DDA}"/>
              </a:ext>
            </a:extLst>
          </p:cNvPr>
          <p:cNvPicPr>
            <a:picLocks noChangeAspect="1"/>
          </p:cNvPicPr>
          <p:nvPr/>
        </p:nvPicPr>
        <p:blipFill>
          <a:blip r:embed="rId2"/>
          <a:stretch>
            <a:fillRect/>
          </a:stretch>
        </p:blipFill>
        <p:spPr>
          <a:xfrm>
            <a:off x="1484310" y="531844"/>
            <a:ext cx="5242653" cy="4172723"/>
          </a:xfrm>
          <a:prstGeom prst="rect">
            <a:avLst/>
          </a:prstGeom>
        </p:spPr>
      </p:pic>
      <p:pic>
        <p:nvPicPr>
          <p:cNvPr id="3" name="Image 2">
            <a:extLst>
              <a:ext uri="{FF2B5EF4-FFF2-40B4-BE49-F238E27FC236}">
                <a16:creationId xmlns:a16="http://schemas.microsoft.com/office/drawing/2014/main" id="{2469E544-ADF0-4B8B-B9E4-9681F868D285}"/>
              </a:ext>
            </a:extLst>
          </p:cNvPr>
          <p:cNvPicPr>
            <a:picLocks noChangeAspect="1"/>
          </p:cNvPicPr>
          <p:nvPr/>
        </p:nvPicPr>
        <p:blipFill>
          <a:blip r:embed="rId3"/>
          <a:stretch>
            <a:fillRect/>
          </a:stretch>
        </p:blipFill>
        <p:spPr>
          <a:xfrm>
            <a:off x="6863437" y="531844"/>
            <a:ext cx="5189228" cy="4172723"/>
          </a:xfrm>
          <a:prstGeom prst="rect">
            <a:avLst/>
          </a:prstGeom>
        </p:spPr>
      </p:pic>
      <p:pic>
        <p:nvPicPr>
          <p:cNvPr id="5" name="Image 4">
            <a:extLst>
              <a:ext uri="{FF2B5EF4-FFF2-40B4-BE49-F238E27FC236}">
                <a16:creationId xmlns:a16="http://schemas.microsoft.com/office/drawing/2014/main" id="{D3A888BF-DEEA-4256-8D82-4CA360A41DFB}"/>
              </a:ext>
            </a:extLst>
          </p:cNvPr>
          <p:cNvPicPr>
            <a:picLocks noChangeAspect="1"/>
          </p:cNvPicPr>
          <p:nvPr/>
        </p:nvPicPr>
        <p:blipFill>
          <a:blip r:embed="rId4"/>
          <a:stretch>
            <a:fillRect/>
          </a:stretch>
        </p:blipFill>
        <p:spPr>
          <a:xfrm>
            <a:off x="1484310" y="4704567"/>
            <a:ext cx="5242653" cy="1370368"/>
          </a:xfrm>
          <a:prstGeom prst="rect">
            <a:avLst/>
          </a:prstGeom>
        </p:spPr>
      </p:pic>
      <p:pic>
        <p:nvPicPr>
          <p:cNvPr id="11" name="Image 10">
            <a:extLst>
              <a:ext uri="{FF2B5EF4-FFF2-40B4-BE49-F238E27FC236}">
                <a16:creationId xmlns:a16="http://schemas.microsoft.com/office/drawing/2014/main" id="{FC76D77E-D0BC-4AAC-96BA-0802AA245978}"/>
              </a:ext>
            </a:extLst>
          </p:cNvPr>
          <p:cNvPicPr>
            <a:picLocks noChangeAspect="1"/>
          </p:cNvPicPr>
          <p:nvPr/>
        </p:nvPicPr>
        <p:blipFill>
          <a:blip r:embed="rId5"/>
          <a:stretch>
            <a:fillRect/>
          </a:stretch>
        </p:blipFill>
        <p:spPr>
          <a:xfrm>
            <a:off x="6863437" y="4709996"/>
            <a:ext cx="5189228" cy="1362314"/>
          </a:xfrm>
          <a:prstGeom prst="rect">
            <a:avLst/>
          </a:prstGeom>
        </p:spPr>
      </p:pic>
      <p:sp>
        <p:nvSpPr>
          <p:cNvPr id="6" name="Espace réservé du numéro de diapositive 5">
            <a:extLst>
              <a:ext uri="{FF2B5EF4-FFF2-40B4-BE49-F238E27FC236}">
                <a16:creationId xmlns:a16="http://schemas.microsoft.com/office/drawing/2014/main" id="{BA72D2D1-DED0-48D6-9CFE-508ED39AB3ED}"/>
              </a:ext>
            </a:extLst>
          </p:cNvPr>
          <p:cNvSpPr>
            <a:spLocks noGrp="1"/>
          </p:cNvSpPr>
          <p:nvPr>
            <p:ph type="sldNum" sz="quarter" idx="12"/>
          </p:nvPr>
        </p:nvSpPr>
        <p:spPr>
          <a:xfrm>
            <a:off x="11640833" y="6482370"/>
            <a:ext cx="551167" cy="365125"/>
          </a:xfrm>
        </p:spPr>
        <p:txBody>
          <a:bodyPr/>
          <a:lstStyle/>
          <a:p>
            <a:fld id="{CE4779A5-1084-4103-B969-E01EFA91FDE1}" type="slidenum">
              <a:rPr lang="fr-FR" smtClean="0"/>
              <a:t>11</a:t>
            </a:fld>
            <a:endParaRPr lang="fr-FR" dirty="0"/>
          </a:p>
        </p:txBody>
      </p:sp>
    </p:spTree>
    <p:extLst>
      <p:ext uri="{BB962C8B-B14F-4D97-AF65-F5344CB8AC3E}">
        <p14:creationId xmlns:p14="http://schemas.microsoft.com/office/powerpoint/2010/main" val="63600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8E443E3-3D1B-4B35-AB56-F4665C770F42}"/>
              </a:ext>
            </a:extLst>
          </p:cNvPr>
          <p:cNvPicPr>
            <a:picLocks noChangeAspect="1"/>
          </p:cNvPicPr>
          <p:nvPr/>
        </p:nvPicPr>
        <p:blipFill>
          <a:blip r:embed="rId2"/>
          <a:stretch>
            <a:fillRect/>
          </a:stretch>
        </p:blipFill>
        <p:spPr>
          <a:xfrm>
            <a:off x="491593" y="1063690"/>
            <a:ext cx="2706194" cy="2303764"/>
          </a:xfrm>
          <a:prstGeom prst="rect">
            <a:avLst/>
          </a:prstGeom>
        </p:spPr>
      </p:pic>
      <p:sp>
        <p:nvSpPr>
          <p:cNvPr id="6" name="Titre 3">
            <a:extLst>
              <a:ext uri="{FF2B5EF4-FFF2-40B4-BE49-F238E27FC236}">
                <a16:creationId xmlns:a16="http://schemas.microsoft.com/office/drawing/2014/main" id="{03B10DDA-F639-4144-ABC3-7CCFFD84300B}"/>
              </a:ext>
            </a:extLst>
          </p:cNvPr>
          <p:cNvSpPr>
            <a:spLocks noGrp="1"/>
          </p:cNvSpPr>
          <p:nvPr>
            <p:ph type="title"/>
          </p:nvPr>
        </p:nvSpPr>
        <p:spPr>
          <a:xfrm>
            <a:off x="1484310" y="0"/>
            <a:ext cx="10018713" cy="1063690"/>
          </a:xfrm>
        </p:spPr>
        <p:txBody>
          <a:bodyPr/>
          <a:lstStyle/>
          <a:p>
            <a:pPr algn="l"/>
            <a:r>
              <a:rPr lang="fr-FR" b="1" dirty="0"/>
              <a:t>RECHERCHE DE CORRELATIONS</a:t>
            </a:r>
          </a:p>
        </p:txBody>
      </p:sp>
      <p:pic>
        <p:nvPicPr>
          <p:cNvPr id="7" name="Image 6">
            <a:extLst>
              <a:ext uri="{FF2B5EF4-FFF2-40B4-BE49-F238E27FC236}">
                <a16:creationId xmlns:a16="http://schemas.microsoft.com/office/drawing/2014/main" id="{80005CE8-5456-48A8-82C2-55EA64A06C48}"/>
              </a:ext>
            </a:extLst>
          </p:cNvPr>
          <p:cNvPicPr>
            <a:picLocks noChangeAspect="1"/>
          </p:cNvPicPr>
          <p:nvPr/>
        </p:nvPicPr>
        <p:blipFill>
          <a:blip r:embed="rId3"/>
          <a:stretch>
            <a:fillRect/>
          </a:stretch>
        </p:blipFill>
        <p:spPr>
          <a:xfrm>
            <a:off x="3469534" y="1063690"/>
            <a:ext cx="8305236" cy="2303764"/>
          </a:xfrm>
          <a:prstGeom prst="rect">
            <a:avLst/>
          </a:prstGeom>
        </p:spPr>
      </p:pic>
      <p:sp>
        <p:nvSpPr>
          <p:cNvPr id="8" name="Espace réservé du contenu 4">
            <a:extLst>
              <a:ext uri="{FF2B5EF4-FFF2-40B4-BE49-F238E27FC236}">
                <a16:creationId xmlns:a16="http://schemas.microsoft.com/office/drawing/2014/main" id="{F5D5FFC1-E65E-43C1-9E0E-D137933C40B0}"/>
              </a:ext>
            </a:extLst>
          </p:cNvPr>
          <p:cNvSpPr>
            <a:spLocks noGrp="1"/>
          </p:cNvSpPr>
          <p:nvPr>
            <p:ph idx="1"/>
          </p:nvPr>
        </p:nvSpPr>
        <p:spPr>
          <a:xfrm>
            <a:off x="1089146" y="3490547"/>
            <a:ext cx="10685624" cy="1433145"/>
          </a:xfrm>
        </p:spPr>
        <p:style>
          <a:lnRef idx="1">
            <a:schemeClr val="accent2"/>
          </a:lnRef>
          <a:fillRef idx="2">
            <a:schemeClr val="accent2"/>
          </a:fillRef>
          <a:effectRef idx="1">
            <a:schemeClr val="accent2"/>
          </a:effectRef>
          <a:fontRef idx="minor">
            <a:schemeClr val="dk1"/>
          </a:fontRef>
        </p:style>
        <p:txBody>
          <a:bodyPr>
            <a:normAutofit/>
          </a:bodyPr>
          <a:lstStyle/>
          <a:p>
            <a:r>
              <a:rPr lang="fr-FR" sz="1600" b="1" u="sng" dirty="0"/>
              <a:t>Explications :</a:t>
            </a:r>
          </a:p>
          <a:p>
            <a:r>
              <a:rPr lang="fr-FR" sz="1200" b="1" u="sng" dirty="0"/>
              <a:t>La matrice de corrélation </a:t>
            </a:r>
            <a:r>
              <a:rPr lang="fr-FR" sz="1200" dirty="0"/>
              <a:t>permet de visualiser les variables liées les une aux autres.</a:t>
            </a:r>
          </a:p>
          <a:p>
            <a:r>
              <a:rPr lang="fr-FR" sz="1200" b="1" u="sng" dirty="0"/>
              <a:t>Le coefficient de corrélation linéaire </a:t>
            </a:r>
            <a:r>
              <a:rPr lang="fr-FR" sz="1200" dirty="0"/>
              <a:t>permet de chiffrer le lien de corrélation entre 2 variables. Sa valeur varie en -1 et 1. Si elle est proche de 0, il n’y a pas de corrélation entre les variables. En revanche, si elle est proche de -1 ou 1, cela veut dire qu’une corrélation existe.</a:t>
            </a:r>
          </a:p>
          <a:p>
            <a:r>
              <a:rPr lang="fr-FR" sz="1200" dirty="0"/>
              <a:t>Par contre, ce coefficient n’indique pas à quel point les variables sont liées entre elles. Pour cela il existe d’autres outils que nous utiliserons juste après.</a:t>
            </a:r>
          </a:p>
        </p:txBody>
      </p:sp>
      <p:sp>
        <p:nvSpPr>
          <p:cNvPr id="9" name="Espace réservé du contenu 4">
            <a:extLst>
              <a:ext uri="{FF2B5EF4-FFF2-40B4-BE49-F238E27FC236}">
                <a16:creationId xmlns:a16="http://schemas.microsoft.com/office/drawing/2014/main" id="{AA669E75-467B-453B-A332-9805AE404A04}"/>
              </a:ext>
            </a:extLst>
          </p:cNvPr>
          <p:cNvSpPr txBox="1">
            <a:spLocks/>
          </p:cNvSpPr>
          <p:nvPr/>
        </p:nvSpPr>
        <p:spPr>
          <a:xfrm>
            <a:off x="2601423" y="5046785"/>
            <a:ext cx="9173347" cy="160019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200" u="sng" dirty="0"/>
              <a:t>Notre analyse ci-dessus, nous permet de constater que le Nutriscore est corrélé avec 4 autres variables :</a:t>
            </a:r>
          </a:p>
          <a:p>
            <a:pPr lvl="1"/>
            <a:r>
              <a:rPr lang="fr-FR" sz="1000" dirty="0"/>
              <a:t>L’énergie</a:t>
            </a:r>
          </a:p>
          <a:p>
            <a:pPr lvl="1"/>
            <a:r>
              <a:rPr lang="fr-FR" sz="1000" dirty="0"/>
              <a:t>Les gras</a:t>
            </a:r>
          </a:p>
          <a:p>
            <a:pPr lvl="1"/>
            <a:r>
              <a:rPr lang="fr-FR" sz="1000" dirty="0"/>
              <a:t>Les gras saturés</a:t>
            </a:r>
          </a:p>
          <a:p>
            <a:pPr lvl="1"/>
            <a:r>
              <a:rPr lang="fr-FR" sz="1000" dirty="0"/>
              <a:t>Les sucres</a:t>
            </a:r>
          </a:p>
        </p:txBody>
      </p:sp>
      <p:sp>
        <p:nvSpPr>
          <p:cNvPr id="2" name="Espace réservé du numéro de diapositive 1">
            <a:extLst>
              <a:ext uri="{FF2B5EF4-FFF2-40B4-BE49-F238E27FC236}">
                <a16:creationId xmlns:a16="http://schemas.microsoft.com/office/drawing/2014/main" id="{C6595B6E-5507-47E1-83D9-30115366AB39}"/>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12</a:t>
            </a:fld>
            <a:endParaRPr lang="fr-FR" dirty="0"/>
          </a:p>
        </p:txBody>
      </p:sp>
    </p:spTree>
    <p:extLst>
      <p:ext uri="{BB962C8B-B14F-4D97-AF65-F5344CB8AC3E}">
        <p14:creationId xmlns:p14="http://schemas.microsoft.com/office/powerpoint/2010/main" val="2726856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C9116DB-A425-4B51-A5E8-5E554FC4A794}"/>
              </a:ext>
            </a:extLst>
          </p:cNvPr>
          <p:cNvSpPr>
            <a:spLocks noGrp="1"/>
          </p:cNvSpPr>
          <p:nvPr>
            <p:ph type="title"/>
          </p:nvPr>
        </p:nvSpPr>
        <p:spPr>
          <a:xfrm>
            <a:off x="1484310" y="0"/>
            <a:ext cx="10018713" cy="1063690"/>
          </a:xfrm>
        </p:spPr>
        <p:txBody>
          <a:bodyPr/>
          <a:lstStyle/>
          <a:p>
            <a:pPr algn="l"/>
            <a:r>
              <a:rPr lang="fr-FR" b="1" dirty="0"/>
              <a:t>LA METHODE ANOVA</a:t>
            </a:r>
          </a:p>
        </p:txBody>
      </p:sp>
      <p:sp>
        <p:nvSpPr>
          <p:cNvPr id="5" name="Espace réservé du contenu 4">
            <a:extLst>
              <a:ext uri="{FF2B5EF4-FFF2-40B4-BE49-F238E27FC236}">
                <a16:creationId xmlns:a16="http://schemas.microsoft.com/office/drawing/2014/main" id="{97B11014-9B2E-46E0-9FD4-99F81E55753E}"/>
              </a:ext>
            </a:extLst>
          </p:cNvPr>
          <p:cNvSpPr>
            <a:spLocks noGrp="1"/>
          </p:cNvSpPr>
          <p:nvPr>
            <p:ph idx="1"/>
          </p:nvPr>
        </p:nvSpPr>
        <p:spPr>
          <a:xfrm>
            <a:off x="1589252" y="826479"/>
            <a:ext cx="10602748" cy="1503484"/>
          </a:xfrm>
        </p:spPr>
        <p:style>
          <a:lnRef idx="1">
            <a:schemeClr val="accent2"/>
          </a:lnRef>
          <a:fillRef idx="2">
            <a:schemeClr val="accent2"/>
          </a:fillRef>
          <a:effectRef idx="1">
            <a:schemeClr val="accent2"/>
          </a:effectRef>
          <a:fontRef idx="minor">
            <a:schemeClr val="dk1"/>
          </a:fontRef>
        </p:style>
        <p:txBody>
          <a:bodyPr>
            <a:normAutofit/>
          </a:bodyPr>
          <a:lstStyle/>
          <a:p>
            <a:r>
              <a:rPr lang="fr-FR" sz="1400" b="1" u="sng" dirty="0"/>
              <a:t>Explications :</a:t>
            </a:r>
          </a:p>
          <a:p>
            <a:r>
              <a:rPr lang="fr-FR" sz="1100" b="1" u="sng" dirty="0"/>
              <a:t>La méthode ANOVA </a:t>
            </a:r>
            <a:r>
              <a:rPr lang="fr-FR" sz="1100" dirty="0"/>
              <a:t>est une analyse de la covariance entre deux variables (quantitative et qualitative)</a:t>
            </a:r>
          </a:p>
          <a:p>
            <a:r>
              <a:rPr lang="fr-FR" sz="1100" dirty="0"/>
              <a:t>Ici, la question que l'on se pose est « Est-ce que les valeurs de nos indicateurs varient en fonction du grade nutritionnel? »</a:t>
            </a:r>
          </a:p>
          <a:p>
            <a:r>
              <a:rPr lang="fr-FR" sz="1100" dirty="0"/>
              <a:t>Notre variable qualitative ici sera le grade nutritionnel (de A à E).</a:t>
            </a:r>
          </a:p>
          <a:p>
            <a:r>
              <a:rPr lang="fr-FR" sz="1100" dirty="0"/>
              <a:t>Nous ferons l'analyse pour chaque indicateur. Nos variables quantitatives seront donc nos indicateurs.</a:t>
            </a:r>
          </a:p>
        </p:txBody>
      </p:sp>
      <p:pic>
        <p:nvPicPr>
          <p:cNvPr id="6" name="Image 5">
            <a:extLst>
              <a:ext uri="{FF2B5EF4-FFF2-40B4-BE49-F238E27FC236}">
                <a16:creationId xmlns:a16="http://schemas.microsoft.com/office/drawing/2014/main" id="{7A1A806D-F739-4A16-9156-F61365A93C99}"/>
              </a:ext>
            </a:extLst>
          </p:cNvPr>
          <p:cNvPicPr>
            <a:picLocks noChangeAspect="1"/>
          </p:cNvPicPr>
          <p:nvPr/>
        </p:nvPicPr>
        <p:blipFill>
          <a:blip r:embed="rId2"/>
          <a:stretch>
            <a:fillRect/>
          </a:stretch>
        </p:blipFill>
        <p:spPr>
          <a:xfrm>
            <a:off x="1589251" y="2325637"/>
            <a:ext cx="7422863" cy="4457628"/>
          </a:xfrm>
          <a:prstGeom prst="rect">
            <a:avLst/>
          </a:prstGeom>
        </p:spPr>
      </p:pic>
      <p:sp>
        <p:nvSpPr>
          <p:cNvPr id="7" name="Espace réservé du contenu 4">
            <a:extLst>
              <a:ext uri="{FF2B5EF4-FFF2-40B4-BE49-F238E27FC236}">
                <a16:creationId xmlns:a16="http://schemas.microsoft.com/office/drawing/2014/main" id="{92FD8777-25D9-4BE7-B052-1E2029A4748C}"/>
              </a:ext>
            </a:extLst>
          </p:cNvPr>
          <p:cNvSpPr txBox="1">
            <a:spLocks/>
          </p:cNvSpPr>
          <p:nvPr/>
        </p:nvSpPr>
        <p:spPr>
          <a:xfrm>
            <a:off x="9012805" y="2325638"/>
            <a:ext cx="3179886" cy="445762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200" dirty="0"/>
              <a:t>L’illustration parfaite de l’ANOVA est le graphique du Nutriscore.</a:t>
            </a:r>
          </a:p>
          <a:p>
            <a:endParaRPr lang="fr-FR" sz="1200" dirty="0"/>
          </a:p>
          <a:p>
            <a:r>
              <a:rPr lang="fr-FR" sz="1200" dirty="0"/>
              <a:t>On constate que l’énergie, les gras, les gras saturés, les sucres et les fibres semblent dépendre du Nutriscore.</a:t>
            </a:r>
          </a:p>
          <a:p>
            <a:endParaRPr lang="fr-FR" sz="1200" dirty="0"/>
          </a:p>
          <a:p>
            <a:r>
              <a:rPr lang="fr-FR" sz="1200" dirty="0"/>
              <a:t>Par contre, les féculents, les protéines et le sel ne semblent pas avoir de lien avec le Nutriscore.</a:t>
            </a:r>
          </a:p>
          <a:p>
            <a:endParaRPr lang="fr-FR" sz="1200" dirty="0"/>
          </a:p>
          <a:p>
            <a:r>
              <a:rPr lang="fr-FR" sz="1200" dirty="0"/>
              <a:t>Ces différentes analyses nous indique que pour construire un modèle de prédiction, nous pourrons nous appuyer sur les indicateurs suivants :</a:t>
            </a:r>
          </a:p>
          <a:p>
            <a:pPr lvl="1"/>
            <a:r>
              <a:rPr lang="fr-FR" sz="1000" dirty="0"/>
              <a:t>L’énergie, les gras, les gras saturés, les sucres et les fibres.</a:t>
            </a:r>
          </a:p>
        </p:txBody>
      </p:sp>
      <p:sp>
        <p:nvSpPr>
          <p:cNvPr id="2" name="Espace réservé du numéro de diapositive 1">
            <a:extLst>
              <a:ext uri="{FF2B5EF4-FFF2-40B4-BE49-F238E27FC236}">
                <a16:creationId xmlns:a16="http://schemas.microsoft.com/office/drawing/2014/main" id="{03B862DA-FC1C-4FB2-9846-0356339BFFD9}"/>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13</a:t>
            </a:fld>
            <a:endParaRPr lang="fr-FR" dirty="0"/>
          </a:p>
        </p:txBody>
      </p:sp>
    </p:spTree>
    <p:extLst>
      <p:ext uri="{BB962C8B-B14F-4D97-AF65-F5344CB8AC3E}">
        <p14:creationId xmlns:p14="http://schemas.microsoft.com/office/powerpoint/2010/main" val="1796016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1971964" y="2754745"/>
            <a:ext cx="8248072" cy="1348509"/>
          </a:xfrm>
          <a:prstGeom prst="roundRect">
            <a:avLst/>
          </a:prstGeom>
          <a:solidFill>
            <a:schemeClr val="accent5">
              <a:lumMod val="40000"/>
              <a:lumOff val="6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IV – PREDICTION NUTRISCORE</a:t>
            </a:r>
          </a:p>
        </p:txBody>
      </p:sp>
      <p:sp>
        <p:nvSpPr>
          <p:cNvPr id="3" name="ZoneTexte 2">
            <a:extLst>
              <a:ext uri="{FF2B5EF4-FFF2-40B4-BE49-F238E27FC236}">
                <a16:creationId xmlns:a16="http://schemas.microsoft.com/office/drawing/2014/main" id="{3B50A09E-55A4-459B-96C5-9C1046827CBB}"/>
              </a:ext>
            </a:extLst>
          </p:cNvPr>
          <p:cNvSpPr txBox="1"/>
          <p:nvPr/>
        </p:nvSpPr>
        <p:spPr>
          <a:xfrm>
            <a:off x="2548394" y="4622800"/>
            <a:ext cx="7152920" cy="1631216"/>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fr-FR" sz="1600" b="1" u="sng" dirty="0"/>
              <a:t>3 points importants pour bien cerner le problème :</a:t>
            </a:r>
          </a:p>
          <a:p>
            <a:endParaRPr lang="fr-FR" sz="1400" b="1" u="sng" dirty="0"/>
          </a:p>
          <a:p>
            <a:pPr marL="800100" lvl="1" indent="-342900">
              <a:buFont typeface="+mj-lt"/>
              <a:buAutoNum type="arabicPeriod"/>
            </a:pPr>
            <a:r>
              <a:rPr lang="fr-FR" sz="1400" dirty="0"/>
              <a:t>Possédant des </a:t>
            </a:r>
            <a:r>
              <a:rPr lang="fr-FR" sz="1400" u="sng" dirty="0"/>
              <a:t>exemples d’entraînement étiquetés,</a:t>
            </a:r>
            <a:r>
              <a:rPr lang="fr-FR" sz="1400" dirty="0"/>
              <a:t> c’est une tâche dite supervisée.</a:t>
            </a:r>
          </a:p>
          <a:p>
            <a:pPr marL="800100" lvl="1" indent="-342900">
              <a:buFont typeface="+mj-lt"/>
              <a:buAutoNum type="arabicPeriod"/>
            </a:pPr>
            <a:endParaRPr lang="fr-FR" sz="1400" dirty="0"/>
          </a:p>
          <a:p>
            <a:pPr marL="800100" lvl="1" indent="-342900">
              <a:buFont typeface="+mj-lt"/>
              <a:buAutoNum type="arabicPeriod"/>
            </a:pPr>
            <a:r>
              <a:rPr lang="fr-FR" sz="1400" dirty="0"/>
              <a:t>Nous recherchons une valeur, nous avons donc à faire à un </a:t>
            </a:r>
            <a:r>
              <a:rPr lang="fr-FR" sz="1400" u="sng" dirty="0"/>
              <a:t>problème de régression</a:t>
            </a:r>
            <a:r>
              <a:rPr lang="fr-FR" sz="1400" dirty="0"/>
              <a:t>.</a:t>
            </a:r>
          </a:p>
          <a:p>
            <a:pPr marL="800100" lvl="1" indent="-342900">
              <a:buFont typeface="+mj-lt"/>
              <a:buAutoNum type="arabicPeriod"/>
            </a:pPr>
            <a:endParaRPr lang="fr-FR" sz="1400" dirty="0"/>
          </a:p>
          <a:p>
            <a:pPr marL="800100" lvl="1" indent="-342900">
              <a:buFont typeface="+mj-lt"/>
              <a:buAutoNum type="arabicPeriod"/>
            </a:pPr>
            <a:r>
              <a:rPr lang="fr-FR" sz="1400" dirty="0"/>
              <a:t>Nous travaillons avec plusieurs indicateurs, ce sera donc une </a:t>
            </a:r>
            <a:r>
              <a:rPr lang="fr-FR" sz="1400" u="sng" dirty="0"/>
              <a:t>régression multivariée</a:t>
            </a:r>
            <a:r>
              <a:rPr lang="fr-FR" sz="1400" dirty="0"/>
              <a:t>.</a:t>
            </a:r>
          </a:p>
        </p:txBody>
      </p:sp>
      <p:sp>
        <p:nvSpPr>
          <p:cNvPr id="2" name="Espace réservé du numéro de diapositive 1">
            <a:extLst>
              <a:ext uri="{FF2B5EF4-FFF2-40B4-BE49-F238E27FC236}">
                <a16:creationId xmlns:a16="http://schemas.microsoft.com/office/drawing/2014/main" id="{40159A82-5D65-4238-9F30-576969E316F5}"/>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14</a:t>
            </a:fld>
            <a:endParaRPr lang="fr-FR" dirty="0"/>
          </a:p>
        </p:txBody>
      </p:sp>
    </p:spTree>
    <p:extLst>
      <p:ext uri="{BB962C8B-B14F-4D97-AF65-F5344CB8AC3E}">
        <p14:creationId xmlns:p14="http://schemas.microsoft.com/office/powerpoint/2010/main" val="378572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0D1E4BA-AD3A-4969-8905-5C95F04E53C2}"/>
              </a:ext>
            </a:extLst>
          </p:cNvPr>
          <p:cNvSpPr>
            <a:spLocks noGrp="1"/>
          </p:cNvSpPr>
          <p:nvPr>
            <p:ph type="title"/>
          </p:nvPr>
        </p:nvSpPr>
        <p:spPr>
          <a:xfrm>
            <a:off x="1484310" y="0"/>
            <a:ext cx="10018713" cy="1063690"/>
          </a:xfrm>
        </p:spPr>
        <p:txBody>
          <a:bodyPr/>
          <a:lstStyle/>
          <a:p>
            <a:pPr algn="l"/>
            <a:r>
              <a:rPr lang="fr-FR" b="1" dirty="0"/>
              <a:t>PREPARATION DATASETS</a:t>
            </a:r>
          </a:p>
        </p:txBody>
      </p:sp>
      <p:sp>
        <p:nvSpPr>
          <p:cNvPr id="5" name="Rectangle 4">
            <a:extLst>
              <a:ext uri="{FF2B5EF4-FFF2-40B4-BE49-F238E27FC236}">
                <a16:creationId xmlns:a16="http://schemas.microsoft.com/office/drawing/2014/main" id="{15647DF4-3BEB-4A8D-9230-A32874A11031}"/>
              </a:ext>
            </a:extLst>
          </p:cNvPr>
          <p:cNvSpPr/>
          <p:nvPr/>
        </p:nvSpPr>
        <p:spPr>
          <a:xfrm>
            <a:off x="4813300" y="1461623"/>
            <a:ext cx="2565400" cy="38411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DATASET  GLOBAL</a:t>
            </a:r>
          </a:p>
        </p:txBody>
      </p:sp>
      <p:sp>
        <p:nvSpPr>
          <p:cNvPr id="6" name="Rectangle 5">
            <a:extLst>
              <a:ext uri="{FF2B5EF4-FFF2-40B4-BE49-F238E27FC236}">
                <a16:creationId xmlns:a16="http://schemas.microsoft.com/office/drawing/2014/main" id="{97611E52-6AC5-4D26-8DA9-A73D83F603F3}"/>
              </a:ext>
            </a:extLst>
          </p:cNvPr>
          <p:cNvSpPr/>
          <p:nvPr/>
        </p:nvSpPr>
        <p:spPr>
          <a:xfrm>
            <a:off x="1484310" y="3259234"/>
            <a:ext cx="2832100" cy="3841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DATASET DE VALIDATION</a:t>
            </a:r>
          </a:p>
        </p:txBody>
      </p:sp>
      <p:sp>
        <p:nvSpPr>
          <p:cNvPr id="7" name="Rectangle 6">
            <a:extLst>
              <a:ext uri="{FF2B5EF4-FFF2-40B4-BE49-F238E27FC236}">
                <a16:creationId xmlns:a16="http://schemas.microsoft.com/office/drawing/2014/main" id="{F59D5BE0-692E-49DE-A695-017F48544C86}"/>
              </a:ext>
            </a:extLst>
          </p:cNvPr>
          <p:cNvSpPr/>
          <p:nvPr/>
        </p:nvSpPr>
        <p:spPr>
          <a:xfrm>
            <a:off x="6881809" y="3259234"/>
            <a:ext cx="3145367" cy="3841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DATASET D’ENTRAINEMENT</a:t>
            </a:r>
          </a:p>
        </p:txBody>
      </p:sp>
      <p:sp>
        <p:nvSpPr>
          <p:cNvPr id="8" name="Rectangle 7">
            <a:extLst>
              <a:ext uri="{FF2B5EF4-FFF2-40B4-BE49-F238E27FC236}">
                <a16:creationId xmlns:a16="http://schemas.microsoft.com/office/drawing/2014/main" id="{E40BF27C-A39C-4B30-9390-4271426E1A5E}"/>
              </a:ext>
            </a:extLst>
          </p:cNvPr>
          <p:cNvSpPr/>
          <p:nvPr/>
        </p:nvSpPr>
        <p:spPr>
          <a:xfrm>
            <a:off x="5097459" y="5056845"/>
            <a:ext cx="3145367" cy="3841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DONNEES D’ENTRAINEMENT</a:t>
            </a:r>
          </a:p>
        </p:txBody>
      </p:sp>
      <p:sp>
        <p:nvSpPr>
          <p:cNvPr id="9" name="Rectangle 8">
            <a:extLst>
              <a:ext uri="{FF2B5EF4-FFF2-40B4-BE49-F238E27FC236}">
                <a16:creationId xmlns:a16="http://schemas.microsoft.com/office/drawing/2014/main" id="{AF743346-66CC-4CCF-9EC9-1D958A47721F}"/>
              </a:ext>
            </a:extLst>
          </p:cNvPr>
          <p:cNvSpPr/>
          <p:nvPr/>
        </p:nvSpPr>
        <p:spPr>
          <a:xfrm>
            <a:off x="8676743" y="5056845"/>
            <a:ext cx="3145367" cy="38411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DONNEES DE TEST</a:t>
            </a:r>
          </a:p>
        </p:txBody>
      </p:sp>
      <p:sp>
        <p:nvSpPr>
          <p:cNvPr id="10" name="Rectangle 9">
            <a:extLst>
              <a:ext uri="{FF2B5EF4-FFF2-40B4-BE49-F238E27FC236}">
                <a16:creationId xmlns:a16="http://schemas.microsoft.com/office/drawing/2014/main" id="{CE9407D2-4FFE-4934-8149-7359FCE61745}"/>
              </a:ext>
            </a:extLst>
          </p:cNvPr>
          <p:cNvSpPr/>
          <p:nvPr/>
        </p:nvSpPr>
        <p:spPr>
          <a:xfrm>
            <a:off x="3636433" y="1949148"/>
            <a:ext cx="4919133" cy="48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Dataset trié avec les bons indicateurs</a:t>
            </a:r>
          </a:p>
          <a:p>
            <a:pPr algn="ctr"/>
            <a:r>
              <a:rPr lang="fr-FR" sz="1200" i="1" dirty="0">
                <a:solidFill>
                  <a:schemeClr val="tx1"/>
                </a:solidFill>
              </a:rPr>
              <a:t>Sans données manquantes</a:t>
            </a:r>
          </a:p>
          <a:p>
            <a:pPr algn="ctr"/>
            <a:r>
              <a:rPr lang="fr-FR" sz="1200" i="1" dirty="0">
                <a:solidFill>
                  <a:schemeClr val="tx1"/>
                </a:solidFill>
              </a:rPr>
              <a:t>117000 produits (selon hypothèse retenue dans les études précédentes)</a:t>
            </a:r>
          </a:p>
        </p:txBody>
      </p:sp>
      <p:sp>
        <p:nvSpPr>
          <p:cNvPr id="11" name="Rectangle 10">
            <a:extLst>
              <a:ext uri="{FF2B5EF4-FFF2-40B4-BE49-F238E27FC236}">
                <a16:creationId xmlns:a16="http://schemas.microsoft.com/office/drawing/2014/main" id="{0160F912-C8E9-4AFA-8135-85EC2A6501B1}"/>
              </a:ext>
            </a:extLst>
          </p:cNvPr>
          <p:cNvSpPr/>
          <p:nvPr/>
        </p:nvSpPr>
        <p:spPr>
          <a:xfrm>
            <a:off x="1484310" y="3798466"/>
            <a:ext cx="2832099" cy="871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Les données de ce dataset seront vierges de tout traitement</a:t>
            </a:r>
          </a:p>
          <a:p>
            <a:pPr algn="ctr"/>
            <a:r>
              <a:rPr lang="fr-FR" sz="1200" i="1" dirty="0">
                <a:solidFill>
                  <a:schemeClr val="tx1"/>
                </a:solidFill>
              </a:rPr>
              <a:t>Nous nous en servirons pour les tests pratiques</a:t>
            </a:r>
          </a:p>
          <a:p>
            <a:pPr algn="ctr"/>
            <a:r>
              <a:rPr lang="fr-FR" sz="1200" i="1" dirty="0">
                <a:solidFill>
                  <a:schemeClr val="tx1"/>
                </a:solidFill>
              </a:rPr>
              <a:t>10% du dataset global</a:t>
            </a:r>
          </a:p>
        </p:txBody>
      </p:sp>
      <p:sp>
        <p:nvSpPr>
          <p:cNvPr id="12" name="Rectangle 11">
            <a:extLst>
              <a:ext uri="{FF2B5EF4-FFF2-40B4-BE49-F238E27FC236}">
                <a16:creationId xmlns:a16="http://schemas.microsoft.com/office/drawing/2014/main" id="{09854ACF-FE76-465C-AFA8-D732BC09A65E}"/>
              </a:ext>
            </a:extLst>
          </p:cNvPr>
          <p:cNvSpPr/>
          <p:nvPr/>
        </p:nvSpPr>
        <p:spPr>
          <a:xfrm>
            <a:off x="6881808" y="3793927"/>
            <a:ext cx="3145367" cy="48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Les données de ce dataset nous serviront pour l’entrainement et les réglages des modèles</a:t>
            </a:r>
          </a:p>
          <a:p>
            <a:pPr algn="ctr"/>
            <a:r>
              <a:rPr lang="fr-FR" sz="1200" i="1" dirty="0">
                <a:solidFill>
                  <a:schemeClr val="tx1"/>
                </a:solidFill>
              </a:rPr>
              <a:t>90% du dataset global</a:t>
            </a:r>
          </a:p>
        </p:txBody>
      </p:sp>
      <p:sp>
        <p:nvSpPr>
          <p:cNvPr id="13" name="Rectangle 12">
            <a:extLst>
              <a:ext uri="{FF2B5EF4-FFF2-40B4-BE49-F238E27FC236}">
                <a16:creationId xmlns:a16="http://schemas.microsoft.com/office/drawing/2014/main" id="{D1ECE9F8-7A92-4E8A-A2BB-878C8E4387EC}"/>
              </a:ext>
            </a:extLst>
          </p:cNvPr>
          <p:cNvSpPr/>
          <p:nvPr/>
        </p:nvSpPr>
        <p:spPr>
          <a:xfrm>
            <a:off x="5097459" y="5542555"/>
            <a:ext cx="3145367" cy="48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Les données de ce dataset nous serviront pour l’entrainement des modèles</a:t>
            </a:r>
          </a:p>
          <a:p>
            <a:pPr algn="ctr"/>
            <a:r>
              <a:rPr lang="fr-FR" sz="1200" i="1" dirty="0">
                <a:solidFill>
                  <a:schemeClr val="tx1"/>
                </a:solidFill>
              </a:rPr>
              <a:t>80% du dataset d’entraînement</a:t>
            </a:r>
          </a:p>
        </p:txBody>
      </p:sp>
      <p:sp>
        <p:nvSpPr>
          <p:cNvPr id="14" name="Rectangle 13">
            <a:extLst>
              <a:ext uri="{FF2B5EF4-FFF2-40B4-BE49-F238E27FC236}">
                <a16:creationId xmlns:a16="http://schemas.microsoft.com/office/drawing/2014/main" id="{066EB7AA-4925-4C5D-B30C-E9418D783596}"/>
              </a:ext>
            </a:extLst>
          </p:cNvPr>
          <p:cNvSpPr/>
          <p:nvPr/>
        </p:nvSpPr>
        <p:spPr>
          <a:xfrm>
            <a:off x="8676743" y="5542554"/>
            <a:ext cx="3145367" cy="487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i="1" dirty="0">
                <a:solidFill>
                  <a:schemeClr val="tx1"/>
                </a:solidFill>
              </a:rPr>
              <a:t>Les données de ce dataset nous serviront pour les réglages des modèles</a:t>
            </a:r>
          </a:p>
          <a:p>
            <a:pPr algn="ctr"/>
            <a:r>
              <a:rPr lang="fr-FR" sz="1200" i="1" dirty="0">
                <a:solidFill>
                  <a:schemeClr val="tx1"/>
                </a:solidFill>
              </a:rPr>
              <a:t>20% du dataset d’entraînement</a:t>
            </a:r>
          </a:p>
        </p:txBody>
      </p:sp>
      <p:cxnSp>
        <p:nvCxnSpPr>
          <p:cNvPr id="17" name="Connecteur : en angle 16">
            <a:extLst>
              <a:ext uri="{FF2B5EF4-FFF2-40B4-BE49-F238E27FC236}">
                <a16:creationId xmlns:a16="http://schemas.microsoft.com/office/drawing/2014/main" id="{0860357E-6832-4FEC-8156-E09E7C85D4CC}"/>
              </a:ext>
            </a:extLst>
          </p:cNvPr>
          <p:cNvCxnSpPr>
            <a:cxnSpLocks/>
            <a:stCxn id="5" idx="3"/>
            <a:endCxn id="7" idx="0"/>
          </p:cNvCxnSpPr>
          <p:nvPr/>
        </p:nvCxnSpPr>
        <p:spPr>
          <a:xfrm>
            <a:off x="7378700" y="1653678"/>
            <a:ext cx="1075793" cy="160555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necteur : en angle 20">
            <a:extLst>
              <a:ext uri="{FF2B5EF4-FFF2-40B4-BE49-F238E27FC236}">
                <a16:creationId xmlns:a16="http://schemas.microsoft.com/office/drawing/2014/main" id="{14F65319-C659-4438-826C-EF53487B7A57}"/>
              </a:ext>
            </a:extLst>
          </p:cNvPr>
          <p:cNvCxnSpPr>
            <a:cxnSpLocks/>
            <a:stCxn id="5" idx="1"/>
            <a:endCxn id="6" idx="0"/>
          </p:cNvCxnSpPr>
          <p:nvPr/>
        </p:nvCxnSpPr>
        <p:spPr>
          <a:xfrm rot="10800000" flipV="1">
            <a:off x="2900360" y="1653678"/>
            <a:ext cx="1912940" cy="160555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F3AD3DBB-F7D2-4F42-A11A-074586D6B601}"/>
              </a:ext>
            </a:extLst>
          </p:cNvPr>
          <p:cNvCxnSpPr>
            <a:cxnSpLocks/>
            <a:stCxn id="7" idx="1"/>
            <a:endCxn id="8" idx="0"/>
          </p:cNvCxnSpPr>
          <p:nvPr/>
        </p:nvCxnSpPr>
        <p:spPr>
          <a:xfrm rot="10800000" flipV="1">
            <a:off x="6670143" y="3451289"/>
            <a:ext cx="211666" cy="160555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7F27411-73E1-45FE-8EE7-095ECD8574A4}"/>
              </a:ext>
            </a:extLst>
          </p:cNvPr>
          <p:cNvCxnSpPr>
            <a:cxnSpLocks/>
            <a:stCxn id="7" idx="3"/>
            <a:endCxn id="9" idx="0"/>
          </p:cNvCxnSpPr>
          <p:nvPr/>
        </p:nvCxnSpPr>
        <p:spPr>
          <a:xfrm>
            <a:off x="10027176" y="3451289"/>
            <a:ext cx="222251" cy="160555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id="{87D26578-1D63-462F-B2AF-0FEEC7EC226E}"/>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15</a:t>
            </a:fld>
            <a:endParaRPr lang="fr-FR" dirty="0"/>
          </a:p>
        </p:txBody>
      </p:sp>
    </p:spTree>
    <p:extLst>
      <p:ext uri="{BB962C8B-B14F-4D97-AF65-F5344CB8AC3E}">
        <p14:creationId xmlns:p14="http://schemas.microsoft.com/office/powerpoint/2010/main" val="182046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3">
            <a:extLst>
              <a:ext uri="{FF2B5EF4-FFF2-40B4-BE49-F238E27FC236}">
                <a16:creationId xmlns:a16="http://schemas.microsoft.com/office/drawing/2014/main" id="{D0400A71-0B36-4401-BEB4-823532A06EA4}"/>
              </a:ext>
            </a:extLst>
          </p:cNvPr>
          <p:cNvSpPr>
            <a:spLocks noGrp="1"/>
          </p:cNvSpPr>
          <p:nvPr>
            <p:ph type="title"/>
          </p:nvPr>
        </p:nvSpPr>
        <p:spPr>
          <a:xfrm>
            <a:off x="1484310" y="0"/>
            <a:ext cx="10018713" cy="1063690"/>
          </a:xfrm>
        </p:spPr>
        <p:txBody>
          <a:bodyPr/>
          <a:lstStyle/>
          <a:p>
            <a:pPr algn="l"/>
            <a:r>
              <a:rPr lang="fr-FR" b="1" dirty="0"/>
              <a:t>REGRESSION LINEAIRE</a:t>
            </a:r>
          </a:p>
        </p:txBody>
      </p:sp>
      <p:sp>
        <p:nvSpPr>
          <p:cNvPr id="6" name="Espace réservé du contenu 4">
            <a:extLst>
              <a:ext uri="{FF2B5EF4-FFF2-40B4-BE49-F238E27FC236}">
                <a16:creationId xmlns:a16="http://schemas.microsoft.com/office/drawing/2014/main" id="{763BF1C2-85FE-46B5-9FA0-9176CE41CA47}"/>
              </a:ext>
            </a:extLst>
          </p:cNvPr>
          <p:cNvSpPr>
            <a:spLocks noGrp="1"/>
          </p:cNvSpPr>
          <p:nvPr>
            <p:ph idx="1"/>
          </p:nvPr>
        </p:nvSpPr>
        <p:spPr>
          <a:xfrm>
            <a:off x="354869" y="769105"/>
            <a:ext cx="8182461" cy="2203570"/>
          </a:xfrm>
        </p:spPr>
        <p:style>
          <a:lnRef idx="1">
            <a:schemeClr val="accent2"/>
          </a:lnRef>
          <a:fillRef idx="2">
            <a:schemeClr val="accent2"/>
          </a:fillRef>
          <a:effectRef idx="1">
            <a:schemeClr val="accent2"/>
          </a:effectRef>
          <a:fontRef idx="minor">
            <a:schemeClr val="dk1"/>
          </a:fontRef>
        </p:style>
        <p:txBody>
          <a:bodyPr>
            <a:noAutofit/>
          </a:bodyPr>
          <a:lstStyle/>
          <a:p>
            <a:r>
              <a:rPr lang="fr-FR" sz="1000" b="1" u="sng" dirty="0"/>
              <a:t>Principe :</a:t>
            </a:r>
          </a:p>
          <a:p>
            <a:pPr lvl="1"/>
            <a:r>
              <a:rPr lang="fr-FR" sz="1000" dirty="0"/>
              <a:t>Le modèle de régression linéaire est un modèle de prédiction simple qui est très efficace quand la corrélation entre les variables est très forte.</a:t>
            </a:r>
          </a:p>
          <a:p>
            <a:pPr lvl="1"/>
            <a:r>
              <a:rPr lang="fr-FR" sz="1000" dirty="0"/>
              <a:t>Plus les points (produits) sont resserrés autour de la droite de régression linéaire, plus les prédictions seront performantes.</a:t>
            </a:r>
          </a:p>
          <a:p>
            <a:r>
              <a:rPr lang="fr-FR" sz="1000" b="1" u="sng" dirty="0"/>
              <a:t>Evaluation</a:t>
            </a:r>
            <a:r>
              <a:rPr lang="fr-FR" sz="1000" dirty="0"/>
              <a:t> :</a:t>
            </a:r>
          </a:p>
          <a:p>
            <a:pPr lvl="1"/>
            <a:r>
              <a:rPr lang="fr-FR" sz="1000" dirty="0"/>
              <a:t>Pour chaque test nous évaluons la RMSE (Racine carrée de la somme des carrés des écarts). Plus simplement, la longueur des lignes rouges sur l’image ci-contre. </a:t>
            </a:r>
          </a:p>
          <a:p>
            <a:pPr lvl="1"/>
            <a:r>
              <a:rPr lang="fr-FR" sz="1000" dirty="0"/>
              <a:t>Plus la valeur de la RMSE est faible, meilleur sera le modèle. </a:t>
            </a:r>
          </a:p>
          <a:p>
            <a:pPr lvl="1"/>
            <a:r>
              <a:rPr lang="fr-FR" sz="1000" dirty="0"/>
              <a:t>Dans notre cas, son unité sera le Nutriscore. (Exemple : Une RMSE de 5 Nutriscore se traduit par « La prédiction du modèle est, en moyenne, juste à 5 points près sur l’échelle du Nutriscore »)</a:t>
            </a:r>
          </a:p>
        </p:txBody>
      </p:sp>
      <p:pic>
        <p:nvPicPr>
          <p:cNvPr id="1028" name="Picture 4" descr="RÃ©sultat de recherche d'images pour &quot;regression linÃ©aire&quot;">
            <a:extLst>
              <a:ext uri="{FF2B5EF4-FFF2-40B4-BE49-F238E27FC236}">
                <a16:creationId xmlns:a16="http://schemas.microsoft.com/office/drawing/2014/main" id="{6519CCEF-AD68-450B-A8E4-47C4CACBF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6535" y="0"/>
            <a:ext cx="3545465" cy="15034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au 6">
            <a:extLst>
              <a:ext uri="{FF2B5EF4-FFF2-40B4-BE49-F238E27FC236}">
                <a16:creationId xmlns:a16="http://schemas.microsoft.com/office/drawing/2014/main" id="{D6566B10-82AF-4AF3-8121-3081107BEDC2}"/>
              </a:ext>
            </a:extLst>
          </p:cNvPr>
          <p:cNvGraphicFramePr>
            <a:graphicFrameLocks noGrp="1"/>
          </p:cNvGraphicFramePr>
          <p:nvPr>
            <p:extLst>
              <p:ext uri="{D42A27DB-BD31-4B8C-83A1-F6EECF244321}">
                <p14:modId xmlns:p14="http://schemas.microsoft.com/office/powerpoint/2010/main" val="3364330373"/>
              </p:ext>
            </p:extLst>
          </p:nvPr>
        </p:nvGraphicFramePr>
        <p:xfrm>
          <a:off x="0" y="2987784"/>
          <a:ext cx="12192000" cy="3101112"/>
        </p:xfrm>
        <a:graphic>
          <a:graphicData uri="http://schemas.openxmlformats.org/drawingml/2006/table">
            <a:tbl>
              <a:tblPr firstRow="1" bandRow="1">
                <a:tableStyleId>{0505E3EF-67EA-436B-97B2-0124C06EBD24}</a:tableStyleId>
              </a:tblPr>
              <a:tblGrid>
                <a:gridCol w="508000">
                  <a:extLst>
                    <a:ext uri="{9D8B030D-6E8A-4147-A177-3AD203B41FA5}">
                      <a16:colId xmlns:a16="http://schemas.microsoft.com/office/drawing/2014/main" val="984208793"/>
                    </a:ext>
                  </a:extLst>
                </a:gridCol>
                <a:gridCol w="508000">
                  <a:extLst>
                    <a:ext uri="{9D8B030D-6E8A-4147-A177-3AD203B41FA5}">
                      <a16:colId xmlns:a16="http://schemas.microsoft.com/office/drawing/2014/main" val="451574174"/>
                    </a:ext>
                  </a:extLst>
                </a:gridCol>
                <a:gridCol w="508000">
                  <a:extLst>
                    <a:ext uri="{9D8B030D-6E8A-4147-A177-3AD203B41FA5}">
                      <a16:colId xmlns:a16="http://schemas.microsoft.com/office/drawing/2014/main" val="449702678"/>
                    </a:ext>
                  </a:extLst>
                </a:gridCol>
                <a:gridCol w="508000">
                  <a:extLst>
                    <a:ext uri="{9D8B030D-6E8A-4147-A177-3AD203B41FA5}">
                      <a16:colId xmlns:a16="http://schemas.microsoft.com/office/drawing/2014/main" val="2985683625"/>
                    </a:ext>
                  </a:extLst>
                </a:gridCol>
                <a:gridCol w="508000">
                  <a:extLst>
                    <a:ext uri="{9D8B030D-6E8A-4147-A177-3AD203B41FA5}">
                      <a16:colId xmlns:a16="http://schemas.microsoft.com/office/drawing/2014/main" val="3063216456"/>
                    </a:ext>
                  </a:extLst>
                </a:gridCol>
                <a:gridCol w="508000">
                  <a:extLst>
                    <a:ext uri="{9D8B030D-6E8A-4147-A177-3AD203B41FA5}">
                      <a16:colId xmlns:a16="http://schemas.microsoft.com/office/drawing/2014/main" val="3384668666"/>
                    </a:ext>
                  </a:extLst>
                </a:gridCol>
                <a:gridCol w="508000">
                  <a:extLst>
                    <a:ext uri="{9D8B030D-6E8A-4147-A177-3AD203B41FA5}">
                      <a16:colId xmlns:a16="http://schemas.microsoft.com/office/drawing/2014/main" val="3957442539"/>
                    </a:ext>
                  </a:extLst>
                </a:gridCol>
                <a:gridCol w="508000">
                  <a:extLst>
                    <a:ext uri="{9D8B030D-6E8A-4147-A177-3AD203B41FA5}">
                      <a16:colId xmlns:a16="http://schemas.microsoft.com/office/drawing/2014/main" val="1244492152"/>
                    </a:ext>
                  </a:extLst>
                </a:gridCol>
                <a:gridCol w="508000">
                  <a:extLst>
                    <a:ext uri="{9D8B030D-6E8A-4147-A177-3AD203B41FA5}">
                      <a16:colId xmlns:a16="http://schemas.microsoft.com/office/drawing/2014/main" val="344804074"/>
                    </a:ext>
                  </a:extLst>
                </a:gridCol>
                <a:gridCol w="508000">
                  <a:extLst>
                    <a:ext uri="{9D8B030D-6E8A-4147-A177-3AD203B41FA5}">
                      <a16:colId xmlns:a16="http://schemas.microsoft.com/office/drawing/2014/main" val="2396058416"/>
                    </a:ext>
                  </a:extLst>
                </a:gridCol>
                <a:gridCol w="508000">
                  <a:extLst>
                    <a:ext uri="{9D8B030D-6E8A-4147-A177-3AD203B41FA5}">
                      <a16:colId xmlns:a16="http://schemas.microsoft.com/office/drawing/2014/main" val="2350012497"/>
                    </a:ext>
                  </a:extLst>
                </a:gridCol>
                <a:gridCol w="508000">
                  <a:extLst>
                    <a:ext uri="{9D8B030D-6E8A-4147-A177-3AD203B41FA5}">
                      <a16:colId xmlns:a16="http://schemas.microsoft.com/office/drawing/2014/main" val="2500554368"/>
                    </a:ext>
                  </a:extLst>
                </a:gridCol>
                <a:gridCol w="508000">
                  <a:extLst>
                    <a:ext uri="{9D8B030D-6E8A-4147-A177-3AD203B41FA5}">
                      <a16:colId xmlns:a16="http://schemas.microsoft.com/office/drawing/2014/main" val="523326234"/>
                    </a:ext>
                  </a:extLst>
                </a:gridCol>
                <a:gridCol w="508000">
                  <a:extLst>
                    <a:ext uri="{9D8B030D-6E8A-4147-A177-3AD203B41FA5}">
                      <a16:colId xmlns:a16="http://schemas.microsoft.com/office/drawing/2014/main" val="2282935296"/>
                    </a:ext>
                  </a:extLst>
                </a:gridCol>
                <a:gridCol w="508000">
                  <a:extLst>
                    <a:ext uri="{9D8B030D-6E8A-4147-A177-3AD203B41FA5}">
                      <a16:colId xmlns:a16="http://schemas.microsoft.com/office/drawing/2014/main" val="2418675301"/>
                    </a:ext>
                  </a:extLst>
                </a:gridCol>
                <a:gridCol w="508000">
                  <a:extLst>
                    <a:ext uri="{9D8B030D-6E8A-4147-A177-3AD203B41FA5}">
                      <a16:colId xmlns:a16="http://schemas.microsoft.com/office/drawing/2014/main" val="1472714297"/>
                    </a:ext>
                  </a:extLst>
                </a:gridCol>
                <a:gridCol w="508000">
                  <a:extLst>
                    <a:ext uri="{9D8B030D-6E8A-4147-A177-3AD203B41FA5}">
                      <a16:colId xmlns:a16="http://schemas.microsoft.com/office/drawing/2014/main" val="1449056768"/>
                    </a:ext>
                  </a:extLst>
                </a:gridCol>
                <a:gridCol w="508000">
                  <a:extLst>
                    <a:ext uri="{9D8B030D-6E8A-4147-A177-3AD203B41FA5}">
                      <a16:colId xmlns:a16="http://schemas.microsoft.com/office/drawing/2014/main" val="1156580136"/>
                    </a:ext>
                  </a:extLst>
                </a:gridCol>
                <a:gridCol w="508000">
                  <a:extLst>
                    <a:ext uri="{9D8B030D-6E8A-4147-A177-3AD203B41FA5}">
                      <a16:colId xmlns:a16="http://schemas.microsoft.com/office/drawing/2014/main" val="1979625021"/>
                    </a:ext>
                  </a:extLst>
                </a:gridCol>
                <a:gridCol w="508000">
                  <a:extLst>
                    <a:ext uri="{9D8B030D-6E8A-4147-A177-3AD203B41FA5}">
                      <a16:colId xmlns:a16="http://schemas.microsoft.com/office/drawing/2014/main" val="5747274"/>
                    </a:ext>
                  </a:extLst>
                </a:gridCol>
                <a:gridCol w="508000">
                  <a:extLst>
                    <a:ext uri="{9D8B030D-6E8A-4147-A177-3AD203B41FA5}">
                      <a16:colId xmlns:a16="http://schemas.microsoft.com/office/drawing/2014/main" val="1417628315"/>
                    </a:ext>
                  </a:extLst>
                </a:gridCol>
                <a:gridCol w="508000">
                  <a:extLst>
                    <a:ext uri="{9D8B030D-6E8A-4147-A177-3AD203B41FA5}">
                      <a16:colId xmlns:a16="http://schemas.microsoft.com/office/drawing/2014/main" val="2047320395"/>
                    </a:ext>
                  </a:extLst>
                </a:gridCol>
                <a:gridCol w="508000">
                  <a:extLst>
                    <a:ext uri="{9D8B030D-6E8A-4147-A177-3AD203B41FA5}">
                      <a16:colId xmlns:a16="http://schemas.microsoft.com/office/drawing/2014/main" val="2478384446"/>
                    </a:ext>
                  </a:extLst>
                </a:gridCol>
                <a:gridCol w="508000">
                  <a:extLst>
                    <a:ext uri="{9D8B030D-6E8A-4147-A177-3AD203B41FA5}">
                      <a16:colId xmlns:a16="http://schemas.microsoft.com/office/drawing/2014/main" val="1767318192"/>
                    </a:ext>
                  </a:extLst>
                </a:gridCol>
              </a:tblGrid>
              <a:tr h="598056">
                <a:tc gridSpan="8">
                  <a:txBody>
                    <a:bodyPr/>
                    <a:lstStyle/>
                    <a:p>
                      <a:pPr algn="ctr"/>
                      <a:r>
                        <a:rPr lang="fr-FR" sz="1400" dirty="0"/>
                        <a:t>Hypothèse 1 </a:t>
                      </a:r>
                    </a:p>
                    <a:p>
                      <a:pPr algn="ctr"/>
                      <a:r>
                        <a:rPr lang="fr-FR" sz="1100" dirty="0"/>
                        <a:t>Produits vendus en France</a:t>
                      </a:r>
                    </a:p>
                    <a:p>
                      <a:pPr algn="ctr"/>
                      <a:r>
                        <a:rPr lang="fr-FR" sz="1100" dirty="0"/>
                        <a:t>Limite outliers : 100g</a:t>
                      </a:r>
                    </a:p>
                    <a:p>
                      <a:pPr algn="ctr"/>
                      <a:r>
                        <a:rPr lang="fr-FR" sz="1100" b="1" dirty="0"/>
                        <a:t>Remplissage par indicateur : 30000 données mini</a:t>
                      </a:r>
                    </a:p>
                  </a:txBody>
                  <a:tcPr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8">
                  <a:txBody>
                    <a:bodyPr/>
                    <a:lstStyle/>
                    <a:p>
                      <a:pPr algn="ctr"/>
                      <a:r>
                        <a:rPr lang="fr-FR" sz="1400" dirty="0"/>
                        <a:t>Hypothèse 2</a:t>
                      </a:r>
                    </a:p>
                    <a:p>
                      <a:pPr algn="ctr"/>
                      <a:r>
                        <a:rPr lang="fr-FR" sz="1100" dirty="0"/>
                        <a:t>Produits vendus en France</a:t>
                      </a:r>
                    </a:p>
                    <a:p>
                      <a:pPr algn="ctr"/>
                      <a:r>
                        <a:rPr lang="fr-FR" sz="1100" dirty="0"/>
                        <a:t>Limite outliers : 500g</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100" b="1" dirty="0"/>
                        <a:t>Remplissage par indicateur : 30000 données mini</a:t>
                      </a:r>
                    </a:p>
                  </a:txBody>
                  <a:tcPr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gridSpan="8">
                  <a:txBody>
                    <a:bodyPr/>
                    <a:lstStyle/>
                    <a:p>
                      <a:pPr algn="ctr"/>
                      <a:r>
                        <a:rPr lang="fr-FR" sz="1400" dirty="0"/>
                        <a:t>Hypothèse 3 </a:t>
                      </a:r>
                    </a:p>
                    <a:p>
                      <a:pPr algn="ctr"/>
                      <a:r>
                        <a:rPr lang="fr-FR" sz="1100" dirty="0"/>
                        <a:t>Produits vendus dans le monde</a:t>
                      </a:r>
                    </a:p>
                    <a:p>
                      <a:pPr algn="ctr"/>
                      <a:r>
                        <a:rPr lang="fr-FR" sz="1100" dirty="0"/>
                        <a:t>Limite outliers : 100g</a:t>
                      </a:r>
                    </a:p>
                    <a:p>
                      <a:pPr marL="0" marR="0" lvl="0" indent="0" algn="ctr" defTabSz="457200" rtl="0" eaLnBrk="1" fontAlgn="auto" latinLnBrk="0" hangingPunct="1">
                        <a:lnSpc>
                          <a:spcPct val="100000"/>
                        </a:lnSpc>
                        <a:spcBef>
                          <a:spcPts val="0"/>
                        </a:spcBef>
                        <a:spcAft>
                          <a:spcPts val="0"/>
                        </a:spcAft>
                        <a:buClrTx/>
                        <a:buSzTx/>
                        <a:buFontTx/>
                        <a:buNone/>
                        <a:tabLst/>
                        <a:defRPr/>
                      </a:pPr>
                      <a:r>
                        <a:rPr lang="fr-FR" sz="1100" b="1" dirty="0"/>
                        <a:t>Remplissage par indicateur : 30000 données mini</a:t>
                      </a:r>
                    </a:p>
                  </a:txBody>
                  <a:tcPr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286692035"/>
                  </a:ext>
                </a:extLst>
              </a:tr>
              <a:tr h="598056">
                <a:tc gridSpan="2">
                  <a:txBody>
                    <a:bodyPr/>
                    <a:lstStyle/>
                    <a:p>
                      <a:pPr algn="ctr"/>
                      <a:r>
                        <a:rPr lang="fr-FR" sz="1100" dirty="0"/>
                        <a:t>Test 1</a:t>
                      </a:r>
                    </a:p>
                    <a:p>
                      <a:pPr algn="ctr"/>
                      <a:r>
                        <a:rPr lang="fr-FR" sz="1100" dirty="0"/>
                        <a:t>Energie</a:t>
                      </a:r>
                    </a:p>
                    <a:p>
                      <a:pPr algn="ctr"/>
                      <a:r>
                        <a:rPr lang="fr-FR" sz="1100" dirty="0"/>
                        <a:t>Gras</a:t>
                      </a:r>
                    </a:p>
                    <a:p>
                      <a:pPr algn="ctr"/>
                      <a:r>
                        <a:rPr lang="fr-FR" sz="1100" dirty="0"/>
                        <a:t>Gras saturés</a:t>
                      </a:r>
                    </a:p>
                    <a:p>
                      <a:pPr algn="ctr"/>
                      <a:r>
                        <a:rPr lang="fr-FR" sz="1100" dirty="0"/>
                        <a:t>Sucres</a:t>
                      </a:r>
                    </a:p>
                    <a:p>
                      <a:pPr algn="ctr"/>
                      <a:r>
                        <a:rPr lang="fr-FR" sz="1100" dirty="0"/>
                        <a:t>Fibres</a:t>
                      </a:r>
                      <a:endParaRPr lang="fr-FR" sz="1100" b="0" dirty="0"/>
                    </a:p>
                  </a:txBody>
                  <a:tcPr/>
                </a:tc>
                <a:tc hMerge="1">
                  <a:txBody>
                    <a:bodyPr/>
                    <a:lstStyle/>
                    <a:p>
                      <a:endParaRPr lang="fr-FR"/>
                    </a:p>
                  </a:txBody>
                  <a:tcPr/>
                </a:tc>
                <a:tc gridSpan="2">
                  <a:txBody>
                    <a:bodyPr/>
                    <a:lstStyle/>
                    <a:p>
                      <a:pPr algn="ctr"/>
                      <a:r>
                        <a:rPr lang="fr-FR" sz="1100" dirty="0"/>
                        <a:t>Test 2</a:t>
                      </a:r>
                    </a:p>
                    <a:p>
                      <a:pPr algn="ctr"/>
                      <a:r>
                        <a:rPr lang="fr-FR" sz="1100" dirty="0"/>
                        <a:t>Energie</a:t>
                      </a:r>
                    </a:p>
                    <a:p>
                      <a:pPr algn="ctr"/>
                      <a:r>
                        <a:rPr lang="fr-FR" sz="1100" dirty="0"/>
                        <a:t>Gras</a:t>
                      </a:r>
                    </a:p>
                    <a:p>
                      <a:pPr algn="ctr"/>
                      <a:r>
                        <a:rPr lang="fr-FR" sz="1100" dirty="0"/>
                        <a:t>Gras saturés</a:t>
                      </a:r>
                    </a:p>
                    <a:p>
                      <a:pPr algn="ctr"/>
                      <a:r>
                        <a:rPr lang="fr-FR" sz="1100" dirty="0"/>
                        <a:t>Sucres</a:t>
                      </a:r>
                      <a:endParaRPr lang="fr-FR" sz="1100" b="0" dirty="0"/>
                    </a:p>
                  </a:txBody>
                  <a:tcPr/>
                </a:tc>
                <a:tc hMerge="1">
                  <a:txBody>
                    <a:bodyPr/>
                    <a:lstStyle/>
                    <a:p>
                      <a:endParaRPr lang="fr-FR"/>
                    </a:p>
                  </a:txBody>
                  <a:tcPr/>
                </a:tc>
                <a:tc gridSpan="2">
                  <a:txBody>
                    <a:bodyPr/>
                    <a:lstStyle/>
                    <a:p>
                      <a:pPr algn="ctr"/>
                      <a:r>
                        <a:rPr lang="fr-FR" sz="1100" dirty="0"/>
                        <a:t>Test 3</a:t>
                      </a:r>
                    </a:p>
                    <a:p>
                      <a:pPr algn="ctr"/>
                      <a:r>
                        <a:rPr lang="fr-FR" sz="1100" dirty="0"/>
                        <a:t>Energie</a:t>
                      </a:r>
                    </a:p>
                    <a:p>
                      <a:pPr algn="ctr"/>
                      <a:r>
                        <a:rPr lang="fr-FR" sz="1100" dirty="0"/>
                        <a:t>Gras saturés</a:t>
                      </a:r>
                    </a:p>
                    <a:p>
                      <a:pPr algn="ctr"/>
                      <a:r>
                        <a:rPr lang="fr-FR" sz="1100" dirty="0"/>
                        <a:t>Sucres</a:t>
                      </a:r>
                      <a:endParaRPr lang="fr-FR" sz="1100" b="0" dirty="0"/>
                    </a:p>
                  </a:txBody>
                  <a:tcPr/>
                </a:tc>
                <a:tc hMerge="1">
                  <a:txBody>
                    <a:bodyPr/>
                    <a:lstStyle/>
                    <a:p>
                      <a:endParaRPr lang="fr-FR"/>
                    </a:p>
                  </a:txBody>
                  <a:tcPr/>
                </a:tc>
                <a:tc gridSpan="2">
                  <a:txBody>
                    <a:bodyPr/>
                    <a:lstStyle/>
                    <a:p>
                      <a:pPr algn="ctr"/>
                      <a:r>
                        <a:rPr lang="fr-FR" sz="1100" dirty="0"/>
                        <a:t>Test 4</a:t>
                      </a:r>
                    </a:p>
                    <a:p>
                      <a:pPr algn="ctr"/>
                      <a:r>
                        <a:rPr lang="fr-FR" sz="1100" dirty="0"/>
                        <a:t>Energie</a:t>
                      </a:r>
                    </a:p>
                    <a:p>
                      <a:pPr algn="ctr"/>
                      <a:r>
                        <a:rPr lang="fr-FR" sz="1100" dirty="0"/>
                        <a:t>Gras saturés</a:t>
                      </a:r>
                    </a:p>
                    <a:p>
                      <a:pPr algn="ctr"/>
                      <a:r>
                        <a:rPr lang="fr-FR" sz="1100" dirty="0"/>
                        <a:t>Sucres</a:t>
                      </a:r>
                    </a:p>
                    <a:p>
                      <a:pPr algn="ctr"/>
                      <a:r>
                        <a:rPr lang="fr-FR" sz="1100" dirty="0"/>
                        <a:t>Fibres</a:t>
                      </a:r>
                      <a:endParaRPr lang="fr-FR" sz="1100" b="0" dirty="0"/>
                    </a:p>
                  </a:txBody>
                  <a:tcPr/>
                </a:tc>
                <a:tc hMerge="1">
                  <a:txBody>
                    <a:bodyPr/>
                    <a:lstStyle/>
                    <a:p>
                      <a:endParaRPr lang="fr-FR"/>
                    </a:p>
                  </a:txBody>
                  <a:tcPr/>
                </a:tc>
                <a:tc gridSpan="2">
                  <a:txBody>
                    <a:bodyPr/>
                    <a:lstStyle/>
                    <a:p>
                      <a:pPr algn="ctr"/>
                      <a:r>
                        <a:rPr lang="fr-FR" sz="1100" dirty="0"/>
                        <a:t>Test 1</a:t>
                      </a:r>
                      <a:endParaRPr lang="fr-FR" sz="1100" b="1" dirty="0"/>
                    </a:p>
                  </a:txBody>
                  <a:tcPr/>
                </a:tc>
                <a:tc hMerge="1">
                  <a:txBody>
                    <a:bodyPr/>
                    <a:lstStyle/>
                    <a:p>
                      <a:endParaRPr lang="fr-FR"/>
                    </a:p>
                  </a:txBody>
                  <a:tcPr/>
                </a:tc>
                <a:tc gridSpan="2">
                  <a:txBody>
                    <a:bodyPr/>
                    <a:lstStyle/>
                    <a:p>
                      <a:pPr algn="ctr"/>
                      <a:r>
                        <a:rPr lang="fr-FR" sz="1100" dirty="0"/>
                        <a:t>Test 2</a:t>
                      </a:r>
                      <a:endParaRPr lang="fr-FR" sz="1100" b="1" dirty="0"/>
                    </a:p>
                  </a:txBody>
                  <a:tcPr/>
                </a:tc>
                <a:tc hMerge="1">
                  <a:txBody>
                    <a:bodyPr/>
                    <a:lstStyle/>
                    <a:p>
                      <a:endParaRPr lang="fr-FR"/>
                    </a:p>
                  </a:txBody>
                  <a:tcPr/>
                </a:tc>
                <a:tc gridSpan="2">
                  <a:txBody>
                    <a:bodyPr/>
                    <a:lstStyle/>
                    <a:p>
                      <a:pPr algn="ctr"/>
                      <a:r>
                        <a:rPr lang="fr-FR" sz="1100" dirty="0"/>
                        <a:t>Test 3</a:t>
                      </a:r>
                      <a:endParaRPr lang="fr-FR" sz="1100" b="1" dirty="0"/>
                    </a:p>
                  </a:txBody>
                  <a:tcPr/>
                </a:tc>
                <a:tc hMerge="1">
                  <a:txBody>
                    <a:bodyPr/>
                    <a:lstStyle/>
                    <a:p>
                      <a:endParaRPr lang="fr-FR"/>
                    </a:p>
                  </a:txBody>
                  <a:tcPr/>
                </a:tc>
                <a:tc gridSpan="2">
                  <a:txBody>
                    <a:bodyPr/>
                    <a:lstStyle/>
                    <a:p>
                      <a:pPr algn="ctr"/>
                      <a:r>
                        <a:rPr lang="fr-FR" sz="1100" dirty="0"/>
                        <a:t>Test 4</a:t>
                      </a:r>
                      <a:endParaRPr lang="fr-FR" sz="1100" b="1" dirty="0"/>
                    </a:p>
                  </a:txBody>
                  <a:tcPr/>
                </a:tc>
                <a:tc hMerge="1">
                  <a:txBody>
                    <a:bodyPr/>
                    <a:lstStyle/>
                    <a:p>
                      <a:endParaRPr lang="fr-FR"/>
                    </a:p>
                  </a:txBody>
                  <a:tcPr/>
                </a:tc>
                <a:tc gridSpan="2">
                  <a:txBody>
                    <a:bodyPr/>
                    <a:lstStyle/>
                    <a:p>
                      <a:pPr algn="ctr"/>
                      <a:r>
                        <a:rPr lang="fr-FR" sz="1100" dirty="0"/>
                        <a:t>Test 1</a:t>
                      </a:r>
                      <a:endParaRPr lang="fr-FR" sz="1100" b="1" dirty="0"/>
                    </a:p>
                  </a:txBody>
                  <a:tcPr/>
                </a:tc>
                <a:tc hMerge="1">
                  <a:txBody>
                    <a:bodyPr/>
                    <a:lstStyle/>
                    <a:p>
                      <a:endParaRPr lang="fr-FR"/>
                    </a:p>
                  </a:txBody>
                  <a:tcPr/>
                </a:tc>
                <a:tc gridSpan="2">
                  <a:txBody>
                    <a:bodyPr/>
                    <a:lstStyle/>
                    <a:p>
                      <a:pPr algn="ctr"/>
                      <a:r>
                        <a:rPr lang="fr-FR" sz="1100" dirty="0"/>
                        <a:t>Test 2</a:t>
                      </a:r>
                      <a:endParaRPr lang="fr-FR" sz="1100" b="1" dirty="0"/>
                    </a:p>
                  </a:txBody>
                  <a:tcPr/>
                </a:tc>
                <a:tc hMerge="1">
                  <a:txBody>
                    <a:bodyPr/>
                    <a:lstStyle/>
                    <a:p>
                      <a:endParaRPr lang="fr-FR"/>
                    </a:p>
                  </a:txBody>
                  <a:tcPr/>
                </a:tc>
                <a:tc gridSpan="2">
                  <a:txBody>
                    <a:bodyPr/>
                    <a:lstStyle/>
                    <a:p>
                      <a:pPr algn="ctr"/>
                      <a:r>
                        <a:rPr lang="fr-FR" sz="1100" dirty="0"/>
                        <a:t>Test 3</a:t>
                      </a:r>
                      <a:endParaRPr lang="fr-FR" sz="1100" b="1" dirty="0"/>
                    </a:p>
                  </a:txBody>
                  <a:tcPr/>
                </a:tc>
                <a:tc hMerge="1">
                  <a:txBody>
                    <a:bodyPr/>
                    <a:lstStyle/>
                    <a:p>
                      <a:endParaRPr lang="fr-FR"/>
                    </a:p>
                  </a:txBody>
                  <a:tcPr/>
                </a:tc>
                <a:tc gridSpan="2">
                  <a:txBody>
                    <a:bodyPr/>
                    <a:lstStyle/>
                    <a:p>
                      <a:pPr algn="ctr"/>
                      <a:r>
                        <a:rPr lang="fr-FR" sz="1100" dirty="0"/>
                        <a:t>Test 4</a:t>
                      </a:r>
                      <a:endParaRPr lang="fr-FR" sz="1100" b="1" dirty="0"/>
                    </a:p>
                  </a:txBody>
                  <a:tcPr/>
                </a:tc>
                <a:tc hMerge="1">
                  <a:txBody>
                    <a:bodyPr/>
                    <a:lstStyle/>
                    <a:p>
                      <a:endParaRPr lang="fr-FR"/>
                    </a:p>
                  </a:txBody>
                  <a:tcPr/>
                </a:tc>
                <a:extLst>
                  <a:ext uri="{0D108BD9-81ED-4DB2-BD59-A6C34878D82A}">
                    <a16:rowId xmlns:a16="http://schemas.microsoft.com/office/drawing/2014/main" val="708439151"/>
                  </a:ext>
                </a:extLst>
              </a:tr>
              <a:tr h="598056">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tc>
                  <a:txBody>
                    <a:bodyPr/>
                    <a:lstStyle/>
                    <a:p>
                      <a:pPr algn="ctr"/>
                      <a:r>
                        <a:rPr lang="fr-FR" sz="1000" dirty="0"/>
                        <a:t>RMSE train</a:t>
                      </a:r>
                      <a:endParaRPr lang="fr-FR" sz="1000" b="0" dirty="0"/>
                    </a:p>
                  </a:txBody>
                  <a:tcPr anchor="ctr"/>
                </a:tc>
                <a:tc>
                  <a:txBody>
                    <a:bodyPr/>
                    <a:lstStyle/>
                    <a:p>
                      <a:pPr algn="ctr"/>
                      <a:r>
                        <a:rPr lang="fr-FR" sz="1000" dirty="0"/>
                        <a:t>RMSE test</a:t>
                      </a:r>
                      <a:endParaRPr lang="fr-FR" sz="1000" b="0" dirty="0"/>
                    </a:p>
                  </a:txBody>
                  <a:tcPr anchor="ctr"/>
                </a:tc>
                <a:extLst>
                  <a:ext uri="{0D108BD9-81ED-4DB2-BD59-A6C34878D82A}">
                    <a16:rowId xmlns:a16="http://schemas.microsoft.com/office/drawing/2014/main" val="1266976670"/>
                  </a:ext>
                </a:extLst>
              </a:tr>
              <a:tr h="598056">
                <a:tc>
                  <a:txBody>
                    <a:bodyPr/>
                    <a:lstStyle/>
                    <a:p>
                      <a:pPr algn="ctr"/>
                      <a:r>
                        <a:rPr lang="fr-FR" sz="1100" dirty="0"/>
                        <a:t>5.04</a:t>
                      </a:r>
                      <a:endParaRPr lang="fr-FR" sz="1100" b="0" dirty="0"/>
                    </a:p>
                  </a:txBody>
                  <a:tcPr anchor="ctr"/>
                </a:tc>
                <a:tc>
                  <a:txBody>
                    <a:bodyPr/>
                    <a:lstStyle/>
                    <a:p>
                      <a:pPr algn="ctr"/>
                      <a:r>
                        <a:rPr lang="fr-FR" sz="1100" dirty="0"/>
                        <a:t>5.13</a:t>
                      </a:r>
                      <a:endParaRPr lang="fr-FR" sz="1100" b="0" dirty="0"/>
                    </a:p>
                  </a:txBody>
                  <a:tcPr anchor="ctr"/>
                </a:tc>
                <a:tc>
                  <a:txBody>
                    <a:bodyPr/>
                    <a:lstStyle/>
                    <a:p>
                      <a:pPr algn="ctr"/>
                      <a:r>
                        <a:rPr lang="fr-FR" sz="1100" dirty="0"/>
                        <a:t>5.42</a:t>
                      </a:r>
                      <a:endParaRPr lang="fr-FR" sz="1100" b="0" dirty="0"/>
                    </a:p>
                  </a:txBody>
                  <a:tcPr anchor="ctr"/>
                </a:tc>
                <a:tc>
                  <a:txBody>
                    <a:bodyPr/>
                    <a:lstStyle/>
                    <a:p>
                      <a:pPr algn="ctr"/>
                      <a:r>
                        <a:rPr lang="fr-FR" sz="1100" dirty="0"/>
                        <a:t>5.43</a:t>
                      </a:r>
                      <a:endParaRPr lang="fr-FR" sz="1100" b="0" dirty="0"/>
                    </a:p>
                  </a:txBody>
                  <a:tcPr anchor="ctr"/>
                </a:tc>
                <a:tc>
                  <a:txBody>
                    <a:bodyPr/>
                    <a:lstStyle/>
                    <a:p>
                      <a:pPr algn="ctr"/>
                      <a:r>
                        <a:rPr lang="fr-FR" sz="1100" dirty="0"/>
                        <a:t>5.45</a:t>
                      </a:r>
                      <a:endParaRPr lang="fr-FR" sz="1100" b="0" dirty="0"/>
                    </a:p>
                  </a:txBody>
                  <a:tcPr anchor="ctr"/>
                </a:tc>
                <a:tc>
                  <a:txBody>
                    <a:bodyPr/>
                    <a:lstStyle/>
                    <a:p>
                      <a:pPr algn="ctr"/>
                      <a:r>
                        <a:rPr lang="fr-FR" sz="1100" dirty="0"/>
                        <a:t>5.44</a:t>
                      </a:r>
                      <a:endParaRPr lang="fr-FR" sz="1100" b="0" dirty="0"/>
                    </a:p>
                  </a:txBody>
                  <a:tcPr anchor="ctr"/>
                </a:tc>
                <a:tc>
                  <a:txBody>
                    <a:bodyPr/>
                    <a:lstStyle/>
                    <a:p>
                      <a:pPr algn="ctr"/>
                      <a:r>
                        <a:rPr lang="fr-FR" sz="1100" dirty="0"/>
                        <a:t>5.09</a:t>
                      </a:r>
                      <a:endParaRPr lang="fr-FR" sz="1100" b="0" dirty="0"/>
                    </a:p>
                  </a:txBody>
                  <a:tcPr anchor="ctr"/>
                </a:tc>
                <a:tc>
                  <a:txBody>
                    <a:bodyPr/>
                    <a:lstStyle/>
                    <a:p>
                      <a:pPr algn="ctr"/>
                      <a:r>
                        <a:rPr lang="fr-FR" sz="1100" dirty="0"/>
                        <a:t>5.07</a:t>
                      </a:r>
                      <a:endParaRPr lang="fr-FR" sz="1100" b="0" dirty="0"/>
                    </a:p>
                  </a:txBody>
                  <a:tcPr anchor="ctr"/>
                </a:tc>
                <a:tc>
                  <a:txBody>
                    <a:bodyPr/>
                    <a:lstStyle/>
                    <a:p>
                      <a:pPr algn="ctr"/>
                      <a:r>
                        <a:rPr lang="fr-FR" sz="1100" b="0" dirty="0"/>
                        <a:t>5.08</a:t>
                      </a:r>
                    </a:p>
                  </a:txBody>
                  <a:tcPr anchor="ctr"/>
                </a:tc>
                <a:tc>
                  <a:txBody>
                    <a:bodyPr/>
                    <a:lstStyle/>
                    <a:p>
                      <a:pPr algn="ctr"/>
                      <a:r>
                        <a:rPr lang="fr-FR" sz="1100" b="0" dirty="0"/>
                        <a:t>5.05</a:t>
                      </a:r>
                    </a:p>
                  </a:txBody>
                  <a:tcPr anchor="ctr"/>
                </a:tc>
                <a:tc>
                  <a:txBody>
                    <a:bodyPr/>
                    <a:lstStyle/>
                    <a:p>
                      <a:pPr algn="ctr"/>
                      <a:r>
                        <a:rPr lang="fr-FR" sz="1100" b="0" dirty="0"/>
                        <a:t>5.42</a:t>
                      </a:r>
                    </a:p>
                  </a:txBody>
                  <a:tcPr anchor="ctr"/>
                </a:tc>
                <a:tc>
                  <a:txBody>
                    <a:bodyPr/>
                    <a:lstStyle/>
                    <a:p>
                      <a:pPr algn="ctr"/>
                      <a:r>
                        <a:rPr lang="fr-FR" sz="1100" b="0" dirty="0"/>
                        <a:t>5.41</a:t>
                      </a:r>
                    </a:p>
                  </a:txBody>
                  <a:tcPr anchor="ctr"/>
                </a:tc>
                <a:tc>
                  <a:txBody>
                    <a:bodyPr/>
                    <a:lstStyle/>
                    <a:p>
                      <a:pPr algn="ctr"/>
                      <a:r>
                        <a:rPr lang="fr-FR" sz="1100" b="0" dirty="0"/>
                        <a:t>5.45</a:t>
                      </a:r>
                    </a:p>
                  </a:txBody>
                  <a:tcPr anchor="ctr"/>
                </a:tc>
                <a:tc>
                  <a:txBody>
                    <a:bodyPr/>
                    <a:lstStyle/>
                    <a:p>
                      <a:pPr algn="ctr"/>
                      <a:r>
                        <a:rPr lang="fr-FR" sz="1100" b="0" dirty="0"/>
                        <a:t>5.45</a:t>
                      </a:r>
                    </a:p>
                  </a:txBody>
                  <a:tcPr anchor="ctr"/>
                </a:tc>
                <a:tc>
                  <a:txBody>
                    <a:bodyPr/>
                    <a:lstStyle/>
                    <a:p>
                      <a:pPr algn="ctr"/>
                      <a:r>
                        <a:rPr lang="fr-FR" sz="1100" b="0" dirty="0"/>
                        <a:t>5.12</a:t>
                      </a:r>
                    </a:p>
                  </a:txBody>
                  <a:tcPr anchor="ctr"/>
                </a:tc>
                <a:tc>
                  <a:txBody>
                    <a:bodyPr/>
                    <a:lstStyle/>
                    <a:p>
                      <a:pPr algn="ctr"/>
                      <a:r>
                        <a:rPr lang="fr-FR" sz="1100" b="0" dirty="0"/>
                        <a:t>5.06</a:t>
                      </a:r>
                    </a:p>
                  </a:txBody>
                  <a:tcPr anchor="ctr"/>
                </a:tc>
                <a:tc>
                  <a:txBody>
                    <a:bodyPr/>
                    <a:lstStyle/>
                    <a:p>
                      <a:pPr algn="ctr"/>
                      <a:r>
                        <a:rPr lang="fr-FR" sz="1300" b="1" dirty="0"/>
                        <a:t>5.03</a:t>
                      </a:r>
                    </a:p>
                  </a:txBody>
                  <a:tcPr anchor="ctr">
                    <a:solidFill>
                      <a:srgbClr val="92D050"/>
                    </a:solidFill>
                  </a:tcPr>
                </a:tc>
                <a:tc>
                  <a:txBody>
                    <a:bodyPr/>
                    <a:lstStyle/>
                    <a:p>
                      <a:pPr algn="ctr"/>
                      <a:r>
                        <a:rPr lang="fr-FR" sz="1300" b="1" dirty="0"/>
                        <a:t>5.06</a:t>
                      </a:r>
                    </a:p>
                  </a:txBody>
                  <a:tcPr anchor="ctr">
                    <a:solidFill>
                      <a:srgbClr val="92D050"/>
                    </a:solidFill>
                  </a:tcPr>
                </a:tc>
                <a:tc>
                  <a:txBody>
                    <a:bodyPr/>
                    <a:lstStyle/>
                    <a:p>
                      <a:pPr algn="ctr"/>
                      <a:r>
                        <a:rPr lang="fr-FR" sz="1100" dirty="0"/>
                        <a:t>5.39</a:t>
                      </a:r>
                    </a:p>
                  </a:txBody>
                  <a:tcPr anchor="ctr"/>
                </a:tc>
                <a:tc>
                  <a:txBody>
                    <a:bodyPr/>
                    <a:lstStyle/>
                    <a:p>
                      <a:pPr algn="ctr"/>
                      <a:r>
                        <a:rPr lang="fr-FR" sz="1100" dirty="0"/>
                        <a:t>5.35</a:t>
                      </a:r>
                    </a:p>
                  </a:txBody>
                  <a:tcPr anchor="ctr"/>
                </a:tc>
                <a:tc>
                  <a:txBody>
                    <a:bodyPr/>
                    <a:lstStyle/>
                    <a:p>
                      <a:pPr algn="ctr"/>
                      <a:r>
                        <a:rPr lang="fr-FR" sz="1100" dirty="0"/>
                        <a:t>5.42</a:t>
                      </a:r>
                    </a:p>
                  </a:txBody>
                  <a:tcPr anchor="ctr"/>
                </a:tc>
                <a:tc>
                  <a:txBody>
                    <a:bodyPr/>
                    <a:lstStyle/>
                    <a:p>
                      <a:pPr algn="ctr"/>
                      <a:r>
                        <a:rPr lang="fr-FR" sz="1100" dirty="0"/>
                        <a:t>5.41</a:t>
                      </a:r>
                    </a:p>
                  </a:txBody>
                  <a:tcPr anchor="ctr"/>
                </a:tc>
                <a:tc>
                  <a:txBody>
                    <a:bodyPr/>
                    <a:lstStyle/>
                    <a:p>
                      <a:pPr algn="ctr"/>
                      <a:r>
                        <a:rPr lang="fr-FR" sz="1100" dirty="0"/>
                        <a:t>5.05</a:t>
                      </a:r>
                    </a:p>
                  </a:txBody>
                  <a:tcPr anchor="ctr"/>
                </a:tc>
                <a:tc>
                  <a:txBody>
                    <a:bodyPr/>
                    <a:lstStyle/>
                    <a:p>
                      <a:pPr algn="ctr"/>
                      <a:r>
                        <a:rPr lang="fr-FR" sz="1100" dirty="0"/>
                        <a:t>5.11</a:t>
                      </a:r>
                    </a:p>
                  </a:txBody>
                  <a:tcPr anchor="ctr"/>
                </a:tc>
                <a:extLst>
                  <a:ext uri="{0D108BD9-81ED-4DB2-BD59-A6C34878D82A}">
                    <a16:rowId xmlns:a16="http://schemas.microsoft.com/office/drawing/2014/main" val="4194516479"/>
                  </a:ext>
                </a:extLst>
              </a:tr>
            </a:tbl>
          </a:graphicData>
        </a:graphic>
      </p:graphicFrame>
      <p:pic>
        <p:nvPicPr>
          <p:cNvPr id="1030" name="Picture 6" descr="Linear regression">
            <a:extLst>
              <a:ext uri="{FF2B5EF4-FFF2-40B4-BE49-F238E27FC236}">
                <a16:creationId xmlns:a16="http://schemas.microsoft.com/office/drawing/2014/main" id="{547ED87A-6066-42D9-9B99-7EA1BBD97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6536" y="1580531"/>
            <a:ext cx="1772350" cy="1392143"/>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A2B7373C-5F33-4DD2-8312-8EE9356311DD}"/>
              </a:ext>
            </a:extLst>
          </p:cNvPr>
          <p:cNvPicPr>
            <a:picLocks noChangeAspect="1"/>
          </p:cNvPicPr>
          <p:nvPr/>
        </p:nvPicPr>
        <p:blipFill>
          <a:blip r:embed="rId4"/>
          <a:stretch>
            <a:fillRect/>
          </a:stretch>
        </p:blipFill>
        <p:spPr>
          <a:xfrm>
            <a:off x="0" y="6128238"/>
            <a:ext cx="1015409" cy="685800"/>
          </a:xfrm>
          <a:prstGeom prst="rect">
            <a:avLst/>
          </a:prstGeom>
        </p:spPr>
      </p:pic>
      <p:pic>
        <p:nvPicPr>
          <p:cNvPr id="9" name="Image 8">
            <a:extLst>
              <a:ext uri="{FF2B5EF4-FFF2-40B4-BE49-F238E27FC236}">
                <a16:creationId xmlns:a16="http://schemas.microsoft.com/office/drawing/2014/main" id="{0C50306C-AE39-4FD6-9B3B-B82155EDB368}"/>
              </a:ext>
            </a:extLst>
          </p:cNvPr>
          <p:cNvPicPr>
            <a:picLocks noChangeAspect="1"/>
          </p:cNvPicPr>
          <p:nvPr/>
        </p:nvPicPr>
        <p:blipFill>
          <a:blip r:embed="rId5"/>
          <a:stretch>
            <a:fillRect/>
          </a:stretch>
        </p:blipFill>
        <p:spPr>
          <a:xfrm>
            <a:off x="1024200" y="6128238"/>
            <a:ext cx="996301" cy="685800"/>
          </a:xfrm>
          <a:prstGeom prst="rect">
            <a:avLst/>
          </a:prstGeom>
        </p:spPr>
      </p:pic>
      <p:pic>
        <p:nvPicPr>
          <p:cNvPr id="10" name="Image 9">
            <a:extLst>
              <a:ext uri="{FF2B5EF4-FFF2-40B4-BE49-F238E27FC236}">
                <a16:creationId xmlns:a16="http://schemas.microsoft.com/office/drawing/2014/main" id="{AF4673D8-0437-4C61-9A7B-B5F067F89520}"/>
              </a:ext>
            </a:extLst>
          </p:cNvPr>
          <p:cNvPicPr>
            <a:picLocks noChangeAspect="1"/>
          </p:cNvPicPr>
          <p:nvPr/>
        </p:nvPicPr>
        <p:blipFill>
          <a:blip r:embed="rId6"/>
          <a:stretch>
            <a:fillRect/>
          </a:stretch>
        </p:blipFill>
        <p:spPr>
          <a:xfrm>
            <a:off x="2055668" y="6128238"/>
            <a:ext cx="982001" cy="685800"/>
          </a:xfrm>
          <a:prstGeom prst="rect">
            <a:avLst/>
          </a:prstGeom>
        </p:spPr>
      </p:pic>
      <p:pic>
        <p:nvPicPr>
          <p:cNvPr id="11" name="Image 10">
            <a:extLst>
              <a:ext uri="{FF2B5EF4-FFF2-40B4-BE49-F238E27FC236}">
                <a16:creationId xmlns:a16="http://schemas.microsoft.com/office/drawing/2014/main" id="{DC1A2663-AA24-4386-9332-C57BEA61B51F}"/>
              </a:ext>
            </a:extLst>
          </p:cNvPr>
          <p:cNvPicPr>
            <a:picLocks noChangeAspect="1"/>
          </p:cNvPicPr>
          <p:nvPr/>
        </p:nvPicPr>
        <p:blipFill>
          <a:blip r:embed="rId7"/>
          <a:stretch>
            <a:fillRect/>
          </a:stretch>
        </p:blipFill>
        <p:spPr>
          <a:xfrm>
            <a:off x="3037669" y="6128238"/>
            <a:ext cx="1027355" cy="685800"/>
          </a:xfrm>
          <a:prstGeom prst="rect">
            <a:avLst/>
          </a:prstGeom>
        </p:spPr>
      </p:pic>
      <p:pic>
        <p:nvPicPr>
          <p:cNvPr id="12" name="Image 11">
            <a:extLst>
              <a:ext uri="{FF2B5EF4-FFF2-40B4-BE49-F238E27FC236}">
                <a16:creationId xmlns:a16="http://schemas.microsoft.com/office/drawing/2014/main" id="{60EFC9E8-FF4F-4CF4-B863-5ECC463F18E4}"/>
              </a:ext>
            </a:extLst>
          </p:cNvPr>
          <p:cNvPicPr>
            <a:picLocks noChangeAspect="1"/>
          </p:cNvPicPr>
          <p:nvPr/>
        </p:nvPicPr>
        <p:blipFill>
          <a:blip r:embed="rId8"/>
          <a:stretch>
            <a:fillRect/>
          </a:stretch>
        </p:blipFill>
        <p:spPr>
          <a:xfrm>
            <a:off x="5090987" y="6128238"/>
            <a:ext cx="1013909" cy="685800"/>
          </a:xfrm>
          <a:prstGeom prst="rect">
            <a:avLst/>
          </a:prstGeom>
        </p:spPr>
      </p:pic>
      <p:pic>
        <p:nvPicPr>
          <p:cNvPr id="13" name="Image 12">
            <a:extLst>
              <a:ext uri="{FF2B5EF4-FFF2-40B4-BE49-F238E27FC236}">
                <a16:creationId xmlns:a16="http://schemas.microsoft.com/office/drawing/2014/main" id="{2B1CF139-7749-4B3C-AF13-DC4A510F6192}"/>
              </a:ext>
            </a:extLst>
          </p:cNvPr>
          <p:cNvPicPr>
            <a:picLocks noChangeAspect="1"/>
          </p:cNvPicPr>
          <p:nvPr/>
        </p:nvPicPr>
        <p:blipFill>
          <a:blip r:embed="rId9"/>
          <a:stretch>
            <a:fillRect/>
          </a:stretch>
        </p:blipFill>
        <p:spPr>
          <a:xfrm>
            <a:off x="4072424" y="6140924"/>
            <a:ext cx="1001782" cy="673114"/>
          </a:xfrm>
          <a:prstGeom prst="rect">
            <a:avLst/>
          </a:prstGeom>
        </p:spPr>
      </p:pic>
      <p:pic>
        <p:nvPicPr>
          <p:cNvPr id="14" name="Image 13">
            <a:extLst>
              <a:ext uri="{FF2B5EF4-FFF2-40B4-BE49-F238E27FC236}">
                <a16:creationId xmlns:a16="http://schemas.microsoft.com/office/drawing/2014/main" id="{3ABB6CA5-98EB-4BB5-893F-EC820D5E06D3}"/>
              </a:ext>
            </a:extLst>
          </p:cNvPr>
          <p:cNvPicPr>
            <a:picLocks noChangeAspect="1"/>
          </p:cNvPicPr>
          <p:nvPr/>
        </p:nvPicPr>
        <p:blipFill>
          <a:blip r:embed="rId10"/>
          <a:stretch>
            <a:fillRect/>
          </a:stretch>
        </p:blipFill>
        <p:spPr>
          <a:xfrm>
            <a:off x="6104896" y="6128238"/>
            <a:ext cx="996554" cy="685800"/>
          </a:xfrm>
          <a:prstGeom prst="rect">
            <a:avLst/>
          </a:prstGeom>
        </p:spPr>
      </p:pic>
      <p:pic>
        <p:nvPicPr>
          <p:cNvPr id="15" name="Image 14">
            <a:extLst>
              <a:ext uri="{FF2B5EF4-FFF2-40B4-BE49-F238E27FC236}">
                <a16:creationId xmlns:a16="http://schemas.microsoft.com/office/drawing/2014/main" id="{A0CF022F-535C-4CCF-B674-6A45D7E807DA}"/>
              </a:ext>
            </a:extLst>
          </p:cNvPr>
          <p:cNvPicPr>
            <a:picLocks noChangeAspect="1"/>
          </p:cNvPicPr>
          <p:nvPr/>
        </p:nvPicPr>
        <p:blipFill>
          <a:blip r:embed="rId11"/>
          <a:stretch>
            <a:fillRect/>
          </a:stretch>
        </p:blipFill>
        <p:spPr>
          <a:xfrm>
            <a:off x="7110012" y="6128238"/>
            <a:ext cx="1019287" cy="685800"/>
          </a:xfrm>
          <a:prstGeom prst="rect">
            <a:avLst/>
          </a:prstGeom>
        </p:spPr>
      </p:pic>
      <p:pic>
        <p:nvPicPr>
          <p:cNvPr id="16" name="Image 15">
            <a:extLst>
              <a:ext uri="{FF2B5EF4-FFF2-40B4-BE49-F238E27FC236}">
                <a16:creationId xmlns:a16="http://schemas.microsoft.com/office/drawing/2014/main" id="{AA576AAB-F06A-4592-BEE8-948A4173BF4C}"/>
              </a:ext>
            </a:extLst>
          </p:cNvPr>
          <p:cNvPicPr>
            <a:picLocks noChangeAspect="1"/>
          </p:cNvPicPr>
          <p:nvPr/>
        </p:nvPicPr>
        <p:blipFill>
          <a:blip r:embed="rId12"/>
          <a:stretch>
            <a:fillRect/>
          </a:stretch>
        </p:blipFill>
        <p:spPr>
          <a:xfrm>
            <a:off x="8129068" y="6128238"/>
            <a:ext cx="1026021" cy="685800"/>
          </a:xfrm>
          <a:prstGeom prst="rect">
            <a:avLst/>
          </a:prstGeom>
        </p:spPr>
      </p:pic>
      <p:pic>
        <p:nvPicPr>
          <p:cNvPr id="17" name="Image 16">
            <a:extLst>
              <a:ext uri="{FF2B5EF4-FFF2-40B4-BE49-F238E27FC236}">
                <a16:creationId xmlns:a16="http://schemas.microsoft.com/office/drawing/2014/main" id="{7D5F62D1-5E92-4110-AFAA-B7DE0E8DC4AE}"/>
              </a:ext>
            </a:extLst>
          </p:cNvPr>
          <p:cNvPicPr>
            <a:picLocks noChangeAspect="1"/>
          </p:cNvPicPr>
          <p:nvPr/>
        </p:nvPicPr>
        <p:blipFill>
          <a:blip r:embed="rId13"/>
          <a:stretch>
            <a:fillRect/>
          </a:stretch>
        </p:blipFill>
        <p:spPr>
          <a:xfrm>
            <a:off x="9163880" y="6128238"/>
            <a:ext cx="991195" cy="685800"/>
          </a:xfrm>
          <a:prstGeom prst="rect">
            <a:avLst/>
          </a:prstGeom>
        </p:spPr>
      </p:pic>
      <p:pic>
        <p:nvPicPr>
          <p:cNvPr id="18" name="Image 17">
            <a:extLst>
              <a:ext uri="{FF2B5EF4-FFF2-40B4-BE49-F238E27FC236}">
                <a16:creationId xmlns:a16="http://schemas.microsoft.com/office/drawing/2014/main" id="{49B5B4EC-8252-4CAD-9F04-E5173BF72E60}"/>
              </a:ext>
            </a:extLst>
          </p:cNvPr>
          <p:cNvPicPr>
            <a:picLocks noChangeAspect="1"/>
          </p:cNvPicPr>
          <p:nvPr/>
        </p:nvPicPr>
        <p:blipFill>
          <a:blip r:embed="rId14"/>
          <a:stretch>
            <a:fillRect/>
          </a:stretch>
        </p:blipFill>
        <p:spPr>
          <a:xfrm>
            <a:off x="10172659" y="6128239"/>
            <a:ext cx="997772" cy="685800"/>
          </a:xfrm>
          <a:prstGeom prst="rect">
            <a:avLst/>
          </a:prstGeom>
        </p:spPr>
      </p:pic>
      <p:pic>
        <p:nvPicPr>
          <p:cNvPr id="19" name="Image 18">
            <a:extLst>
              <a:ext uri="{FF2B5EF4-FFF2-40B4-BE49-F238E27FC236}">
                <a16:creationId xmlns:a16="http://schemas.microsoft.com/office/drawing/2014/main" id="{B9E9391C-C050-4BC2-B84F-6480E6816053}"/>
              </a:ext>
            </a:extLst>
          </p:cNvPr>
          <p:cNvPicPr>
            <a:picLocks noChangeAspect="1"/>
          </p:cNvPicPr>
          <p:nvPr/>
        </p:nvPicPr>
        <p:blipFill>
          <a:blip r:embed="rId15"/>
          <a:stretch>
            <a:fillRect/>
          </a:stretch>
        </p:blipFill>
        <p:spPr>
          <a:xfrm>
            <a:off x="11188015" y="6140924"/>
            <a:ext cx="1007020" cy="673114"/>
          </a:xfrm>
          <a:prstGeom prst="rect">
            <a:avLst/>
          </a:prstGeom>
        </p:spPr>
      </p:pic>
      <p:sp>
        <p:nvSpPr>
          <p:cNvPr id="2" name="Espace réservé du numéro de diapositive 1">
            <a:extLst>
              <a:ext uri="{FF2B5EF4-FFF2-40B4-BE49-F238E27FC236}">
                <a16:creationId xmlns:a16="http://schemas.microsoft.com/office/drawing/2014/main" id="{FB995A7B-0330-443C-8642-8ECEA3E22E09}"/>
              </a:ext>
            </a:extLst>
          </p:cNvPr>
          <p:cNvSpPr>
            <a:spLocks noGrp="1"/>
          </p:cNvSpPr>
          <p:nvPr>
            <p:ph type="sldNum" sz="quarter" idx="12"/>
          </p:nvPr>
        </p:nvSpPr>
        <p:spPr>
          <a:xfrm>
            <a:off x="11636834" y="6492875"/>
            <a:ext cx="551167" cy="365125"/>
          </a:xfrm>
        </p:spPr>
        <p:txBody>
          <a:bodyPr/>
          <a:lstStyle/>
          <a:p>
            <a:fld id="{CE4779A5-1084-4103-B969-E01EFA91FDE1}" type="slidenum">
              <a:rPr lang="fr-FR" smtClean="0"/>
              <a:t>16</a:t>
            </a:fld>
            <a:endParaRPr lang="fr-FR" dirty="0"/>
          </a:p>
        </p:txBody>
      </p:sp>
    </p:spTree>
    <p:extLst>
      <p:ext uri="{BB962C8B-B14F-4D97-AF65-F5344CB8AC3E}">
        <p14:creationId xmlns:p14="http://schemas.microsoft.com/office/powerpoint/2010/main" val="114677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a:extLst>
              <a:ext uri="{FF2B5EF4-FFF2-40B4-BE49-F238E27FC236}">
                <a16:creationId xmlns:a16="http://schemas.microsoft.com/office/drawing/2014/main" id="{47C00E34-4FB1-40B0-B164-8CF50C2140B0}"/>
              </a:ext>
            </a:extLst>
          </p:cNvPr>
          <p:cNvSpPr>
            <a:spLocks noGrp="1"/>
          </p:cNvSpPr>
          <p:nvPr>
            <p:ph type="title"/>
          </p:nvPr>
        </p:nvSpPr>
        <p:spPr>
          <a:xfrm>
            <a:off x="1484310" y="0"/>
            <a:ext cx="10018713" cy="1063690"/>
          </a:xfrm>
        </p:spPr>
        <p:txBody>
          <a:bodyPr/>
          <a:lstStyle/>
          <a:p>
            <a:pPr algn="l"/>
            <a:r>
              <a:rPr lang="fr-FR" b="1" dirty="0"/>
              <a:t>MISE EN PRATIQUE</a:t>
            </a:r>
          </a:p>
        </p:txBody>
      </p:sp>
      <p:sp>
        <p:nvSpPr>
          <p:cNvPr id="7" name="Espace réservé du contenu 4">
            <a:extLst>
              <a:ext uri="{FF2B5EF4-FFF2-40B4-BE49-F238E27FC236}">
                <a16:creationId xmlns:a16="http://schemas.microsoft.com/office/drawing/2014/main" id="{DA45FDCB-9AC3-4309-B041-E73604968392}"/>
              </a:ext>
            </a:extLst>
          </p:cNvPr>
          <p:cNvSpPr>
            <a:spLocks noGrp="1"/>
          </p:cNvSpPr>
          <p:nvPr>
            <p:ph idx="1"/>
          </p:nvPr>
        </p:nvSpPr>
        <p:spPr>
          <a:xfrm>
            <a:off x="688977" y="828596"/>
            <a:ext cx="8182461" cy="1018750"/>
          </a:xfrm>
        </p:spPr>
        <p:style>
          <a:lnRef idx="1">
            <a:schemeClr val="accent2"/>
          </a:lnRef>
          <a:fillRef idx="2">
            <a:schemeClr val="accent2"/>
          </a:fillRef>
          <a:effectRef idx="1">
            <a:schemeClr val="accent2"/>
          </a:effectRef>
          <a:fontRef idx="minor">
            <a:schemeClr val="dk1"/>
          </a:fontRef>
        </p:style>
        <p:txBody>
          <a:bodyPr>
            <a:normAutofit/>
          </a:bodyPr>
          <a:lstStyle/>
          <a:p>
            <a:r>
              <a:rPr lang="fr-FR" sz="1100" dirty="0"/>
              <a:t>Le test du Chi-2 est une méthode mathématique permettant de démontrer qu’une distribution est normale ou non.</a:t>
            </a:r>
          </a:p>
          <a:p>
            <a:r>
              <a:rPr lang="fr-FR" sz="1100" dirty="0"/>
              <a:t>Notre démarche en utilisant cet outil est de chercher à tester la normalité de la distribution des résultats (résidus). Plus simplement, on cherche à savoir si les résultats sont concentrés autour d’une valeur.</a:t>
            </a:r>
          </a:p>
          <a:p>
            <a:r>
              <a:rPr lang="fr-FR" sz="1100" dirty="0"/>
              <a:t>Le principe est simple : Si la P_valeur du calcul est inférieure à 5%, alors notre distribution n’est pas normale.</a:t>
            </a:r>
            <a:endParaRPr lang="fr-FR" sz="1050" dirty="0"/>
          </a:p>
        </p:txBody>
      </p:sp>
      <p:grpSp>
        <p:nvGrpSpPr>
          <p:cNvPr id="19" name="Groupe 18">
            <a:extLst>
              <a:ext uri="{FF2B5EF4-FFF2-40B4-BE49-F238E27FC236}">
                <a16:creationId xmlns:a16="http://schemas.microsoft.com/office/drawing/2014/main" id="{A0460935-2E90-40B8-B6F6-70786FD0691E}"/>
              </a:ext>
            </a:extLst>
          </p:cNvPr>
          <p:cNvGrpSpPr/>
          <p:nvPr/>
        </p:nvGrpSpPr>
        <p:grpSpPr>
          <a:xfrm>
            <a:off x="5459419" y="2082277"/>
            <a:ext cx="6732581" cy="3760310"/>
            <a:chOff x="5459419" y="2082277"/>
            <a:chExt cx="6732581" cy="3760310"/>
          </a:xfrm>
        </p:grpSpPr>
        <p:pic>
          <p:nvPicPr>
            <p:cNvPr id="18" name="Image 17">
              <a:extLst>
                <a:ext uri="{FF2B5EF4-FFF2-40B4-BE49-F238E27FC236}">
                  <a16:creationId xmlns:a16="http://schemas.microsoft.com/office/drawing/2014/main" id="{89AD1966-F583-405D-A5C6-9EF978E2DBD3}"/>
                </a:ext>
              </a:extLst>
            </p:cNvPr>
            <p:cNvPicPr>
              <a:picLocks noChangeAspect="1"/>
            </p:cNvPicPr>
            <p:nvPr/>
          </p:nvPicPr>
          <p:blipFill>
            <a:blip r:embed="rId2"/>
            <a:stretch>
              <a:fillRect/>
            </a:stretch>
          </p:blipFill>
          <p:spPr>
            <a:xfrm>
              <a:off x="5459419" y="2082277"/>
              <a:ext cx="6732581" cy="3760310"/>
            </a:xfrm>
            <a:prstGeom prst="rect">
              <a:avLst/>
            </a:prstGeom>
          </p:spPr>
        </p:pic>
        <p:sp>
          <p:nvSpPr>
            <p:cNvPr id="11" name="ZoneTexte 10">
              <a:extLst>
                <a:ext uri="{FF2B5EF4-FFF2-40B4-BE49-F238E27FC236}">
                  <a16:creationId xmlns:a16="http://schemas.microsoft.com/office/drawing/2014/main" id="{91D74612-DA3E-4CB3-85EB-33176A79ACE7}"/>
                </a:ext>
              </a:extLst>
            </p:cNvPr>
            <p:cNvSpPr txBox="1"/>
            <p:nvPr/>
          </p:nvSpPr>
          <p:spPr>
            <a:xfrm>
              <a:off x="10561352" y="2950629"/>
              <a:ext cx="1447832" cy="1938992"/>
            </a:xfrm>
            <a:prstGeom prst="rect">
              <a:avLst/>
            </a:prstGeom>
            <a:solidFill>
              <a:schemeClr val="accent6">
                <a:lumMod val="40000"/>
                <a:lumOff val="60000"/>
              </a:schemeClr>
            </a:solidFill>
          </p:spPr>
          <p:txBody>
            <a:bodyPr wrap="none" rtlCol="0">
              <a:spAutoFit/>
            </a:bodyPr>
            <a:lstStyle/>
            <a:p>
              <a:r>
                <a:rPr lang="fr-FR" sz="1000" dirty="0"/>
                <a:t>Prédictions justes : 1097</a:t>
              </a:r>
            </a:p>
            <a:p>
              <a:r>
                <a:rPr lang="fr-FR" sz="1000" dirty="0"/>
                <a:t>1 Nutriscore : 5472</a:t>
              </a:r>
            </a:p>
            <a:p>
              <a:r>
                <a:rPr lang="fr-FR" sz="1000" dirty="0"/>
                <a:t>2 Nutriscore : 5237</a:t>
              </a:r>
            </a:p>
            <a:p>
              <a:r>
                <a:rPr lang="fr-FR" sz="1000" dirty="0"/>
                <a:t>3 Nutriscore : 2527</a:t>
              </a:r>
            </a:p>
            <a:p>
              <a:r>
                <a:rPr lang="fr-FR" sz="1000" dirty="0"/>
                <a:t>4 Nutriscore : 1564</a:t>
              </a:r>
            </a:p>
            <a:p>
              <a:r>
                <a:rPr lang="fr-FR" sz="1000" dirty="0"/>
                <a:t>5 Nutriscore : 874</a:t>
              </a:r>
            </a:p>
            <a:p>
              <a:r>
                <a:rPr lang="fr-FR" sz="1000" dirty="0"/>
                <a:t>6 Nutriscore : 432</a:t>
              </a:r>
            </a:p>
            <a:p>
              <a:r>
                <a:rPr lang="fr-FR" sz="1000" dirty="0"/>
                <a:t>7 Nutriscore : 211</a:t>
              </a:r>
            </a:p>
            <a:p>
              <a:r>
                <a:rPr lang="fr-FR" sz="1000" dirty="0"/>
                <a:t>8 Nutriscore : 42</a:t>
              </a:r>
            </a:p>
            <a:p>
              <a:r>
                <a:rPr lang="fr-FR" sz="1000" dirty="0"/>
                <a:t>9 Nutriscore : 9</a:t>
              </a:r>
            </a:p>
            <a:p>
              <a:r>
                <a:rPr lang="fr-FR" sz="1000" dirty="0"/>
                <a:t>10 Nutriscore : 5</a:t>
              </a:r>
            </a:p>
            <a:p>
              <a:r>
                <a:rPr lang="fr-FR" sz="1000" dirty="0"/>
                <a:t>11 Nutriscore : 36</a:t>
              </a:r>
            </a:p>
          </p:txBody>
        </p:sp>
      </p:grpSp>
      <p:sp>
        <p:nvSpPr>
          <p:cNvPr id="14" name="Espace réservé du contenu 4">
            <a:extLst>
              <a:ext uri="{FF2B5EF4-FFF2-40B4-BE49-F238E27FC236}">
                <a16:creationId xmlns:a16="http://schemas.microsoft.com/office/drawing/2014/main" id="{B712F432-F618-497C-806E-ABF86DB862CB}"/>
              </a:ext>
            </a:extLst>
          </p:cNvPr>
          <p:cNvSpPr txBox="1">
            <a:spLocks/>
          </p:cNvSpPr>
          <p:nvPr/>
        </p:nvSpPr>
        <p:spPr>
          <a:xfrm>
            <a:off x="688977" y="2082276"/>
            <a:ext cx="4770444" cy="2320392"/>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pPr marL="171450" indent="-171450">
              <a:buFont typeface="Arial" panose="020B0604020202020204" pitchFamily="34" charset="0"/>
              <a:buChar char="•"/>
            </a:pPr>
            <a:r>
              <a:rPr lang="fr-FR" sz="1400" b="1" u="sng" dirty="0"/>
              <a:t>Analyse :</a:t>
            </a:r>
          </a:p>
          <a:p>
            <a:pPr marL="171450" indent="-171450">
              <a:buFont typeface="Arial" panose="020B0604020202020204" pitchFamily="34" charset="0"/>
              <a:buChar char="•"/>
            </a:pPr>
            <a:r>
              <a:rPr lang="fr-FR" sz="1100" dirty="0"/>
              <a:t>Résultats du test du Chi-2 : </a:t>
            </a:r>
            <a:r>
              <a:rPr lang="fr-FR" sz="1100" b="1" u="sng" dirty="0"/>
              <a:t>La P_valeur est égale à 84%.</a:t>
            </a:r>
          </a:p>
          <a:p>
            <a:pPr marL="171450" indent="-171450">
              <a:buFont typeface="Arial" panose="020B0604020202020204" pitchFamily="34" charset="0"/>
              <a:buChar char="•"/>
            </a:pPr>
            <a:r>
              <a:rPr lang="fr-FR" sz="1100" dirty="0"/>
              <a:t>On peut donc considérer que la distribution des résultats de notre modèle linéaire est normale.</a:t>
            </a:r>
          </a:p>
          <a:p>
            <a:pPr marL="171450" indent="-171450">
              <a:buFont typeface="Arial" panose="020B0604020202020204" pitchFamily="34" charset="0"/>
              <a:buChar char="•"/>
            </a:pPr>
            <a:r>
              <a:rPr lang="fr-FR" sz="1100" dirty="0"/>
              <a:t>On peut aussi en déduire qu’un modèle de régression linéaire est pertinent pour notre exercice.</a:t>
            </a:r>
          </a:p>
          <a:p>
            <a:pPr marL="171450" indent="-171450">
              <a:buFont typeface="Arial" panose="020B0604020202020204" pitchFamily="34" charset="0"/>
              <a:buChar char="•"/>
            </a:pPr>
            <a:r>
              <a:rPr lang="fr-FR" sz="1100" dirty="0"/>
              <a:t>Comme on peut le voir sur le graphique ci-contre, la courbe des résultats de prédictions a bien un aspect de distribution normale.</a:t>
            </a:r>
          </a:p>
          <a:p>
            <a:pPr marL="171450" indent="-171450">
              <a:buFont typeface="Arial" panose="020B0604020202020204" pitchFamily="34" charset="0"/>
              <a:buChar char="•"/>
            </a:pPr>
            <a:endParaRPr lang="fr-FR" sz="1100" dirty="0"/>
          </a:p>
        </p:txBody>
      </p:sp>
      <p:sp>
        <p:nvSpPr>
          <p:cNvPr id="17" name="Espace réservé du contenu 4">
            <a:extLst>
              <a:ext uri="{FF2B5EF4-FFF2-40B4-BE49-F238E27FC236}">
                <a16:creationId xmlns:a16="http://schemas.microsoft.com/office/drawing/2014/main" id="{C4665343-76F2-49F1-8C30-4F92C29E34CE}"/>
              </a:ext>
            </a:extLst>
          </p:cNvPr>
          <p:cNvSpPr txBox="1">
            <a:spLocks/>
          </p:cNvSpPr>
          <p:nvPr/>
        </p:nvSpPr>
        <p:spPr>
          <a:xfrm>
            <a:off x="8966200" y="1298621"/>
            <a:ext cx="3225800" cy="548725"/>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pPr marL="0" indent="0" algn="ctr">
              <a:buNone/>
            </a:pPr>
            <a:r>
              <a:rPr lang="fr-FR" sz="1100" b="1" dirty="0"/>
              <a:t>Utilisation de notre dataset de validation pour tester en pratique notre modèle.</a:t>
            </a:r>
          </a:p>
        </p:txBody>
      </p:sp>
      <p:cxnSp>
        <p:nvCxnSpPr>
          <p:cNvPr id="21" name="Connecteur droit avec flèche 20">
            <a:extLst>
              <a:ext uri="{FF2B5EF4-FFF2-40B4-BE49-F238E27FC236}">
                <a16:creationId xmlns:a16="http://schemas.microsoft.com/office/drawing/2014/main" id="{D205436B-6159-4EA4-BAD2-8E952FA039EC}"/>
              </a:ext>
            </a:extLst>
          </p:cNvPr>
          <p:cNvCxnSpPr>
            <a:cxnSpLocks/>
            <a:stCxn id="17" idx="2"/>
          </p:cNvCxnSpPr>
          <p:nvPr/>
        </p:nvCxnSpPr>
        <p:spPr>
          <a:xfrm>
            <a:off x="10579100" y="1847346"/>
            <a:ext cx="0" cy="2349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Espace réservé du contenu 4">
            <a:extLst>
              <a:ext uri="{FF2B5EF4-FFF2-40B4-BE49-F238E27FC236}">
                <a16:creationId xmlns:a16="http://schemas.microsoft.com/office/drawing/2014/main" id="{ECA88F87-4A0D-4842-9C6C-DC752B609106}"/>
              </a:ext>
            </a:extLst>
          </p:cNvPr>
          <p:cNvSpPr txBox="1">
            <a:spLocks/>
          </p:cNvSpPr>
          <p:nvPr/>
        </p:nvSpPr>
        <p:spPr>
          <a:xfrm>
            <a:off x="688975" y="5263517"/>
            <a:ext cx="4770444" cy="116840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pPr marL="171450" indent="-171450">
              <a:buFont typeface="Arial" panose="020B0604020202020204" pitchFamily="34" charset="0"/>
              <a:buChar char="•"/>
            </a:pPr>
            <a:r>
              <a:rPr lang="fr-FR" sz="1400" dirty="0"/>
              <a:t>Nous avons donc une RMSE de 5 avec une régression linéaire, ce qui n’est pas exceptionnel.</a:t>
            </a:r>
          </a:p>
          <a:p>
            <a:pPr marL="171450" indent="-171450">
              <a:buFont typeface="Arial" panose="020B0604020202020204" pitchFamily="34" charset="0"/>
              <a:buChar char="•"/>
            </a:pPr>
            <a:r>
              <a:rPr lang="fr-FR" sz="1400" dirty="0"/>
              <a:t>Essayons avec d’autres modèles de prédiction.</a:t>
            </a:r>
          </a:p>
        </p:txBody>
      </p:sp>
      <p:sp>
        <p:nvSpPr>
          <p:cNvPr id="2" name="Espace réservé du numéro de diapositive 1">
            <a:extLst>
              <a:ext uri="{FF2B5EF4-FFF2-40B4-BE49-F238E27FC236}">
                <a16:creationId xmlns:a16="http://schemas.microsoft.com/office/drawing/2014/main" id="{626F879C-ABFF-4851-984D-771B10ACABA1}"/>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17</a:t>
            </a:fld>
            <a:endParaRPr lang="fr-FR" dirty="0"/>
          </a:p>
        </p:txBody>
      </p:sp>
    </p:spTree>
    <p:extLst>
      <p:ext uri="{BB962C8B-B14F-4D97-AF65-F5344CB8AC3E}">
        <p14:creationId xmlns:p14="http://schemas.microsoft.com/office/powerpoint/2010/main" val="219550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58427F6-3A1F-4EA5-AEDD-576EB69744A5}"/>
              </a:ext>
            </a:extLst>
          </p:cNvPr>
          <p:cNvSpPr>
            <a:spLocks noGrp="1"/>
          </p:cNvSpPr>
          <p:nvPr>
            <p:ph type="title"/>
          </p:nvPr>
        </p:nvSpPr>
        <p:spPr>
          <a:xfrm>
            <a:off x="1484310" y="0"/>
            <a:ext cx="10018713" cy="1063690"/>
          </a:xfrm>
        </p:spPr>
        <p:txBody>
          <a:bodyPr/>
          <a:lstStyle/>
          <a:p>
            <a:pPr algn="l"/>
            <a:r>
              <a:rPr lang="fr-FR" b="1" dirty="0"/>
              <a:t>AUTRES MODELES</a:t>
            </a:r>
          </a:p>
        </p:txBody>
      </p:sp>
      <p:sp>
        <p:nvSpPr>
          <p:cNvPr id="6" name="Espace réservé du contenu 4">
            <a:extLst>
              <a:ext uri="{FF2B5EF4-FFF2-40B4-BE49-F238E27FC236}">
                <a16:creationId xmlns:a16="http://schemas.microsoft.com/office/drawing/2014/main" id="{0430D7B5-5936-40F5-93EB-CA262AF02C84}"/>
              </a:ext>
            </a:extLst>
          </p:cNvPr>
          <p:cNvSpPr>
            <a:spLocks noGrp="1"/>
          </p:cNvSpPr>
          <p:nvPr>
            <p:ph idx="1"/>
          </p:nvPr>
        </p:nvSpPr>
        <p:spPr>
          <a:xfrm>
            <a:off x="354869" y="826478"/>
            <a:ext cx="7646131" cy="1597358"/>
          </a:xfrm>
        </p:spPr>
        <p:style>
          <a:lnRef idx="1">
            <a:schemeClr val="accent2"/>
          </a:lnRef>
          <a:fillRef idx="2">
            <a:schemeClr val="accent2"/>
          </a:fillRef>
          <a:effectRef idx="1">
            <a:schemeClr val="accent2"/>
          </a:effectRef>
          <a:fontRef idx="minor">
            <a:schemeClr val="dk1"/>
          </a:fontRef>
        </p:style>
        <p:txBody>
          <a:bodyPr>
            <a:normAutofit/>
          </a:bodyPr>
          <a:lstStyle/>
          <a:p>
            <a:r>
              <a:rPr lang="fr-FR" sz="1400" b="1" u="sng" dirty="0"/>
              <a:t>L’arbre de décision (DecisionTreeRegressor) :</a:t>
            </a:r>
          </a:p>
          <a:p>
            <a:pPr lvl="1"/>
            <a:r>
              <a:rPr lang="fr-FR" sz="1000" dirty="0"/>
              <a:t>L’arbre de décision est un modèle très puissant pouvant faire de la classification et de la régression.</a:t>
            </a:r>
          </a:p>
          <a:p>
            <a:pPr lvl="1"/>
            <a:r>
              <a:rPr lang="fr-FR" sz="1000" dirty="0"/>
              <a:t>Une grosse différence avec la régression linéaire est que lui peut trouver des relations non linéaires complexes dans les données.</a:t>
            </a:r>
          </a:p>
          <a:p>
            <a:pPr lvl="1"/>
            <a:r>
              <a:rPr lang="fr-FR" sz="1000" dirty="0"/>
              <a:t>En fonction des Nutriscore présents dans la base de données, le modèle « apprendra » pour chaque Nutriscore, la valeur de nos indicateurs.</a:t>
            </a:r>
          </a:p>
          <a:p>
            <a:pPr lvl="1"/>
            <a:r>
              <a:rPr lang="fr-FR" sz="1000" dirty="0"/>
              <a:t>Visuellement, cela ressemble à l’exemple ci-contre.</a:t>
            </a:r>
          </a:p>
        </p:txBody>
      </p:sp>
      <p:pic>
        <p:nvPicPr>
          <p:cNvPr id="7" name="Image 6">
            <a:extLst>
              <a:ext uri="{FF2B5EF4-FFF2-40B4-BE49-F238E27FC236}">
                <a16:creationId xmlns:a16="http://schemas.microsoft.com/office/drawing/2014/main" id="{F4E6F220-2A45-4466-AFFA-163D5387E676}"/>
              </a:ext>
            </a:extLst>
          </p:cNvPr>
          <p:cNvPicPr>
            <a:picLocks noChangeAspect="1"/>
          </p:cNvPicPr>
          <p:nvPr/>
        </p:nvPicPr>
        <p:blipFill>
          <a:blip r:embed="rId2"/>
          <a:stretch>
            <a:fillRect/>
          </a:stretch>
        </p:blipFill>
        <p:spPr>
          <a:xfrm>
            <a:off x="8148592" y="826478"/>
            <a:ext cx="3901827" cy="1597358"/>
          </a:xfrm>
          <a:prstGeom prst="rect">
            <a:avLst/>
          </a:prstGeom>
        </p:spPr>
      </p:pic>
      <p:sp>
        <p:nvSpPr>
          <p:cNvPr id="10" name="Espace réservé du contenu 4">
            <a:extLst>
              <a:ext uri="{FF2B5EF4-FFF2-40B4-BE49-F238E27FC236}">
                <a16:creationId xmlns:a16="http://schemas.microsoft.com/office/drawing/2014/main" id="{E6299CBB-6BF6-4B31-B21C-5A4E8E5933C9}"/>
              </a:ext>
            </a:extLst>
          </p:cNvPr>
          <p:cNvSpPr txBox="1">
            <a:spLocks/>
          </p:cNvSpPr>
          <p:nvPr/>
        </p:nvSpPr>
        <p:spPr>
          <a:xfrm>
            <a:off x="354868" y="2619750"/>
            <a:ext cx="7646131" cy="142577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400" b="1" u="sng" dirty="0"/>
              <a:t>Résultats arbre de décision :</a:t>
            </a:r>
          </a:p>
          <a:p>
            <a:pPr lvl="1"/>
            <a:r>
              <a:rPr lang="fr-FR" sz="1000" dirty="0"/>
              <a:t>La première évaluation des données de test nous donne une </a:t>
            </a:r>
            <a:r>
              <a:rPr lang="fr-FR" sz="1000" u="sng" dirty="0"/>
              <a:t>RMSE de 3.8 </a:t>
            </a:r>
            <a:r>
              <a:rPr lang="fr-FR" sz="1000" dirty="0"/>
              <a:t>sur le Nutriscore ce qui est déjà un peu mieux que la régression linéaire.</a:t>
            </a:r>
          </a:p>
          <a:p>
            <a:pPr lvl="1"/>
            <a:r>
              <a:rPr lang="fr-FR" sz="1000" dirty="0"/>
              <a:t>Pour en être certain, nous avons fait une évaluation par la validation croisée sur notre set d’entrainement. Le résultat est déjà moins bon, car </a:t>
            </a:r>
            <a:r>
              <a:rPr lang="fr-FR" sz="1000" u="sng" dirty="0"/>
              <a:t>la RMSE passe à 4.2</a:t>
            </a:r>
            <a:r>
              <a:rPr lang="fr-FR" sz="1000" dirty="0"/>
              <a:t>.</a:t>
            </a:r>
          </a:p>
        </p:txBody>
      </p:sp>
      <p:sp>
        <p:nvSpPr>
          <p:cNvPr id="14" name="Espace réservé du contenu 4">
            <a:extLst>
              <a:ext uri="{FF2B5EF4-FFF2-40B4-BE49-F238E27FC236}">
                <a16:creationId xmlns:a16="http://schemas.microsoft.com/office/drawing/2014/main" id="{9298515F-DC53-4636-AE4A-3187DFF9151E}"/>
              </a:ext>
            </a:extLst>
          </p:cNvPr>
          <p:cNvSpPr txBox="1">
            <a:spLocks/>
          </p:cNvSpPr>
          <p:nvPr/>
        </p:nvSpPr>
        <p:spPr>
          <a:xfrm>
            <a:off x="354867" y="4197927"/>
            <a:ext cx="7646131" cy="1079944"/>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400" b="1" u="sng" dirty="0"/>
              <a:t>Un dernier modèle, les forêts aléatoires (RandomForestRegressor) :</a:t>
            </a:r>
          </a:p>
          <a:p>
            <a:pPr lvl="1"/>
            <a:r>
              <a:rPr lang="fr-FR" sz="1000" dirty="0"/>
              <a:t>Le principe des forêts aléatoires consiste à entraîner de nombreux arbres de décision, puis de faire la moyenne de leurs prédictions.</a:t>
            </a:r>
          </a:p>
          <a:p>
            <a:pPr lvl="1"/>
            <a:r>
              <a:rPr lang="fr-FR" sz="1000" dirty="0"/>
              <a:t>C’est-ce que l’on appelle un apprentissage d’ensemble (Ensemble Learning).</a:t>
            </a:r>
          </a:p>
        </p:txBody>
      </p:sp>
      <p:sp>
        <p:nvSpPr>
          <p:cNvPr id="9" name="Espace réservé du contenu 4">
            <a:extLst>
              <a:ext uri="{FF2B5EF4-FFF2-40B4-BE49-F238E27FC236}">
                <a16:creationId xmlns:a16="http://schemas.microsoft.com/office/drawing/2014/main" id="{8D636B5F-5264-4A7B-A391-9E9014571E01}"/>
              </a:ext>
            </a:extLst>
          </p:cNvPr>
          <p:cNvSpPr txBox="1">
            <a:spLocks/>
          </p:cNvSpPr>
          <p:nvPr/>
        </p:nvSpPr>
        <p:spPr>
          <a:xfrm>
            <a:off x="354867" y="5430271"/>
            <a:ext cx="6838454" cy="1425777"/>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400" b="1" u="sng" dirty="0"/>
              <a:t>Résultats des forêts aléatoires :</a:t>
            </a:r>
          </a:p>
          <a:p>
            <a:pPr lvl="1"/>
            <a:r>
              <a:rPr lang="fr-FR" sz="1000" dirty="0"/>
              <a:t>Sur les résultats de la première évaluation sur l’image ci-contre, nous pouvons noter que la RMSE obtenue sur le set d’entraînement est meilleur que sur le set de test.</a:t>
            </a:r>
          </a:p>
          <a:p>
            <a:pPr lvl="1"/>
            <a:r>
              <a:rPr lang="fr-FR" sz="1000" dirty="0"/>
              <a:t>Cela signifie que le modèle surajuste toujours le set d’entraînement. On tente d’estimer trop de paramètres à partir d’un échantillon de données trop petit. Cela rend les résultats peu fiables.</a:t>
            </a:r>
          </a:p>
          <a:p>
            <a:pPr lvl="1"/>
            <a:r>
              <a:rPr lang="fr-FR" sz="1000" dirty="0"/>
              <a:t>Nous constatons tout de même, que les forêts aléatoires donnent une </a:t>
            </a:r>
            <a:r>
              <a:rPr lang="fr-FR" sz="1000" u="sng" dirty="0"/>
              <a:t>RMSE de 3.04</a:t>
            </a:r>
            <a:r>
              <a:rPr lang="fr-FR" sz="1000" dirty="0"/>
              <a:t>.</a:t>
            </a:r>
          </a:p>
        </p:txBody>
      </p:sp>
      <p:pic>
        <p:nvPicPr>
          <p:cNvPr id="3" name="Image 2">
            <a:extLst>
              <a:ext uri="{FF2B5EF4-FFF2-40B4-BE49-F238E27FC236}">
                <a16:creationId xmlns:a16="http://schemas.microsoft.com/office/drawing/2014/main" id="{0673B0BA-723E-4AFD-A17D-F2DC0A9E901B}"/>
              </a:ext>
            </a:extLst>
          </p:cNvPr>
          <p:cNvPicPr>
            <a:picLocks noChangeAspect="1"/>
          </p:cNvPicPr>
          <p:nvPr/>
        </p:nvPicPr>
        <p:blipFill>
          <a:blip r:embed="rId3"/>
          <a:stretch>
            <a:fillRect/>
          </a:stretch>
        </p:blipFill>
        <p:spPr>
          <a:xfrm>
            <a:off x="7193321" y="5277871"/>
            <a:ext cx="4998679" cy="1580129"/>
          </a:xfrm>
          <a:prstGeom prst="rect">
            <a:avLst/>
          </a:prstGeom>
        </p:spPr>
      </p:pic>
      <p:pic>
        <p:nvPicPr>
          <p:cNvPr id="11" name="Image 10">
            <a:extLst>
              <a:ext uri="{FF2B5EF4-FFF2-40B4-BE49-F238E27FC236}">
                <a16:creationId xmlns:a16="http://schemas.microsoft.com/office/drawing/2014/main" id="{5562E722-ED03-4128-8F90-8B05181F485B}"/>
              </a:ext>
            </a:extLst>
          </p:cNvPr>
          <p:cNvPicPr>
            <a:picLocks noChangeAspect="1"/>
          </p:cNvPicPr>
          <p:nvPr/>
        </p:nvPicPr>
        <p:blipFill>
          <a:blip r:embed="rId4"/>
          <a:stretch>
            <a:fillRect/>
          </a:stretch>
        </p:blipFill>
        <p:spPr>
          <a:xfrm>
            <a:off x="8815303" y="2707090"/>
            <a:ext cx="2562391" cy="2472824"/>
          </a:xfrm>
          <a:prstGeom prst="rect">
            <a:avLst/>
          </a:prstGeom>
          <a:ln>
            <a:noFill/>
          </a:ln>
        </p:spPr>
        <p:style>
          <a:lnRef idx="1">
            <a:schemeClr val="accent6"/>
          </a:lnRef>
          <a:fillRef idx="2">
            <a:schemeClr val="accent6"/>
          </a:fillRef>
          <a:effectRef idx="1">
            <a:schemeClr val="accent6"/>
          </a:effectRef>
          <a:fontRef idx="minor">
            <a:schemeClr val="dk1"/>
          </a:fontRef>
        </p:style>
      </p:pic>
      <p:sp>
        <p:nvSpPr>
          <p:cNvPr id="2" name="ZoneTexte 1">
            <a:extLst>
              <a:ext uri="{FF2B5EF4-FFF2-40B4-BE49-F238E27FC236}">
                <a16:creationId xmlns:a16="http://schemas.microsoft.com/office/drawing/2014/main" id="{9CF91F03-0F42-478F-8D94-D36FD5CC9EAC}"/>
              </a:ext>
            </a:extLst>
          </p:cNvPr>
          <p:cNvSpPr txBox="1"/>
          <p:nvPr/>
        </p:nvSpPr>
        <p:spPr>
          <a:xfrm>
            <a:off x="8815303" y="2521793"/>
            <a:ext cx="2562391" cy="2616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1100" b="1" dirty="0"/>
              <a:t>Principe validation croisée</a:t>
            </a:r>
          </a:p>
        </p:txBody>
      </p:sp>
      <p:sp>
        <p:nvSpPr>
          <p:cNvPr id="5" name="Espace réservé du numéro de diapositive 4">
            <a:extLst>
              <a:ext uri="{FF2B5EF4-FFF2-40B4-BE49-F238E27FC236}">
                <a16:creationId xmlns:a16="http://schemas.microsoft.com/office/drawing/2014/main" id="{F1B3C564-880E-4EE1-96FC-D12F75905D0B}"/>
              </a:ext>
            </a:extLst>
          </p:cNvPr>
          <p:cNvSpPr>
            <a:spLocks noGrp="1"/>
          </p:cNvSpPr>
          <p:nvPr>
            <p:ph type="sldNum" sz="quarter" idx="12"/>
          </p:nvPr>
        </p:nvSpPr>
        <p:spPr>
          <a:xfrm>
            <a:off x="11837133" y="6490923"/>
            <a:ext cx="354867" cy="365125"/>
          </a:xfrm>
          <a:solidFill>
            <a:schemeClr val="bg1"/>
          </a:solidFill>
        </p:spPr>
        <p:txBody>
          <a:bodyPr/>
          <a:lstStyle/>
          <a:p>
            <a:fld id="{CE4779A5-1084-4103-B969-E01EFA91FDE1}" type="slidenum">
              <a:rPr lang="fr-FR" smtClean="0"/>
              <a:t>18</a:t>
            </a:fld>
            <a:endParaRPr lang="fr-FR" dirty="0"/>
          </a:p>
        </p:txBody>
      </p:sp>
    </p:spTree>
    <p:extLst>
      <p:ext uri="{BB962C8B-B14F-4D97-AF65-F5344CB8AC3E}">
        <p14:creationId xmlns:p14="http://schemas.microsoft.com/office/powerpoint/2010/main" val="3633942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4">
            <a:extLst>
              <a:ext uri="{FF2B5EF4-FFF2-40B4-BE49-F238E27FC236}">
                <a16:creationId xmlns:a16="http://schemas.microsoft.com/office/drawing/2014/main" id="{E6F2FE4E-3F04-434D-B15B-9E14FED97A17}"/>
              </a:ext>
            </a:extLst>
          </p:cNvPr>
          <p:cNvSpPr txBox="1">
            <a:spLocks/>
          </p:cNvSpPr>
          <p:nvPr/>
        </p:nvSpPr>
        <p:spPr>
          <a:xfrm>
            <a:off x="1235767" y="4160698"/>
            <a:ext cx="5632217" cy="1105569"/>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400" b="1" u="sng" dirty="0"/>
              <a:t>Résultats optimisation :</a:t>
            </a:r>
          </a:p>
          <a:p>
            <a:pPr lvl="1"/>
            <a:r>
              <a:rPr lang="fr-FR" sz="1200" dirty="0"/>
              <a:t>La RMSE après optimisation du modèle est de </a:t>
            </a:r>
            <a:r>
              <a:rPr lang="fr-FR" sz="1400" b="1" u="sng" dirty="0"/>
              <a:t>2.95</a:t>
            </a:r>
            <a:r>
              <a:rPr lang="fr-FR" sz="1200" dirty="0"/>
              <a:t>.</a:t>
            </a:r>
          </a:p>
          <a:p>
            <a:pPr lvl="1"/>
            <a:r>
              <a:rPr lang="fr-FR" sz="1200" dirty="0"/>
              <a:t>Cela a fonctionné, nous avons un modèle légèrement plus performant qu’avant.</a:t>
            </a:r>
          </a:p>
        </p:txBody>
      </p:sp>
      <p:sp>
        <p:nvSpPr>
          <p:cNvPr id="6" name="Espace réservé du contenu 4">
            <a:extLst>
              <a:ext uri="{FF2B5EF4-FFF2-40B4-BE49-F238E27FC236}">
                <a16:creationId xmlns:a16="http://schemas.microsoft.com/office/drawing/2014/main" id="{3F18949C-B2EA-4146-89A6-084EA674EEC8}"/>
              </a:ext>
            </a:extLst>
          </p:cNvPr>
          <p:cNvSpPr>
            <a:spLocks noGrp="1"/>
          </p:cNvSpPr>
          <p:nvPr>
            <p:ph idx="1"/>
          </p:nvPr>
        </p:nvSpPr>
        <p:spPr>
          <a:xfrm>
            <a:off x="1235767" y="2283614"/>
            <a:ext cx="9720464" cy="1645790"/>
          </a:xfrm>
        </p:spPr>
        <p:style>
          <a:lnRef idx="1">
            <a:schemeClr val="accent2"/>
          </a:lnRef>
          <a:fillRef idx="2">
            <a:schemeClr val="accent2"/>
          </a:fillRef>
          <a:effectRef idx="1">
            <a:schemeClr val="accent2"/>
          </a:effectRef>
          <a:fontRef idx="minor">
            <a:schemeClr val="dk1"/>
          </a:fontRef>
        </p:style>
        <p:txBody>
          <a:bodyPr>
            <a:normAutofit fontScale="92500" lnSpcReduction="20000"/>
          </a:bodyPr>
          <a:lstStyle/>
          <a:p>
            <a:r>
              <a:rPr lang="fr-FR" sz="1400" b="1" u="sng" dirty="0"/>
              <a:t>Optimisation du modèle RandomForestRegressor :</a:t>
            </a:r>
          </a:p>
          <a:p>
            <a:pPr lvl="1"/>
            <a:r>
              <a:rPr lang="fr-FR" sz="1200" dirty="0"/>
              <a:t>Car c’est le plus prometteur des 3 modèles testés.</a:t>
            </a:r>
          </a:p>
          <a:p>
            <a:pPr lvl="1"/>
            <a:r>
              <a:rPr lang="fr-FR" sz="1200" dirty="0"/>
              <a:t>Réglage des hyperparamètres (Ce sont les paramètres d’ajustements des algorithmes de Machine Learning).</a:t>
            </a:r>
          </a:p>
          <a:p>
            <a:pPr lvl="1"/>
            <a:r>
              <a:rPr lang="fr-FR" sz="1200" dirty="0"/>
              <a:t>Nous allons effectuer une recherche par quadrillage (</a:t>
            </a:r>
            <a:r>
              <a:rPr lang="fr-FR" sz="1200" dirty="0" err="1"/>
              <a:t>Grid</a:t>
            </a:r>
            <a:r>
              <a:rPr lang="fr-FR" sz="1200" dirty="0"/>
              <a:t> </a:t>
            </a:r>
            <a:r>
              <a:rPr lang="fr-FR" sz="1200" dirty="0" err="1"/>
              <a:t>Search</a:t>
            </a:r>
            <a:r>
              <a:rPr lang="fr-FR" sz="1200" dirty="0"/>
              <a:t>). Le principe est le suivant :</a:t>
            </a:r>
          </a:p>
          <a:p>
            <a:pPr lvl="2"/>
            <a:r>
              <a:rPr lang="fr-FR" sz="1100" dirty="0"/>
              <a:t>Nous allons positionner une liste de possibilités pour chacun des hyperparamètres et pour chacune des combinaisons nous allons entraîner le modèle puis calculer son score. A la fin, nous conserverons le meilleur score.</a:t>
            </a:r>
          </a:p>
          <a:p>
            <a:pPr lvl="1"/>
            <a:r>
              <a:rPr lang="fr-FR" sz="1300" dirty="0"/>
              <a:t>Il existe d’autres méthodes pour optimiser « soigneusement » un modèle. Nous nous en tiendrons à celle-ci pour cet exercice.</a:t>
            </a:r>
          </a:p>
        </p:txBody>
      </p:sp>
      <p:sp>
        <p:nvSpPr>
          <p:cNvPr id="7" name="Titre 3">
            <a:extLst>
              <a:ext uri="{FF2B5EF4-FFF2-40B4-BE49-F238E27FC236}">
                <a16:creationId xmlns:a16="http://schemas.microsoft.com/office/drawing/2014/main" id="{F7D23E69-DD11-445B-8951-166BE59D87A3}"/>
              </a:ext>
            </a:extLst>
          </p:cNvPr>
          <p:cNvSpPr>
            <a:spLocks noGrp="1"/>
          </p:cNvSpPr>
          <p:nvPr>
            <p:ph type="title"/>
          </p:nvPr>
        </p:nvSpPr>
        <p:spPr>
          <a:xfrm>
            <a:off x="1484310" y="0"/>
            <a:ext cx="10018713" cy="1063690"/>
          </a:xfrm>
        </p:spPr>
        <p:txBody>
          <a:bodyPr/>
          <a:lstStyle/>
          <a:p>
            <a:pPr algn="l"/>
            <a:r>
              <a:rPr lang="fr-FR" b="1" dirty="0"/>
              <a:t>OPTIMISATION ET CHOIX</a:t>
            </a:r>
          </a:p>
        </p:txBody>
      </p:sp>
      <p:graphicFrame>
        <p:nvGraphicFramePr>
          <p:cNvPr id="2" name="Tableau 1">
            <a:extLst>
              <a:ext uri="{FF2B5EF4-FFF2-40B4-BE49-F238E27FC236}">
                <a16:creationId xmlns:a16="http://schemas.microsoft.com/office/drawing/2014/main" id="{D68DC795-A1BD-491B-A5A2-6742D203ECB2}"/>
              </a:ext>
            </a:extLst>
          </p:cNvPr>
          <p:cNvGraphicFramePr>
            <a:graphicFrameLocks noGrp="1"/>
          </p:cNvGraphicFramePr>
          <p:nvPr>
            <p:extLst>
              <p:ext uri="{D42A27DB-BD31-4B8C-83A1-F6EECF244321}">
                <p14:modId xmlns:p14="http://schemas.microsoft.com/office/powerpoint/2010/main" val="1136824116"/>
              </p:ext>
            </p:extLst>
          </p:nvPr>
        </p:nvGraphicFramePr>
        <p:xfrm>
          <a:off x="2032000" y="939800"/>
          <a:ext cx="8127999" cy="1112520"/>
        </p:xfrm>
        <a:graphic>
          <a:graphicData uri="http://schemas.openxmlformats.org/drawingml/2006/table">
            <a:tbl>
              <a:tblPr firstRow="1" bandRow="1">
                <a:tableStyleId>{16D9F66E-5EB9-4882-86FB-DCBF35E3C3E4}</a:tableStyleId>
              </a:tblPr>
              <a:tblGrid>
                <a:gridCol w="2709333">
                  <a:extLst>
                    <a:ext uri="{9D8B030D-6E8A-4147-A177-3AD203B41FA5}">
                      <a16:colId xmlns:a16="http://schemas.microsoft.com/office/drawing/2014/main" val="3078121769"/>
                    </a:ext>
                  </a:extLst>
                </a:gridCol>
                <a:gridCol w="2709333">
                  <a:extLst>
                    <a:ext uri="{9D8B030D-6E8A-4147-A177-3AD203B41FA5}">
                      <a16:colId xmlns:a16="http://schemas.microsoft.com/office/drawing/2014/main" val="3913682269"/>
                    </a:ext>
                  </a:extLst>
                </a:gridCol>
                <a:gridCol w="2709333">
                  <a:extLst>
                    <a:ext uri="{9D8B030D-6E8A-4147-A177-3AD203B41FA5}">
                      <a16:colId xmlns:a16="http://schemas.microsoft.com/office/drawing/2014/main" val="2544115759"/>
                    </a:ext>
                  </a:extLst>
                </a:gridCol>
              </a:tblGrid>
              <a:tr h="370840">
                <a:tc gridSpan="3">
                  <a:txBody>
                    <a:bodyPr/>
                    <a:lstStyle/>
                    <a:p>
                      <a:pPr algn="ctr"/>
                      <a:r>
                        <a:rPr lang="fr-FR" dirty="0"/>
                        <a:t>Comparaison RMSE de nos modèles après évaluation par validation croisée</a:t>
                      </a:r>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430556984"/>
                  </a:ext>
                </a:extLst>
              </a:tr>
              <a:tr h="370840">
                <a:tc>
                  <a:txBody>
                    <a:bodyPr/>
                    <a:lstStyle/>
                    <a:p>
                      <a:pPr algn="ctr"/>
                      <a:r>
                        <a:rPr lang="fr-FR" b="0" dirty="0"/>
                        <a:t>Régression linéaire</a:t>
                      </a:r>
                    </a:p>
                  </a:txBody>
                  <a:tcPr/>
                </a:tc>
                <a:tc>
                  <a:txBody>
                    <a:bodyPr/>
                    <a:lstStyle/>
                    <a:p>
                      <a:pPr algn="ctr"/>
                      <a:r>
                        <a:rPr lang="fr-FR" b="0" dirty="0"/>
                        <a:t>Arbre de décision</a:t>
                      </a:r>
                    </a:p>
                  </a:txBody>
                  <a:tcPr/>
                </a:tc>
                <a:tc>
                  <a:txBody>
                    <a:bodyPr/>
                    <a:lstStyle/>
                    <a:p>
                      <a:pPr algn="ctr"/>
                      <a:r>
                        <a:rPr lang="fr-FR" b="0" dirty="0"/>
                        <a:t>Forêt aléatoire</a:t>
                      </a:r>
                    </a:p>
                  </a:txBody>
                  <a:tcPr/>
                </a:tc>
                <a:extLst>
                  <a:ext uri="{0D108BD9-81ED-4DB2-BD59-A6C34878D82A}">
                    <a16:rowId xmlns:a16="http://schemas.microsoft.com/office/drawing/2014/main" val="1084050327"/>
                  </a:ext>
                </a:extLst>
              </a:tr>
              <a:tr h="370840">
                <a:tc>
                  <a:txBody>
                    <a:bodyPr/>
                    <a:lstStyle/>
                    <a:p>
                      <a:pPr algn="ctr"/>
                      <a:r>
                        <a:rPr lang="fr-FR" dirty="0"/>
                        <a:t>5.06</a:t>
                      </a:r>
                    </a:p>
                  </a:txBody>
                  <a:tcPr/>
                </a:tc>
                <a:tc>
                  <a:txBody>
                    <a:bodyPr/>
                    <a:lstStyle/>
                    <a:p>
                      <a:pPr algn="ctr"/>
                      <a:r>
                        <a:rPr lang="fr-FR" dirty="0"/>
                        <a:t>4.2</a:t>
                      </a:r>
                    </a:p>
                  </a:txBody>
                  <a:tcPr/>
                </a:tc>
                <a:tc>
                  <a:txBody>
                    <a:bodyPr/>
                    <a:lstStyle/>
                    <a:p>
                      <a:pPr algn="ctr"/>
                      <a:r>
                        <a:rPr lang="fr-FR" b="1" dirty="0"/>
                        <a:t>3.04</a:t>
                      </a:r>
                    </a:p>
                  </a:txBody>
                  <a:tcPr>
                    <a:solidFill>
                      <a:schemeClr val="accent2">
                        <a:lumMod val="40000"/>
                        <a:lumOff val="60000"/>
                      </a:schemeClr>
                    </a:solidFill>
                  </a:tcPr>
                </a:tc>
                <a:extLst>
                  <a:ext uri="{0D108BD9-81ED-4DB2-BD59-A6C34878D82A}">
                    <a16:rowId xmlns:a16="http://schemas.microsoft.com/office/drawing/2014/main" val="2130548925"/>
                  </a:ext>
                </a:extLst>
              </a:tr>
            </a:tbl>
          </a:graphicData>
        </a:graphic>
      </p:graphicFrame>
      <p:pic>
        <p:nvPicPr>
          <p:cNvPr id="8" name="Image 7">
            <a:extLst>
              <a:ext uri="{FF2B5EF4-FFF2-40B4-BE49-F238E27FC236}">
                <a16:creationId xmlns:a16="http://schemas.microsoft.com/office/drawing/2014/main" id="{282C3D36-3FA2-47D9-BD39-03E9F9A67D35}"/>
              </a:ext>
            </a:extLst>
          </p:cNvPr>
          <p:cNvPicPr>
            <a:picLocks noChangeAspect="1"/>
          </p:cNvPicPr>
          <p:nvPr/>
        </p:nvPicPr>
        <p:blipFill rotWithShape="1">
          <a:blip r:embed="rId2"/>
          <a:srcRect t="33319"/>
          <a:stretch/>
        </p:blipFill>
        <p:spPr>
          <a:xfrm>
            <a:off x="6867984" y="3929404"/>
            <a:ext cx="5324016" cy="2928596"/>
          </a:xfrm>
          <a:prstGeom prst="rect">
            <a:avLst/>
          </a:prstGeom>
        </p:spPr>
      </p:pic>
      <p:sp>
        <p:nvSpPr>
          <p:cNvPr id="3" name="Espace réservé du numéro de diapositive 2">
            <a:extLst>
              <a:ext uri="{FF2B5EF4-FFF2-40B4-BE49-F238E27FC236}">
                <a16:creationId xmlns:a16="http://schemas.microsoft.com/office/drawing/2014/main" id="{ACA467A3-C581-470D-8FE9-33701906B15C}"/>
              </a:ext>
            </a:extLst>
          </p:cNvPr>
          <p:cNvSpPr>
            <a:spLocks noGrp="1"/>
          </p:cNvSpPr>
          <p:nvPr>
            <p:ph type="sldNum" sz="quarter" idx="12"/>
          </p:nvPr>
        </p:nvSpPr>
        <p:spPr>
          <a:xfrm>
            <a:off x="11640833" y="6629400"/>
            <a:ext cx="551167" cy="228600"/>
          </a:xfrm>
        </p:spPr>
        <p:txBody>
          <a:bodyPr/>
          <a:lstStyle/>
          <a:p>
            <a:fld id="{CE4779A5-1084-4103-B969-E01EFA91FDE1}" type="slidenum">
              <a:rPr lang="fr-FR" smtClean="0"/>
              <a:t>19</a:t>
            </a:fld>
            <a:endParaRPr lang="fr-FR" dirty="0"/>
          </a:p>
        </p:txBody>
      </p:sp>
    </p:spTree>
    <p:extLst>
      <p:ext uri="{BB962C8B-B14F-4D97-AF65-F5344CB8AC3E}">
        <p14:creationId xmlns:p14="http://schemas.microsoft.com/office/powerpoint/2010/main" val="1467911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80FCBF5C-3DDA-4676-9CDB-6A0B2049F295}"/>
              </a:ext>
            </a:extLst>
          </p:cNvPr>
          <p:cNvGraphicFramePr/>
          <p:nvPr>
            <p:extLst>
              <p:ext uri="{D42A27DB-BD31-4B8C-83A1-F6EECF244321}">
                <p14:modId xmlns:p14="http://schemas.microsoft.com/office/powerpoint/2010/main" val="1586239735"/>
              </p:ext>
            </p:extLst>
          </p:nvPr>
        </p:nvGraphicFramePr>
        <p:xfrm>
          <a:off x="2628900" y="861645"/>
          <a:ext cx="8528538" cy="5895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re 3">
            <a:extLst>
              <a:ext uri="{FF2B5EF4-FFF2-40B4-BE49-F238E27FC236}">
                <a16:creationId xmlns:a16="http://schemas.microsoft.com/office/drawing/2014/main" id="{E27E06A4-8D84-4CC4-A371-04D1CC30AE04}"/>
              </a:ext>
            </a:extLst>
          </p:cNvPr>
          <p:cNvSpPr txBox="1">
            <a:spLocks/>
          </p:cNvSpPr>
          <p:nvPr/>
        </p:nvSpPr>
        <p:spPr>
          <a:xfrm>
            <a:off x="1484310" y="0"/>
            <a:ext cx="10018713" cy="106369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b="1" dirty="0"/>
              <a:t>SOMMAIRE</a:t>
            </a:r>
          </a:p>
        </p:txBody>
      </p:sp>
      <p:sp>
        <p:nvSpPr>
          <p:cNvPr id="2" name="Espace réservé du numéro de diapositive 1">
            <a:extLst>
              <a:ext uri="{FF2B5EF4-FFF2-40B4-BE49-F238E27FC236}">
                <a16:creationId xmlns:a16="http://schemas.microsoft.com/office/drawing/2014/main" id="{B44806D3-588F-4E69-88BF-8CC2DD281FFB}"/>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2</a:t>
            </a:fld>
            <a:endParaRPr lang="fr-FR" dirty="0"/>
          </a:p>
        </p:txBody>
      </p:sp>
    </p:spTree>
    <p:extLst>
      <p:ext uri="{BB962C8B-B14F-4D97-AF65-F5344CB8AC3E}">
        <p14:creationId xmlns:p14="http://schemas.microsoft.com/office/powerpoint/2010/main" val="2759928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1971964" y="2754745"/>
            <a:ext cx="8248072" cy="1348509"/>
          </a:xfrm>
          <a:prstGeom prst="roundRect">
            <a:avLst/>
          </a:prstGeom>
          <a:solidFill>
            <a:schemeClr val="accent6">
              <a:lumMod val="40000"/>
              <a:lumOff val="6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V – PREDICTION DU GRADE NUTRITIONNEL</a:t>
            </a:r>
          </a:p>
        </p:txBody>
      </p:sp>
      <p:sp>
        <p:nvSpPr>
          <p:cNvPr id="2" name="Espace réservé du numéro de diapositive 1">
            <a:extLst>
              <a:ext uri="{FF2B5EF4-FFF2-40B4-BE49-F238E27FC236}">
                <a16:creationId xmlns:a16="http://schemas.microsoft.com/office/drawing/2014/main" id="{A739BC42-D081-48A1-8B07-B48700183DE6}"/>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20</a:t>
            </a:fld>
            <a:endParaRPr lang="fr-FR" dirty="0"/>
          </a:p>
        </p:txBody>
      </p:sp>
    </p:spTree>
    <p:extLst>
      <p:ext uri="{BB962C8B-B14F-4D97-AF65-F5344CB8AC3E}">
        <p14:creationId xmlns:p14="http://schemas.microsoft.com/office/powerpoint/2010/main" val="421575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4">
            <a:extLst>
              <a:ext uri="{FF2B5EF4-FFF2-40B4-BE49-F238E27FC236}">
                <a16:creationId xmlns:a16="http://schemas.microsoft.com/office/drawing/2014/main" id="{814A8DA7-BDE4-4970-8C71-7F38BD10BC53}"/>
              </a:ext>
            </a:extLst>
          </p:cNvPr>
          <p:cNvSpPr txBox="1">
            <a:spLocks/>
          </p:cNvSpPr>
          <p:nvPr/>
        </p:nvSpPr>
        <p:spPr>
          <a:xfrm>
            <a:off x="1484310" y="2819400"/>
            <a:ext cx="7439881" cy="139544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dk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dk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dk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dk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dk1"/>
                </a:solidFill>
                <a:effectLst/>
                <a:latin typeface="+mn-lt"/>
                <a:ea typeface="+mn-ea"/>
                <a:cs typeface="+mn-cs"/>
              </a:defRPr>
            </a:lvl9pPr>
          </a:lstStyle>
          <a:p>
            <a:r>
              <a:rPr lang="fr-FR" sz="1400" b="1" u="sng" dirty="0"/>
              <a:t>Réglage et optimisation du modèle :</a:t>
            </a:r>
          </a:p>
          <a:p>
            <a:pPr lvl="1"/>
            <a:r>
              <a:rPr lang="fr-FR" sz="1050" dirty="0"/>
              <a:t>Pour un modèle k-NN, l’hyperparamètre à régler est le nombre de voisins. Le principe est donc d’entraîner le modèle avec plusieurs valeurs de k et de sélectionner le meilleur score en utilisant la validation croisée.</a:t>
            </a:r>
          </a:p>
          <a:p>
            <a:pPr lvl="1"/>
            <a:r>
              <a:rPr lang="fr-FR" sz="1050" dirty="0"/>
              <a:t>Nous obtenons la meilleure performance avec k=1 qui est de 85.3% sur notre set d’entraînement.</a:t>
            </a:r>
          </a:p>
          <a:p>
            <a:pPr lvl="1"/>
            <a:r>
              <a:rPr lang="fr-FR" sz="1050" dirty="0"/>
              <a:t>La précision du modèle est de 86.5% sur notre set de test.</a:t>
            </a:r>
          </a:p>
        </p:txBody>
      </p:sp>
      <p:sp>
        <p:nvSpPr>
          <p:cNvPr id="4" name="Titre 3">
            <a:extLst>
              <a:ext uri="{FF2B5EF4-FFF2-40B4-BE49-F238E27FC236}">
                <a16:creationId xmlns:a16="http://schemas.microsoft.com/office/drawing/2014/main" id="{2785D7B9-97FA-4004-AE62-922ED9D80366}"/>
              </a:ext>
            </a:extLst>
          </p:cNvPr>
          <p:cNvSpPr txBox="1">
            <a:spLocks/>
          </p:cNvSpPr>
          <p:nvPr/>
        </p:nvSpPr>
        <p:spPr>
          <a:xfrm>
            <a:off x="1484310" y="0"/>
            <a:ext cx="10018713" cy="1063690"/>
          </a:xfrm>
          <a:prstGeom prst="rect">
            <a:avLst/>
          </a:prstGeom>
          <a:effectLst/>
        </p:spPr>
        <p:txBody>
          <a:bodyPr vert="horz" lIns="91440" tIns="45720" rIns="91440" bIns="45720" rtlCol="0" anchor="ctr">
            <a:normAutofit fontScale="92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fr-FR" b="1" dirty="0"/>
              <a:t>DETERMINATION DU GRADE NUTRITIONNEL</a:t>
            </a:r>
          </a:p>
        </p:txBody>
      </p:sp>
      <p:sp>
        <p:nvSpPr>
          <p:cNvPr id="5" name="Espace réservé du contenu 4">
            <a:extLst>
              <a:ext uri="{FF2B5EF4-FFF2-40B4-BE49-F238E27FC236}">
                <a16:creationId xmlns:a16="http://schemas.microsoft.com/office/drawing/2014/main" id="{A2826725-98D2-42F7-943B-EA1DF8171461}"/>
              </a:ext>
            </a:extLst>
          </p:cNvPr>
          <p:cNvSpPr>
            <a:spLocks noGrp="1"/>
          </p:cNvSpPr>
          <p:nvPr>
            <p:ph idx="1"/>
          </p:nvPr>
        </p:nvSpPr>
        <p:spPr>
          <a:xfrm>
            <a:off x="1484310" y="914295"/>
            <a:ext cx="8116890" cy="1798946"/>
          </a:xfrm>
        </p:spPr>
        <p:style>
          <a:lnRef idx="1">
            <a:schemeClr val="accent2"/>
          </a:lnRef>
          <a:fillRef idx="2">
            <a:schemeClr val="accent2"/>
          </a:fillRef>
          <a:effectRef idx="1">
            <a:schemeClr val="accent2"/>
          </a:effectRef>
          <a:fontRef idx="minor">
            <a:schemeClr val="dk1"/>
          </a:fontRef>
        </p:style>
        <p:txBody>
          <a:bodyPr>
            <a:normAutofit lnSpcReduction="10000"/>
          </a:bodyPr>
          <a:lstStyle/>
          <a:p>
            <a:r>
              <a:rPr lang="fr-FR" sz="1100" dirty="0"/>
              <a:t>Une fois que nous avons notre Nutriscore, nous pouvons rechercher le grade nutritionnel (lettres de A à E).</a:t>
            </a:r>
          </a:p>
          <a:p>
            <a:r>
              <a:rPr lang="fr-FR" sz="1100" dirty="0"/>
              <a:t>Nous pourrions utiliser l’échelle disponible sur internet </a:t>
            </a:r>
            <a:r>
              <a:rPr lang="fr-FR" sz="1100" dirty="0">
                <a:hlinkClick r:id="rId2"/>
              </a:rPr>
              <a:t>sous ce lien</a:t>
            </a:r>
            <a:r>
              <a:rPr lang="fr-FR" sz="1100" dirty="0"/>
              <a:t>, </a:t>
            </a:r>
            <a:r>
              <a:rPr lang="fr-FR" sz="1000" dirty="0"/>
              <a:t>mais pour l'exercice nous allons utiliser un modèle de prédiction qui s'appelle le </a:t>
            </a:r>
            <a:r>
              <a:rPr lang="fr-FR" sz="1000" dirty="0" err="1"/>
              <a:t>kNN</a:t>
            </a:r>
            <a:r>
              <a:rPr lang="fr-FR" sz="1000" dirty="0"/>
              <a:t> (les k plus proches voisins).</a:t>
            </a:r>
          </a:p>
          <a:p>
            <a:r>
              <a:rPr lang="fr-FR" sz="1100" b="1" u="sng" dirty="0"/>
              <a:t>Principe</a:t>
            </a:r>
            <a:r>
              <a:rPr lang="fr-FR" sz="1100" dirty="0"/>
              <a:t> :</a:t>
            </a:r>
          </a:p>
          <a:p>
            <a:pPr lvl="1"/>
            <a:r>
              <a:rPr lang="fr-FR" sz="1050" dirty="0"/>
              <a:t>C’est un modèle supervisé de classification. A partir des mêmes indicateurs, le modèle prédira le grade nutritionnel correspondant. Ce n’est plus une valeur numérique.</a:t>
            </a:r>
          </a:p>
          <a:p>
            <a:pPr lvl="1"/>
            <a:r>
              <a:rPr lang="fr-FR" sz="1050" u="sng" dirty="0"/>
              <a:t>Exemple : </a:t>
            </a:r>
            <a:r>
              <a:rPr lang="fr-FR" sz="1050" dirty="0"/>
              <a:t>Pour un Nutriscore de  &lt;0. Si nous paramétrons le modèle sur 5 voisins, le modèle examine donc les 5 lettres les plus proches. Admettons il y a 3 A et 2 B, le programme classera donc le Nutriscore &lt;0 dans la catégorie A.</a:t>
            </a:r>
          </a:p>
        </p:txBody>
      </p:sp>
      <p:pic>
        <p:nvPicPr>
          <p:cNvPr id="6" name="Image 5">
            <a:extLst>
              <a:ext uri="{FF2B5EF4-FFF2-40B4-BE49-F238E27FC236}">
                <a16:creationId xmlns:a16="http://schemas.microsoft.com/office/drawing/2014/main" id="{0436AA59-D09E-475F-9638-8971051AAD91}"/>
              </a:ext>
            </a:extLst>
          </p:cNvPr>
          <p:cNvPicPr>
            <a:picLocks noChangeAspect="1"/>
          </p:cNvPicPr>
          <p:nvPr/>
        </p:nvPicPr>
        <p:blipFill>
          <a:blip r:embed="rId3"/>
          <a:stretch>
            <a:fillRect/>
          </a:stretch>
        </p:blipFill>
        <p:spPr>
          <a:xfrm>
            <a:off x="9609983" y="908280"/>
            <a:ext cx="2582017" cy="1798946"/>
          </a:xfrm>
          <a:prstGeom prst="rect">
            <a:avLst/>
          </a:prstGeom>
        </p:spPr>
      </p:pic>
      <p:pic>
        <p:nvPicPr>
          <p:cNvPr id="2" name="Image 1">
            <a:extLst>
              <a:ext uri="{FF2B5EF4-FFF2-40B4-BE49-F238E27FC236}">
                <a16:creationId xmlns:a16="http://schemas.microsoft.com/office/drawing/2014/main" id="{43FFFD7C-20F1-4510-966B-E90D846C420A}"/>
              </a:ext>
            </a:extLst>
          </p:cNvPr>
          <p:cNvPicPr>
            <a:picLocks noChangeAspect="1"/>
          </p:cNvPicPr>
          <p:nvPr/>
        </p:nvPicPr>
        <p:blipFill>
          <a:blip r:embed="rId4"/>
          <a:stretch>
            <a:fillRect/>
          </a:stretch>
        </p:blipFill>
        <p:spPr>
          <a:xfrm>
            <a:off x="0" y="4604809"/>
            <a:ext cx="3990345" cy="2253191"/>
          </a:xfrm>
          <a:prstGeom prst="rect">
            <a:avLst/>
          </a:prstGeom>
        </p:spPr>
      </p:pic>
      <p:pic>
        <p:nvPicPr>
          <p:cNvPr id="3" name="Image 2">
            <a:extLst>
              <a:ext uri="{FF2B5EF4-FFF2-40B4-BE49-F238E27FC236}">
                <a16:creationId xmlns:a16="http://schemas.microsoft.com/office/drawing/2014/main" id="{4C1677DA-C6C2-4C22-8422-E03D5609E1ED}"/>
              </a:ext>
            </a:extLst>
          </p:cNvPr>
          <p:cNvPicPr>
            <a:picLocks noChangeAspect="1"/>
          </p:cNvPicPr>
          <p:nvPr/>
        </p:nvPicPr>
        <p:blipFill>
          <a:blip r:embed="rId5"/>
          <a:stretch>
            <a:fillRect/>
          </a:stretch>
        </p:blipFill>
        <p:spPr>
          <a:xfrm>
            <a:off x="4069555" y="4604809"/>
            <a:ext cx="5219700" cy="1676400"/>
          </a:xfrm>
          <a:prstGeom prst="rect">
            <a:avLst/>
          </a:prstGeom>
        </p:spPr>
      </p:pic>
      <p:pic>
        <p:nvPicPr>
          <p:cNvPr id="12" name="Image 11">
            <a:extLst>
              <a:ext uri="{FF2B5EF4-FFF2-40B4-BE49-F238E27FC236}">
                <a16:creationId xmlns:a16="http://schemas.microsoft.com/office/drawing/2014/main" id="{9DFE563C-9822-4E12-8DE4-5DAC58895CA6}"/>
              </a:ext>
            </a:extLst>
          </p:cNvPr>
          <p:cNvPicPr>
            <a:picLocks noChangeAspect="1"/>
          </p:cNvPicPr>
          <p:nvPr/>
        </p:nvPicPr>
        <p:blipFill>
          <a:blip r:embed="rId6"/>
          <a:stretch>
            <a:fillRect/>
          </a:stretch>
        </p:blipFill>
        <p:spPr>
          <a:xfrm>
            <a:off x="9601201" y="4024846"/>
            <a:ext cx="2590800" cy="2870334"/>
          </a:xfrm>
          <a:prstGeom prst="rect">
            <a:avLst/>
          </a:prstGeom>
        </p:spPr>
      </p:pic>
      <p:sp>
        <p:nvSpPr>
          <p:cNvPr id="14" name="ZoneTexte 13">
            <a:extLst>
              <a:ext uri="{FF2B5EF4-FFF2-40B4-BE49-F238E27FC236}">
                <a16:creationId xmlns:a16="http://schemas.microsoft.com/office/drawing/2014/main" id="{D20FDB3B-0532-44D4-A8C2-C0B9825DFF74}"/>
              </a:ext>
            </a:extLst>
          </p:cNvPr>
          <p:cNvSpPr txBox="1"/>
          <p:nvPr/>
        </p:nvSpPr>
        <p:spPr>
          <a:xfrm>
            <a:off x="1484311" y="4318800"/>
            <a:ext cx="7439880" cy="27699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1200" b="1" dirty="0"/>
              <a:t>Performances du modèle avec le set d’entraînement</a:t>
            </a:r>
          </a:p>
        </p:txBody>
      </p:sp>
      <p:sp>
        <p:nvSpPr>
          <p:cNvPr id="15" name="ZoneTexte 14">
            <a:extLst>
              <a:ext uri="{FF2B5EF4-FFF2-40B4-BE49-F238E27FC236}">
                <a16:creationId xmlns:a16="http://schemas.microsoft.com/office/drawing/2014/main" id="{997C3BC9-8ECF-41F3-9F6B-7D2E9646D54C}"/>
              </a:ext>
            </a:extLst>
          </p:cNvPr>
          <p:cNvSpPr txBox="1"/>
          <p:nvPr/>
        </p:nvSpPr>
        <p:spPr>
          <a:xfrm>
            <a:off x="9601199" y="3557166"/>
            <a:ext cx="259080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1200" b="1" dirty="0"/>
              <a:t>Performances du modèle avec le set de test</a:t>
            </a:r>
          </a:p>
        </p:txBody>
      </p:sp>
      <p:sp>
        <p:nvSpPr>
          <p:cNvPr id="7" name="Espace réservé du numéro de diapositive 6">
            <a:extLst>
              <a:ext uri="{FF2B5EF4-FFF2-40B4-BE49-F238E27FC236}">
                <a16:creationId xmlns:a16="http://schemas.microsoft.com/office/drawing/2014/main" id="{4DC37CFB-4274-4CFC-AC09-2479537582B4}"/>
              </a:ext>
            </a:extLst>
          </p:cNvPr>
          <p:cNvSpPr>
            <a:spLocks noGrp="1"/>
          </p:cNvSpPr>
          <p:nvPr>
            <p:ph type="sldNum" sz="quarter" idx="12"/>
          </p:nvPr>
        </p:nvSpPr>
        <p:spPr>
          <a:xfrm>
            <a:off x="11640833" y="6512307"/>
            <a:ext cx="551167" cy="365125"/>
          </a:xfrm>
        </p:spPr>
        <p:txBody>
          <a:bodyPr/>
          <a:lstStyle/>
          <a:p>
            <a:fld id="{CE4779A5-1084-4103-B969-E01EFA91FDE1}" type="slidenum">
              <a:rPr lang="fr-FR" smtClean="0"/>
              <a:t>21</a:t>
            </a:fld>
            <a:endParaRPr lang="fr-FR" dirty="0"/>
          </a:p>
        </p:txBody>
      </p:sp>
    </p:spTree>
    <p:extLst>
      <p:ext uri="{BB962C8B-B14F-4D97-AF65-F5344CB8AC3E}">
        <p14:creationId xmlns:p14="http://schemas.microsoft.com/office/powerpoint/2010/main" val="4073165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1971964" y="2754745"/>
            <a:ext cx="8248072" cy="134850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VI – CONCLUSION</a:t>
            </a:r>
          </a:p>
        </p:txBody>
      </p:sp>
      <p:sp>
        <p:nvSpPr>
          <p:cNvPr id="2" name="Espace réservé du numéro de diapositive 1">
            <a:extLst>
              <a:ext uri="{FF2B5EF4-FFF2-40B4-BE49-F238E27FC236}">
                <a16:creationId xmlns:a16="http://schemas.microsoft.com/office/drawing/2014/main" id="{C9A45BC4-DB68-4426-9800-D19C67A81FB0}"/>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22</a:t>
            </a:fld>
            <a:endParaRPr lang="fr-FR"/>
          </a:p>
        </p:txBody>
      </p:sp>
    </p:spTree>
    <p:extLst>
      <p:ext uri="{BB962C8B-B14F-4D97-AF65-F5344CB8AC3E}">
        <p14:creationId xmlns:p14="http://schemas.microsoft.com/office/powerpoint/2010/main" val="207153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C95EA9D-091B-4AD7-9AF2-FB7645B93DBA}"/>
              </a:ext>
            </a:extLst>
          </p:cNvPr>
          <p:cNvSpPr>
            <a:spLocks noGrp="1"/>
          </p:cNvSpPr>
          <p:nvPr>
            <p:ph type="title"/>
          </p:nvPr>
        </p:nvSpPr>
        <p:spPr>
          <a:xfrm>
            <a:off x="1484310" y="0"/>
            <a:ext cx="10018713" cy="1063690"/>
          </a:xfrm>
        </p:spPr>
        <p:txBody>
          <a:bodyPr/>
          <a:lstStyle/>
          <a:p>
            <a:pPr algn="l"/>
            <a:r>
              <a:rPr lang="fr-FR" b="1" dirty="0"/>
              <a:t>CONCLUSION</a:t>
            </a:r>
          </a:p>
        </p:txBody>
      </p:sp>
      <p:sp>
        <p:nvSpPr>
          <p:cNvPr id="5" name="Espace réservé du contenu 4">
            <a:extLst>
              <a:ext uri="{FF2B5EF4-FFF2-40B4-BE49-F238E27FC236}">
                <a16:creationId xmlns:a16="http://schemas.microsoft.com/office/drawing/2014/main" id="{0B96D016-05CA-4339-A512-FD9EDAF1AFAD}"/>
              </a:ext>
            </a:extLst>
          </p:cNvPr>
          <p:cNvSpPr>
            <a:spLocks noGrp="1"/>
          </p:cNvSpPr>
          <p:nvPr>
            <p:ph idx="1"/>
          </p:nvPr>
        </p:nvSpPr>
        <p:spPr>
          <a:xfrm>
            <a:off x="1484310" y="1063691"/>
            <a:ext cx="10174290" cy="5178490"/>
          </a:xfrm>
        </p:spPr>
        <p:txBody>
          <a:bodyPr>
            <a:normAutofit lnSpcReduction="10000"/>
          </a:bodyPr>
          <a:lstStyle/>
          <a:p>
            <a:r>
              <a:rPr lang="fr-FR" dirty="0"/>
              <a:t>Nous arrivons a des résultats concluants tout en n’ayant pas optimisé en profondeur nos modèles de prédictions.</a:t>
            </a:r>
          </a:p>
          <a:p>
            <a:r>
              <a:rPr lang="fr-FR" dirty="0"/>
              <a:t>Il existe d’autres modèles que nous n’avons pas encore testé ici.</a:t>
            </a:r>
          </a:p>
          <a:p>
            <a:endParaRPr lang="fr-FR" dirty="0"/>
          </a:p>
          <a:p>
            <a:r>
              <a:rPr lang="fr-FR" b="1" u="sng" dirty="0"/>
              <a:t>Faisabilité du projet :</a:t>
            </a:r>
          </a:p>
          <a:p>
            <a:pPr lvl="1"/>
            <a:r>
              <a:rPr lang="fr-FR" dirty="0"/>
              <a:t>Les prédictions du Nutriscore sont encourageantes avec une RMSE inférieure à 3 pour le modèle de forêts aléatoires.</a:t>
            </a:r>
          </a:p>
          <a:p>
            <a:pPr lvl="1"/>
            <a:endParaRPr lang="fr-FR" dirty="0"/>
          </a:p>
          <a:p>
            <a:pPr lvl="1"/>
            <a:r>
              <a:rPr lang="fr-FR" dirty="0"/>
              <a:t>Les prédictions du grade nutritionnel sont encourageantes avec une précision de + de 86%.</a:t>
            </a:r>
          </a:p>
          <a:p>
            <a:pPr lvl="1"/>
            <a:endParaRPr lang="fr-FR" dirty="0"/>
          </a:p>
          <a:p>
            <a:pPr lvl="1"/>
            <a:r>
              <a:rPr lang="fr-FR" dirty="0"/>
              <a:t>Chacun de ces modèles a encore un potentiel d’amélioration avec un paramétrage plus approfondi.</a:t>
            </a:r>
          </a:p>
        </p:txBody>
      </p:sp>
      <p:pic>
        <p:nvPicPr>
          <p:cNvPr id="7" name="Image 6">
            <a:extLst>
              <a:ext uri="{FF2B5EF4-FFF2-40B4-BE49-F238E27FC236}">
                <a16:creationId xmlns:a16="http://schemas.microsoft.com/office/drawing/2014/main" id="{95D415AA-932B-41FA-BA99-44D39163ED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125" b="95313" l="9896" r="89063">
                        <a14:foregroundMark x1="27083" y1="88542" x2="27083" y2="88542"/>
                        <a14:foregroundMark x1="34375" y1="95313" x2="34375" y2="95313"/>
                        <a14:foregroundMark x1="34375" y1="20833" x2="34375" y2="20833"/>
                        <a14:foregroundMark x1="39063" y1="5729" x2="39063" y2="5729"/>
                        <a14:foregroundMark x1="68750" y1="3125" x2="68750" y2="3125"/>
                        <a14:foregroundMark x1="77604" y1="17188" x2="77604" y2="17188"/>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33400" y="3666394"/>
            <a:ext cx="1696888" cy="1696888"/>
          </a:xfrm>
          <a:prstGeom prst="rect">
            <a:avLst/>
          </a:prstGeom>
        </p:spPr>
      </p:pic>
      <p:sp>
        <p:nvSpPr>
          <p:cNvPr id="2" name="Espace réservé du numéro de diapositive 1">
            <a:extLst>
              <a:ext uri="{FF2B5EF4-FFF2-40B4-BE49-F238E27FC236}">
                <a16:creationId xmlns:a16="http://schemas.microsoft.com/office/drawing/2014/main" id="{F2E0190B-A98A-40FD-BDA1-0626801B44E1}"/>
              </a:ext>
            </a:extLst>
          </p:cNvPr>
          <p:cNvSpPr>
            <a:spLocks noGrp="1"/>
          </p:cNvSpPr>
          <p:nvPr>
            <p:ph type="sldNum" sz="quarter" idx="12"/>
          </p:nvPr>
        </p:nvSpPr>
        <p:spPr>
          <a:xfrm>
            <a:off x="11640833" y="6486656"/>
            <a:ext cx="551167" cy="365125"/>
          </a:xfrm>
        </p:spPr>
        <p:txBody>
          <a:bodyPr/>
          <a:lstStyle/>
          <a:p>
            <a:fld id="{CE4779A5-1084-4103-B969-E01EFA91FDE1}" type="slidenum">
              <a:rPr lang="fr-FR" smtClean="0"/>
              <a:t>23</a:t>
            </a:fld>
            <a:endParaRPr lang="fr-FR" dirty="0"/>
          </a:p>
        </p:txBody>
      </p:sp>
    </p:spTree>
    <p:extLst>
      <p:ext uri="{BB962C8B-B14F-4D97-AF65-F5344CB8AC3E}">
        <p14:creationId xmlns:p14="http://schemas.microsoft.com/office/powerpoint/2010/main" val="313339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ulle narrative : ronde 8">
            <a:extLst>
              <a:ext uri="{FF2B5EF4-FFF2-40B4-BE49-F238E27FC236}">
                <a16:creationId xmlns:a16="http://schemas.microsoft.com/office/drawing/2014/main" id="{34C78B91-B695-41B1-ABEB-A2454EB255E0}"/>
              </a:ext>
            </a:extLst>
          </p:cNvPr>
          <p:cNvSpPr/>
          <p:nvPr/>
        </p:nvSpPr>
        <p:spPr>
          <a:xfrm>
            <a:off x="6266518" y="600187"/>
            <a:ext cx="5463488" cy="3140719"/>
          </a:xfrm>
          <a:prstGeom prst="wedgeEllipseCallout">
            <a:avLst>
              <a:gd name="adj1" fmla="val -75893"/>
              <a:gd name="adj2" fmla="val 20260"/>
            </a:avLst>
          </a:prstGeom>
          <a:scene3d>
            <a:camera prst="isometricOffAxis1Top">
              <a:rot lat="20694773" lon="20784679" rev="670914"/>
            </a:camera>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b="1" dirty="0">
                <a:solidFill>
                  <a:schemeClr val="accent3">
                    <a:lumMod val="75000"/>
                  </a:schemeClr>
                </a:solidFill>
              </a:rPr>
              <a:t>…</a:t>
            </a:r>
          </a:p>
        </p:txBody>
      </p:sp>
      <p:pic>
        <p:nvPicPr>
          <p:cNvPr id="1026" name="Picture 2" descr="RÃ©sultat de recherche d'images pour &quot;question&quot;">
            <a:extLst>
              <a:ext uri="{FF2B5EF4-FFF2-40B4-BE49-F238E27FC236}">
                <a16:creationId xmlns:a16="http://schemas.microsoft.com/office/drawing/2014/main" id="{1495F5DF-5810-4893-AE52-3D47A38F97E4}"/>
              </a:ext>
            </a:extLst>
          </p:cNvPr>
          <p:cNvPicPr>
            <a:picLocks noChangeAspect="1" noChangeArrowheads="1"/>
          </p:cNvPicPr>
          <p:nvPr/>
        </p:nvPicPr>
        <p:blipFill>
          <a:blip r:embed="rId2">
            <a:alphaModFix/>
            <a:extLst>
              <a:ext uri="{BEBA8EAE-BF5A-486C-A8C5-ECC9F3942E4B}">
                <a14:imgProps xmlns:a14="http://schemas.microsoft.com/office/drawing/2010/main">
                  <a14:imgLayer r:embed="rId3">
                    <a14:imgEffect>
                      <a14:backgroundRemoval t="10000" b="91154" l="10000" r="90000">
                        <a14:foregroundMark x1="43385" y1="88769" x2="43385" y2="88769"/>
                        <a14:foregroundMark x1="54154" y1="88923" x2="54154" y2="88923"/>
                        <a14:foregroundMark x1="49692" y1="90385" x2="49692" y2="90385"/>
                        <a14:foregroundMark x1="34077" y1="90231" x2="34077" y2="90231"/>
                        <a14:foregroundMark x1="35615" y1="91154" x2="35615" y2="91154"/>
                        <a14:foregroundMark x1="34615" y1="89846" x2="34615" y2="89846"/>
                        <a14:foregroundMark x1="32385" y1="90538" x2="32385" y2="90538"/>
                        <a14:foregroundMark x1="31692" y1="90769" x2="31692" y2="90769"/>
                        <a14:foregroundMark x1="64154" y1="89846" x2="64154" y2="89846"/>
                        <a14:foregroundMark x1="34846" y1="10000" x2="34846" y2="10000"/>
                        <a14:foregroundMark x1="36923" y1="17462" x2="36923" y2="17462"/>
                        <a14:foregroundMark x1="35538" y1="21154" x2="35538" y2="21154"/>
                        <a14:foregroundMark x1="30231" y1="15769" x2="30231" y2="15769"/>
                      </a14:backgroundRemoval>
                    </a14:imgEffect>
                  </a14:imgLayer>
                </a14:imgProps>
              </a:ext>
              <a:ext uri="{28A0092B-C50C-407E-A947-70E740481C1C}">
                <a14:useLocalDpi xmlns:a14="http://schemas.microsoft.com/office/drawing/2010/main" val="0"/>
              </a:ext>
            </a:extLst>
          </a:blip>
          <a:srcRect/>
          <a:stretch>
            <a:fillRect/>
          </a:stretch>
        </p:blipFill>
        <p:spPr bwMode="auto">
          <a:xfrm>
            <a:off x="1457038" y="2170547"/>
            <a:ext cx="4809480" cy="4809480"/>
          </a:xfrm>
          <a:prstGeom prst="rect">
            <a:avLst/>
          </a:prstGeom>
          <a:noFill/>
          <a:extLst>
            <a:ext uri="{909E8E84-426E-40DD-AFC4-6F175D3DCCD1}">
              <a14:hiddenFill xmlns:a14="http://schemas.microsoft.com/office/drawing/2010/main">
                <a:solidFill>
                  <a:srgbClr val="FFFFFF"/>
                </a:solidFill>
              </a14:hiddenFill>
            </a:ext>
          </a:extLst>
        </p:spPr>
      </p:pic>
      <p:sp>
        <p:nvSpPr>
          <p:cNvPr id="13" name="Titre 3">
            <a:extLst>
              <a:ext uri="{FF2B5EF4-FFF2-40B4-BE49-F238E27FC236}">
                <a16:creationId xmlns:a16="http://schemas.microsoft.com/office/drawing/2014/main" id="{B487365C-16C5-4F8B-9549-E4B734EF13C3}"/>
              </a:ext>
            </a:extLst>
          </p:cNvPr>
          <p:cNvSpPr>
            <a:spLocks noGrp="1"/>
          </p:cNvSpPr>
          <p:nvPr>
            <p:ph type="title"/>
          </p:nvPr>
        </p:nvSpPr>
        <p:spPr>
          <a:xfrm>
            <a:off x="1484310" y="0"/>
            <a:ext cx="10018713" cy="1063690"/>
          </a:xfrm>
        </p:spPr>
        <p:txBody>
          <a:bodyPr/>
          <a:lstStyle/>
          <a:p>
            <a:pPr algn="l"/>
            <a:r>
              <a:rPr lang="fr-FR" b="1" dirty="0"/>
              <a:t>QUESTIONS - REPONSES</a:t>
            </a:r>
          </a:p>
        </p:txBody>
      </p:sp>
      <p:sp>
        <p:nvSpPr>
          <p:cNvPr id="2" name="Espace réservé du numéro de diapositive 1">
            <a:extLst>
              <a:ext uri="{FF2B5EF4-FFF2-40B4-BE49-F238E27FC236}">
                <a16:creationId xmlns:a16="http://schemas.microsoft.com/office/drawing/2014/main" id="{4A6BB025-335A-4D5F-85B6-9B6F61A4D887}"/>
              </a:ext>
            </a:extLst>
          </p:cNvPr>
          <p:cNvSpPr>
            <a:spLocks noGrp="1"/>
          </p:cNvSpPr>
          <p:nvPr>
            <p:ph type="sldNum" sz="quarter" idx="12"/>
          </p:nvPr>
        </p:nvSpPr>
        <p:spPr>
          <a:xfrm>
            <a:off x="11637656" y="6492875"/>
            <a:ext cx="551167" cy="365125"/>
          </a:xfrm>
        </p:spPr>
        <p:txBody>
          <a:bodyPr/>
          <a:lstStyle/>
          <a:p>
            <a:fld id="{CE4779A5-1084-4103-B969-E01EFA91FDE1}" type="slidenum">
              <a:rPr lang="fr-FR" smtClean="0"/>
              <a:t>24</a:t>
            </a:fld>
            <a:endParaRPr lang="fr-FR"/>
          </a:p>
        </p:txBody>
      </p:sp>
    </p:spTree>
    <p:extLst>
      <p:ext uri="{BB962C8B-B14F-4D97-AF65-F5344CB8AC3E}">
        <p14:creationId xmlns:p14="http://schemas.microsoft.com/office/powerpoint/2010/main" val="316066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2632364" y="2754745"/>
            <a:ext cx="6927272" cy="1348509"/>
          </a:xfrm>
          <a:prstGeom prst="roundRect">
            <a:avLst/>
          </a:prstGeom>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I - PRESENTATION</a:t>
            </a:r>
          </a:p>
        </p:txBody>
      </p:sp>
      <p:sp>
        <p:nvSpPr>
          <p:cNvPr id="2" name="Espace réservé du numéro de diapositive 1">
            <a:extLst>
              <a:ext uri="{FF2B5EF4-FFF2-40B4-BE49-F238E27FC236}">
                <a16:creationId xmlns:a16="http://schemas.microsoft.com/office/drawing/2014/main" id="{7E704DC7-4606-457A-82F8-E81989987BA0}"/>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3</a:t>
            </a:fld>
            <a:endParaRPr lang="fr-FR"/>
          </a:p>
        </p:txBody>
      </p:sp>
    </p:spTree>
    <p:extLst>
      <p:ext uri="{BB962C8B-B14F-4D97-AF65-F5344CB8AC3E}">
        <p14:creationId xmlns:p14="http://schemas.microsoft.com/office/powerpoint/2010/main" val="188868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EBB2C2-9335-40F4-8C22-4A6A1301E244}"/>
              </a:ext>
            </a:extLst>
          </p:cNvPr>
          <p:cNvSpPr>
            <a:spLocks noGrp="1"/>
          </p:cNvSpPr>
          <p:nvPr>
            <p:ph type="title"/>
          </p:nvPr>
        </p:nvSpPr>
        <p:spPr>
          <a:xfrm>
            <a:off x="1484310" y="0"/>
            <a:ext cx="10018713" cy="1063690"/>
          </a:xfrm>
        </p:spPr>
        <p:txBody>
          <a:bodyPr/>
          <a:lstStyle/>
          <a:p>
            <a:pPr algn="l"/>
            <a:r>
              <a:rPr lang="fr-FR" b="1" dirty="0"/>
              <a:t>PROBLEMATIQUE</a:t>
            </a:r>
          </a:p>
        </p:txBody>
      </p:sp>
      <p:sp>
        <p:nvSpPr>
          <p:cNvPr id="5" name="Espace réservé du contenu 4">
            <a:extLst>
              <a:ext uri="{FF2B5EF4-FFF2-40B4-BE49-F238E27FC236}">
                <a16:creationId xmlns:a16="http://schemas.microsoft.com/office/drawing/2014/main" id="{05AB9273-73A1-4612-938B-AC7CA5427A51}"/>
              </a:ext>
            </a:extLst>
          </p:cNvPr>
          <p:cNvSpPr>
            <a:spLocks noGrp="1"/>
          </p:cNvSpPr>
          <p:nvPr>
            <p:ph idx="1"/>
          </p:nvPr>
        </p:nvSpPr>
        <p:spPr>
          <a:xfrm>
            <a:off x="1484309" y="1063691"/>
            <a:ext cx="10384417" cy="5178490"/>
          </a:xfrm>
        </p:spPr>
        <p:txBody>
          <a:bodyPr>
            <a:normAutofit/>
          </a:bodyPr>
          <a:lstStyle/>
          <a:p>
            <a:r>
              <a:rPr lang="fr-FR" dirty="0"/>
              <a:t>Le service de la santé publique française recherche des idées innovantes d’applications en lien avec l’alimentation.</a:t>
            </a:r>
          </a:p>
          <a:p>
            <a:endParaRPr lang="fr-FR" dirty="0"/>
          </a:p>
          <a:p>
            <a:r>
              <a:rPr lang="fr-FR" dirty="0"/>
              <a:t>Pour cela, nous avons à notre disposition la base de données Open Food </a:t>
            </a:r>
            <a:r>
              <a:rPr lang="fr-FR" dirty="0" err="1"/>
              <a:t>Facts</a:t>
            </a:r>
            <a:r>
              <a:rPr lang="fr-FR" dirty="0"/>
              <a:t> :</a:t>
            </a:r>
          </a:p>
          <a:p>
            <a:pPr lvl="1"/>
            <a:r>
              <a:rPr lang="fr-FR" dirty="0">
                <a:hlinkClick r:id="rId2"/>
              </a:rPr>
              <a:t>https://world.openfoodfacts.org/</a:t>
            </a:r>
            <a:endParaRPr lang="fr-FR" dirty="0"/>
          </a:p>
          <a:p>
            <a:pPr marL="457200" lvl="1" indent="0">
              <a:buNone/>
            </a:pPr>
            <a:endParaRPr lang="fr-FR" dirty="0"/>
          </a:p>
          <a:p>
            <a:r>
              <a:rPr lang="fr-FR" dirty="0"/>
              <a:t>Proposer une application à partir de ces données.</a:t>
            </a:r>
          </a:p>
        </p:txBody>
      </p:sp>
      <p:sp>
        <p:nvSpPr>
          <p:cNvPr id="2" name="Espace réservé du numéro de diapositive 1">
            <a:extLst>
              <a:ext uri="{FF2B5EF4-FFF2-40B4-BE49-F238E27FC236}">
                <a16:creationId xmlns:a16="http://schemas.microsoft.com/office/drawing/2014/main" id="{4C8EA090-6A45-4FD8-B3CC-6C75AEA2464F}"/>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4</a:t>
            </a:fld>
            <a:endParaRPr lang="fr-FR"/>
          </a:p>
        </p:txBody>
      </p:sp>
    </p:spTree>
    <p:extLst>
      <p:ext uri="{BB962C8B-B14F-4D97-AF65-F5344CB8AC3E}">
        <p14:creationId xmlns:p14="http://schemas.microsoft.com/office/powerpoint/2010/main" val="125345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EBB2C2-9335-40F4-8C22-4A6A1301E244}"/>
              </a:ext>
            </a:extLst>
          </p:cNvPr>
          <p:cNvSpPr>
            <a:spLocks noGrp="1"/>
          </p:cNvSpPr>
          <p:nvPr>
            <p:ph type="title"/>
          </p:nvPr>
        </p:nvSpPr>
        <p:spPr>
          <a:xfrm>
            <a:off x="1484310" y="0"/>
            <a:ext cx="10018713" cy="1063690"/>
          </a:xfrm>
        </p:spPr>
        <p:txBody>
          <a:bodyPr/>
          <a:lstStyle/>
          <a:p>
            <a:pPr algn="l"/>
            <a:r>
              <a:rPr lang="fr-FR" b="1" dirty="0"/>
              <a:t>APPLICATION</a:t>
            </a:r>
          </a:p>
        </p:txBody>
      </p:sp>
      <p:sp>
        <p:nvSpPr>
          <p:cNvPr id="6" name="Rectangle : coins arrondis 5">
            <a:extLst>
              <a:ext uri="{FF2B5EF4-FFF2-40B4-BE49-F238E27FC236}">
                <a16:creationId xmlns:a16="http://schemas.microsoft.com/office/drawing/2014/main" id="{00D5143A-398A-421B-88DF-6006A8E6CAD8}"/>
              </a:ext>
            </a:extLst>
          </p:cNvPr>
          <p:cNvSpPr/>
          <p:nvPr/>
        </p:nvSpPr>
        <p:spPr>
          <a:xfrm>
            <a:off x="263231" y="4315738"/>
            <a:ext cx="7356768" cy="2229349"/>
          </a:xfrm>
          <a:prstGeom prst="round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b="1" u="sng" dirty="0"/>
              <a:t>LES FAITS</a:t>
            </a:r>
            <a:endParaRPr lang="fr-FR" sz="1400" dirty="0"/>
          </a:p>
          <a:p>
            <a:pPr algn="ctr"/>
            <a:endParaRPr lang="fr-FR" sz="1400" dirty="0"/>
          </a:p>
          <a:p>
            <a:pPr marL="285750" indent="-285750" algn="ctr">
              <a:buFont typeface="Arial" panose="020B0604020202020204" pitchFamily="34" charset="0"/>
              <a:buChar char="•"/>
            </a:pPr>
            <a:r>
              <a:rPr lang="fr-FR" sz="1400" dirty="0"/>
              <a:t>Le Nutriscore n’est pas obligatoire aujourd’hui!</a:t>
            </a:r>
          </a:p>
          <a:p>
            <a:pPr marL="285750" indent="-285750" algn="ctr">
              <a:buFont typeface="Arial" panose="020B0604020202020204" pitchFamily="34" charset="0"/>
              <a:buChar char="•"/>
            </a:pPr>
            <a:endParaRPr lang="fr-FR" sz="1400" dirty="0"/>
          </a:p>
          <a:p>
            <a:pPr marL="285750" indent="-285750" algn="ctr">
              <a:buFont typeface="Arial" panose="020B0604020202020204" pitchFamily="34" charset="0"/>
              <a:buChar char="•"/>
            </a:pPr>
            <a:r>
              <a:rPr lang="fr-FR" sz="1400" dirty="0"/>
              <a:t>Environ 80 entreprises ont dit OUI au Nutriscore en juillet 2019.</a:t>
            </a:r>
          </a:p>
          <a:p>
            <a:pPr marL="285750" indent="-285750" algn="ctr">
              <a:buFont typeface="Arial" panose="020B0604020202020204" pitchFamily="34" charset="0"/>
              <a:buChar char="•"/>
            </a:pPr>
            <a:endParaRPr lang="fr-FR" sz="1400" dirty="0"/>
          </a:p>
          <a:p>
            <a:pPr marL="285750" indent="-285750" algn="ctr">
              <a:buFont typeface="Arial" panose="020B0604020202020204" pitchFamily="34" charset="0"/>
              <a:buChar char="•"/>
            </a:pPr>
            <a:r>
              <a:rPr lang="fr-FR" sz="1400" dirty="0"/>
              <a:t>Beaucoup de produits en rayons ne présentent pas de Nutriscore</a:t>
            </a:r>
          </a:p>
          <a:p>
            <a:pPr algn="ctr"/>
            <a:endParaRPr lang="fr-FR" sz="1400" dirty="0"/>
          </a:p>
        </p:txBody>
      </p:sp>
      <p:pic>
        <p:nvPicPr>
          <p:cNvPr id="2050" name="Picture 2" descr="https://upload.wikimedia.org/wikipedia/commons/thumb/7/7d/Nutri-score-A.svg/1920px-Nutri-score-A.svg.png">
            <a:extLst>
              <a:ext uri="{FF2B5EF4-FFF2-40B4-BE49-F238E27FC236}">
                <a16:creationId xmlns:a16="http://schemas.microsoft.com/office/drawing/2014/main" id="{4417DA5A-EE0D-4E03-BD8A-E08F7B29A58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1442" l="2813" r="96563">
                        <a14:foregroundMark x1="9896" y1="40000" x2="9896" y2="40000"/>
                        <a14:foregroundMark x1="18854" y1="38269" x2="18854" y2="38269"/>
                        <a14:foregroundMark x1="22656" y1="61250" x2="22656" y2="61250"/>
                        <a14:foregroundMark x1="21094" y1="57115" x2="21094" y2="57115"/>
                        <a14:foregroundMark x1="19479" y1="51827" x2="19167" y2="48269"/>
                        <a14:foregroundMark x1="16927" y1="40577" x2="15625" y2="38846"/>
                        <a14:foregroundMark x1="13698" y1="34712" x2="12760" y2="34135"/>
                        <a14:foregroundMark x1="10521" y1="33558" x2="10521" y2="33558"/>
                        <a14:foregroundMark x1="7969" y1="35288" x2="7292" y2="37692"/>
                        <a14:foregroundMark x1="6354" y1="40577" x2="5417" y2="42981"/>
                        <a14:foregroundMark x1="5052" y1="47115" x2="5417" y2="51250"/>
                        <a14:foregroundMark x1="5729" y1="52404" x2="5729" y2="58365"/>
                        <a14:foregroundMark x1="5417" y1="63077" x2="4115" y2="68365"/>
                        <a14:foregroundMark x1="4115" y1="68365" x2="3802" y2="71923"/>
                        <a14:foregroundMark x1="3802" y1="71923" x2="3802" y2="71923"/>
                        <a14:foregroundMark x1="3490" y1="73077" x2="3490" y2="73077"/>
                        <a14:foregroundMark x1="3490" y1="79038" x2="3490" y2="79038"/>
                        <a14:foregroundMark x1="5729" y1="84904" x2="6667" y2="86058"/>
                        <a14:foregroundMark x1="6667" y1="86635" x2="7656" y2="87885"/>
                        <a14:foregroundMark x1="8594" y1="89038" x2="8594" y2="89038"/>
                        <a14:foregroundMark x1="93385" y1="67212" x2="93385" y2="67212"/>
                        <a14:foregroundMark x1="96563" y1="63077" x2="96563" y2="63077"/>
                        <a14:foregroundMark x1="88281" y1="56538" x2="88281" y2="56538"/>
                        <a14:foregroundMark x1="8906" y1="46538" x2="8906" y2="46538"/>
                        <a14:foregroundMark x1="4427" y1="51250" x2="4427" y2="51250"/>
                        <a14:foregroundMark x1="4427" y1="59519" x2="4427" y2="59519"/>
                        <a14:foregroundMark x1="4427" y1="68365" x2="4427" y2="68365"/>
                        <a14:foregroundMark x1="4740" y1="73654" x2="4740" y2="73654"/>
                        <a14:foregroundMark x1="4740" y1="66635" x2="4740" y2="63654"/>
                        <a14:foregroundMark x1="4740" y1="58942" x2="4740" y2="56538"/>
                        <a14:foregroundMark x1="4740" y1="51827" x2="4740" y2="51827"/>
                        <a14:foregroundMark x1="5417" y1="50096" x2="5417" y2="50096"/>
                        <a14:foregroundMark x1="5729" y1="47115" x2="8906" y2="37019"/>
                        <a14:foregroundMark x1="5729" y1="37019" x2="7656" y2="41154"/>
                        <a14:foregroundMark x1="7656" y1="42404" x2="2813" y2="73654"/>
                        <a14:foregroundMark x1="2813" y1="73654" x2="5729" y2="54231"/>
                        <a14:foregroundMark x1="5417" y1="45288" x2="5417" y2="45288"/>
                        <a14:foregroundMark x1="18854" y1="38846" x2="17240" y2="38846"/>
                        <a14:foregroundMark x1="16615" y1="38846" x2="13385" y2="38846"/>
                        <a14:foregroundMark x1="13698" y1="38269" x2="20729" y2="39423"/>
                        <a14:foregroundMark x1="17240" y1="44135" x2="17240" y2="56538"/>
                        <a14:foregroundMark x1="12135" y1="83750" x2="12448" y2="91442"/>
                        <a14:foregroundMark x1="5417" y1="82500" x2="15937" y2="87885"/>
                        <a14:foregroundMark x1="17240" y1="87885" x2="20104" y2="83173"/>
                        <a14:foregroundMark x1="13073" y1="62500" x2="13073" y2="62500"/>
                        <a14:foregroundMark x1="7292" y1="14038" x2="7292" y2="14038"/>
                        <a14:foregroundMark x1="7292" y1="14038" x2="7292" y2="13462"/>
                        <a14:foregroundMark x1="7292" y1="13462" x2="8594" y2="14615"/>
                        <a14:foregroundMark x1="11146" y1="19904" x2="10208" y2="19327"/>
                        <a14:foregroundMark x1="7656" y1="17019" x2="7969" y2="21731"/>
                        <a14:foregroundMark x1="15937" y1="20481" x2="16927" y2="21731"/>
                        <a14:foregroundMark x1="18177" y1="21731" x2="18854" y2="19327"/>
                        <a14:foregroundMark x1="18854" y1="17019" x2="18854" y2="14038"/>
                        <a14:foregroundMark x1="14010" y1="14038" x2="14010" y2="17596"/>
                        <a14:foregroundMark x1="23021" y1="11058" x2="23021" y2="20481"/>
                        <a14:foregroundMark x1="28125" y1="11635" x2="27500" y2="21731"/>
                        <a14:foregroundMark x1="33854" y1="12212" x2="34844" y2="18750"/>
                        <a14:foregroundMark x1="36771" y1="18173" x2="38698" y2="17596"/>
                        <a14:foregroundMark x1="43760" y1="15525" x2="43177" y2="17019"/>
                        <a14:foregroundMark x1="45052" y1="12212" x2="44115" y2="14616"/>
                        <a14:foregroundMark x1="50417" y1="19754" x2="49896" y2="21731"/>
                        <a14:foregroundMark x1="48941" y1="15622" x2="47656" y2="17019"/>
                        <a14:foregroundMark x1="58177" y1="12885" x2="57865" y2="21154"/>
                        <a14:foregroundMark x1="61094" y1="11058" x2="61406" y2="22885"/>
                        <a14:foregroundMark x1="70617" y1="19904" x2="71927" y2="24038"/>
                        <a14:foregroundMark x1="67813" y1="11058" x2="70617" y2="19904"/>
                        <a14:backgroundMark x1="30365" y1="14038" x2="30365" y2="14038"/>
                        <a14:backgroundMark x1="49896" y1="16346" x2="49896" y2="16346"/>
                        <a14:backgroundMark x1="50208" y1="16346" x2="50208" y2="16346"/>
                        <a14:backgroundMark x1="50521" y1="16346" x2="50521" y2="16346"/>
                        <a14:backgroundMark x1="50521" y1="18173" x2="50521" y2="18173"/>
                        <a14:backgroundMark x1="51146" y1="17019" x2="49531" y2="15769"/>
                        <a14:backgroundMark x1="49896" y1="15192" x2="49531" y2="14615"/>
                        <a14:backgroundMark x1="48906" y1="14615" x2="48594" y2="14615"/>
                        <a14:backgroundMark x1="49896" y1="14615" x2="50833" y2="14615"/>
                        <a14:backgroundMark x1="51771" y1="15192" x2="51146" y2="17019"/>
                        <a14:backgroundMark x1="50833" y1="19904" x2="50521" y2="18750"/>
                        <a14:backgroundMark x1="49531" y1="17019" x2="48594" y2="17019"/>
                        <a14:backgroundMark x1="51458" y1="18173" x2="50208" y2="19327"/>
                        <a14:backgroundMark x1="44115" y1="14615" x2="42500" y2="13462"/>
                        <a14:backgroundMark x1="63646" y1="15192" x2="63646" y2="15192"/>
                        <a14:backgroundMark x1="70365" y1="19904" x2="70365" y2="19904"/>
                        <a14:backgroundMark x1="70365" y1="19904" x2="70365" y2="19904"/>
                        <a14:backgroundMark x1="70365" y1="19904" x2="70052" y2="18173"/>
                        <a14:backgroundMark x1="72604" y1="23462" x2="72292" y2="23462"/>
                        <a14:backgroundMark x1="71927" y1="25288" x2="71927" y2="25288"/>
                      </a14:backgroundRemoval>
                    </a14:imgEffect>
                  </a14:imgLayer>
                </a14:imgProps>
              </a:ext>
              <a:ext uri="{28A0092B-C50C-407E-A947-70E740481C1C}">
                <a14:useLocalDpi xmlns:a14="http://schemas.microsoft.com/office/drawing/2010/main" val="0"/>
              </a:ext>
            </a:extLst>
          </a:blip>
          <a:srcRect/>
          <a:stretch>
            <a:fillRect/>
          </a:stretch>
        </p:blipFill>
        <p:spPr bwMode="auto">
          <a:xfrm>
            <a:off x="473268" y="4458170"/>
            <a:ext cx="1886754" cy="552455"/>
          </a:xfrm>
          <a:prstGeom prst="rect">
            <a:avLst/>
          </a:prstGeom>
          <a:ln>
            <a:noFill/>
          </a:ln>
          <a:effectLst>
            <a:outerShdw blurRad="292100" dist="139700" dir="2700000" algn="tl" rotWithShape="0">
              <a:srgbClr val="333333">
                <a:alpha val="65000"/>
              </a:srgbClr>
            </a:outerShdw>
          </a:effectLst>
          <a:scene3d>
            <a:camera prst="perspectiveRight"/>
            <a:lightRig rig="threePt" dir="t"/>
          </a:scene3d>
          <a:sp3d>
            <a:bevelT/>
          </a:sp3d>
          <a:extLst>
            <a:ext uri="{909E8E84-426E-40DD-AFC4-6F175D3DCCD1}">
              <a14:hiddenFill xmlns:a14="http://schemas.microsoft.com/office/drawing/2010/main">
                <a:solidFill>
                  <a:srgbClr val="FFFFFF"/>
                </a:solidFill>
              </a14:hiddenFill>
            </a:ext>
          </a:extLst>
        </p:spPr>
      </p:pic>
      <p:sp>
        <p:nvSpPr>
          <p:cNvPr id="8" name="Rectangle : coins arrondis 7">
            <a:extLst>
              <a:ext uri="{FF2B5EF4-FFF2-40B4-BE49-F238E27FC236}">
                <a16:creationId xmlns:a16="http://schemas.microsoft.com/office/drawing/2014/main" id="{8FAB525A-A8F6-4739-B018-8C3231C885C6}"/>
              </a:ext>
            </a:extLst>
          </p:cNvPr>
          <p:cNvSpPr/>
          <p:nvPr/>
        </p:nvSpPr>
        <p:spPr>
          <a:xfrm>
            <a:off x="263231" y="1179996"/>
            <a:ext cx="7356768" cy="2850573"/>
          </a:xfrm>
          <a:prstGeom prst="roundRect">
            <a:avLst/>
          </a:prstGeom>
          <a:scene3d>
            <a:camera prst="orthographicFront"/>
            <a:lightRig rig="threePt" dir="t"/>
          </a:scene3d>
          <a:sp3d>
            <a:bevelT/>
          </a:sp3d>
        </p:spPr>
        <p:style>
          <a:lnRef idx="1">
            <a:schemeClr val="accent3"/>
          </a:lnRef>
          <a:fillRef idx="2">
            <a:schemeClr val="accent3"/>
          </a:fillRef>
          <a:effectRef idx="1">
            <a:schemeClr val="accent3"/>
          </a:effectRef>
          <a:fontRef idx="minor">
            <a:schemeClr val="dk1"/>
          </a:fontRef>
        </p:style>
        <p:txBody>
          <a:bodyPr rtlCol="0" anchor="ctr"/>
          <a:lstStyle/>
          <a:p>
            <a:pPr algn="ctr"/>
            <a:r>
              <a:rPr lang="fr-FR" b="1" u="sng" dirty="0"/>
              <a:t>L’IDEE</a:t>
            </a:r>
          </a:p>
          <a:p>
            <a:pPr algn="ctr"/>
            <a:endParaRPr lang="fr-FR" b="1" u="sng" dirty="0"/>
          </a:p>
          <a:p>
            <a:pPr marL="285750" indent="-285750" algn="ctr">
              <a:buFont typeface="Arial" panose="020B0604020202020204" pitchFamily="34" charset="0"/>
              <a:buChar char="•"/>
            </a:pPr>
            <a:r>
              <a:rPr lang="fr-FR" sz="1400" dirty="0"/>
              <a:t>Une application simple et légère, qui va à l’essentiel pour la plupart des consommateurs.</a:t>
            </a:r>
          </a:p>
          <a:p>
            <a:pPr algn="ctr"/>
            <a:endParaRPr lang="fr-FR" sz="1400" dirty="0"/>
          </a:p>
          <a:p>
            <a:pPr marL="285750" indent="-285750" algn="ctr">
              <a:buFont typeface="Arial" panose="020B0604020202020204" pitchFamily="34" charset="0"/>
              <a:buChar char="•"/>
            </a:pPr>
            <a:r>
              <a:rPr lang="fr-FR" sz="1400" dirty="0"/>
              <a:t>Moins d’informations à l’écran = gain de temps.</a:t>
            </a:r>
          </a:p>
          <a:p>
            <a:pPr algn="ctr"/>
            <a:endParaRPr lang="fr-FR" sz="1400" dirty="0"/>
          </a:p>
          <a:p>
            <a:pPr marL="285750" indent="-285750" algn="ctr">
              <a:buFont typeface="Arial" panose="020B0604020202020204" pitchFamily="34" charset="0"/>
              <a:buChar char="•"/>
            </a:pPr>
            <a:r>
              <a:rPr lang="fr-FR" sz="1400" dirty="0"/>
              <a:t>Afficher uniquement le Nutriscore du produit.</a:t>
            </a:r>
          </a:p>
          <a:p>
            <a:pPr algn="ctr"/>
            <a:endParaRPr lang="fr-FR" sz="1400" dirty="0"/>
          </a:p>
          <a:p>
            <a:pPr marL="285750" indent="-285750" algn="ctr">
              <a:buFont typeface="Arial" panose="020B0604020202020204" pitchFamily="34" charset="0"/>
              <a:buChar char="•"/>
            </a:pPr>
            <a:r>
              <a:rPr lang="fr-FR" sz="1400" dirty="0"/>
              <a:t>Pour TOUS les produits alimentaires présents en rayons!</a:t>
            </a:r>
          </a:p>
          <a:p>
            <a:pPr algn="ctr"/>
            <a:endParaRPr lang="fr-FR" b="1" u="sng" dirty="0"/>
          </a:p>
        </p:txBody>
      </p:sp>
      <p:sp>
        <p:nvSpPr>
          <p:cNvPr id="9" name="Rectangle : coins arrondis 8">
            <a:extLst>
              <a:ext uri="{FF2B5EF4-FFF2-40B4-BE49-F238E27FC236}">
                <a16:creationId xmlns:a16="http://schemas.microsoft.com/office/drawing/2014/main" id="{55E24D50-DFA8-4DA8-B0C7-B901C10092B9}"/>
              </a:ext>
            </a:extLst>
          </p:cNvPr>
          <p:cNvSpPr/>
          <p:nvPr/>
        </p:nvSpPr>
        <p:spPr>
          <a:xfrm>
            <a:off x="8010525" y="1216090"/>
            <a:ext cx="4085488" cy="2212910"/>
          </a:xfrm>
          <a:prstGeom prst="roundRect">
            <a:avLst/>
          </a:prstGeom>
          <a:scene3d>
            <a:camera prst="orthographicFront"/>
            <a:lightRig rig="threePt" dir="t"/>
          </a:scene3d>
          <a:sp3d>
            <a:bevelT/>
          </a:sp3d>
        </p:spPr>
        <p:style>
          <a:lnRef idx="1">
            <a:schemeClr val="accent4"/>
          </a:lnRef>
          <a:fillRef idx="2">
            <a:schemeClr val="accent4"/>
          </a:fillRef>
          <a:effectRef idx="1">
            <a:schemeClr val="accent4"/>
          </a:effectRef>
          <a:fontRef idx="minor">
            <a:schemeClr val="dk1"/>
          </a:fontRef>
        </p:style>
        <p:txBody>
          <a:bodyPr rtlCol="0" anchor="ctr"/>
          <a:lstStyle/>
          <a:p>
            <a:pPr algn="ctr"/>
            <a:r>
              <a:rPr lang="fr-FR" sz="2400" b="1" u="sng" dirty="0"/>
              <a:t>VOCABULAIRE</a:t>
            </a:r>
          </a:p>
          <a:p>
            <a:pPr algn="ctr"/>
            <a:endParaRPr lang="fr-FR" sz="1100" b="1" u="sng" dirty="0"/>
          </a:p>
          <a:p>
            <a:pPr marL="171450" indent="-171450" algn="ctr">
              <a:buFont typeface="Arial" panose="020B0604020202020204" pitchFamily="34" charset="0"/>
              <a:buChar char="•"/>
            </a:pPr>
            <a:r>
              <a:rPr lang="fr-FR" sz="1200" dirty="0"/>
              <a:t>Nutriscore : Echelle numérique de -15 à 40 (-15 étant le meilleur score)</a:t>
            </a:r>
          </a:p>
          <a:p>
            <a:pPr algn="ctr"/>
            <a:endParaRPr lang="fr-FR" sz="1200" dirty="0"/>
          </a:p>
          <a:p>
            <a:pPr marL="171450" indent="-171450" algn="ctr">
              <a:buFont typeface="Arial" panose="020B0604020202020204" pitchFamily="34" charset="0"/>
              <a:buChar char="•"/>
            </a:pPr>
            <a:r>
              <a:rPr lang="fr-FR" sz="1200" dirty="0"/>
              <a:t>Grade nutritionnel : Echelle de A à E présente sur les produits</a:t>
            </a:r>
          </a:p>
        </p:txBody>
      </p:sp>
      <p:pic>
        <p:nvPicPr>
          <p:cNvPr id="2" name="Image 1">
            <a:extLst>
              <a:ext uri="{FF2B5EF4-FFF2-40B4-BE49-F238E27FC236}">
                <a16:creationId xmlns:a16="http://schemas.microsoft.com/office/drawing/2014/main" id="{2B013ADC-A2CE-4F38-A0CD-A804A33A6BA2}"/>
              </a:ext>
            </a:extLst>
          </p:cNvPr>
          <p:cNvPicPr>
            <a:picLocks noChangeAspect="1"/>
          </p:cNvPicPr>
          <p:nvPr/>
        </p:nvPicPr>
        <p:blipFill>
          <a:blip r:embed="rId4"/>
          <a:stretch>
            <a:fillRect/>
          </a:stretch>
        </p:blipFill>
        <p:spPr>
          <a:xfrm>
            <a:off x="7962531" y="4086143"/>
            <a:ext cx="4181475" cy="2266950"/>
          </a:xfrm>
          <a:prstGeom prst="rect">
            <a:avLst/>
          </a:prstGeom>
        </p:spPr>
      </p:pic>
      <p:sp>
        <p:nvSpPr>
          <p:cNvPr id="3" name="Espace réservé du numéro de diapositive 2">
            <a:extLst>
              <a:ext uri="{FF2B5EF4-FFF2-40B4-BE49-F238E27FC236}">
                <a16:creationId xmlns:a16="http://schemas.microsoft.com/office/drawing/2014/main" id="{C14CF9B6-4366-4CDE-BAEA-28015F7B3722}"/>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5</a:t>
            </a:fld>
            <a:endParaRPr lang="fr-FR" dirty="0"/>
          </a:p>
        </p:txBody>
      </p:sp>
    </p:spTree>
    <p:extLst>
      <p:ext uri="{BB962C8B-B14F-4D97-AF65-F5344CB8AC3E}">
        <p14:creationId xmlns:p14="http://schemas.microsoft.com/office/powerpoint/2010/main" val="183740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1971964" y="2754745"/>
            <a:ext cx="8248072" cy="1348509"/>
          </a:xfrm>
          <a:prstGeom prst="roundRect">
            <a:avLst/>
          </a:prstGeom>
          <a:solidFill>
            <a:schemeClr val="accent3">
              <a:lumMod val="60000"/>
              <a:lumOff val="4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II – PRESENTATION DES DONNEES</a:t>
            </a:r>
          </a:p>
        </p:txBody>
      </p:sp>
      <p:sp>
        <p:nvSpPr>
          <p:cNvPr id="2" name="Espace réservé du numéro de diapositive 1">
            <a:extLst>
              <a:ext uri="{FF2B5EF4-FFF2-40B4-BE49-F238E27FC236}">
                <a16:creationId xmlns:a16="http://schemas.microsoft.com/office/drawing/2014/main" id="{1C6AFCE8-88E3-4809-AA0D-7B145B958FD1}"/>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6</a:t>
            </a:fld>
            <a:endParaRPr lang="fr-FR"/>
          </a:p>
        </p:txBody>
      </p:sp>
    </p:spTree>
    <p:extLst>
      <p:ext uri="{BB962C8B-B14F-4D97-AF65-F5344CB8AC3E}">
        <p14:creationId xmlns:p14="http://schemas.microsoft.com/office/powerpoint/2010/main" val="272090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EBB2C2-9335-40F4-8C22-4A6A1301E244}"/>
              </a:ext>
            </a:extLst>
          </p:cNvPr>
          <p:cNvSpPr>
            <a:spLocks noGrp="1"/>
          </p:cNvSpPr>
          <p:nvPr>
            <p:ph type="title"/>
          </p:nvPr>
        </p:nvSpPr>
        <p:spPr>
          <a:xfrm>
            <a:off x="1484310" y="0"/>
            <a:ext cx="10018713" cy="1063690"/>
          </a:xfrm>
        </p:spPr>
        <p:txBody>
          <a:bodyPr/>
          <a:lstStyle/>
          <a:p>
            <a:pPr algn="l"/>
            <a:r>
              <a:rPr lang="fr-FR" b="1" dirty="0"/>
              <a:t>DECOUVERTE DU DATASET</a:t>
            </a:r>
          </a:p>
        </p:txBody>
      </p:sp>
      <p:sp>
        <p:nvSpPr>
          <p:cNvPr id="6" name="ZoneTexte 5">
            <a:extLst>
              <a:ext uri="{FF2B5EF4-FFF2-40B4-BE49-F238E27FC236}">
                <a16:creationId xmlns:a16="http://schemas.microsoft.com/office/drawing/2014/main" id="{37D79884-0D65-4FCA-81E8-6F04D36FAC91}"/>
              </a:ext>
            </a:extLst>
          </p:cNvPr>
          <p:cNvSpPr txBox="1"/>
          <p:nvPr/>
        </p:nvSpPr>
        <p:spPr>
          <a:xfrm>
            <a:off x="6096000" y="1063690"/>
            <a:ext cx="73539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a:t>DATA</a:t>
            </a:r>
          </a:p>
        </p:txBody>
      </p:sp>
      <p:sp>
        <p:nvSpPr>
          <p:cNvPr id="8" name="ZoneTexte 7">
            <a:extLst>
              <a:ext uri="{FF2B5EF4-FFF2-40B4-BE49-F238E27FC236}">
                <a16:creationId xmlns:a16="http://schemas.microsoft.com/office/drawing/2014/main" id="{F8B8BDE3-6BDC-4E89-8A55-2884E5C64244}"/>
              </a:ext>
            </a:extLst>
          </p:cNvPr>
          <p:cNvSpPr txBox="1"/>
          <p:nvPr/>
        </p:nvSpPr>
        <p:spPr>
          <a:xfrm>
            <a:off x="1551269" y="1928396"/>
            <a:ext cx="2385589"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a:t>Informations générales</a:t>
            </a:r>
          </a:p>
        </p:txBody>
      </p:sp>
      <p:sp>
        <p:nvSpPr>
          <p:cNvPr id="9" name="ZoneTexte 8">
            <a:extLst>
              <a:ext uri="{FF2B5EF4-FFF2-40B4-BE49-F238E27FC236}">
                <a16:creationId xmlns:a16="http://schemas.microsoft.com/office/drawing/2014/main" id="{D56F736C-173F-4B6F-985F-E1DE1251E51C}"/>
              </a:ext>
            </a:extLst>
          </p:cNvPr>
          <p:cNvSpPr txBox="1"/>
          <p:nvPr/>
        </p:nvSpPr>
        <p:spPr>
          <a:xfrm>
            <a:off x="5153816" y="1925465"/>
            <a:ext cx="62459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a:t>Tags</a:t>
            </a:r>
          </a:p>
        </p:txBody>
      </p:sp>
      <p:sp>
        <p:nvSpPr>
          <p:cNvPr id="10" name="ZoneTexte 9">
            <a:extLst>
              <a:ext uri="{FF2B5EF4-FFF2-40B4-BE49-F238E27FC236}">
                <a16:creationId xmlns:a16="http://schemas.microsoft.com/office/drawing/2014/main" id="{B78BC035-B006-44C6-9D87-A94C3F23E34A}"/>
              </a:ext>
            </a:extLst>
          </p:cNvPr>
          <p:cNvSpPr txBox="1"/>
          <p:nvPr/>
        </p:nvSpPr>
        <p:spPr>
          <a:xfrm>
            <a:off x="6995369" y="1925465"/>
            <a:ext cx="126348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a:t>Ingrédients</a:t>
            </a:r>
          </a:p>
        </p:txBody>
      </p:sp>
      <p:sp>
        <p:nvSpPr>
          <p:cNvPr id="11" name="ZoneTexte 10">
            <a:extLst>
              <a:ext uri="{FF2B5EF4-FFF2-40B4-BE49-F238E27FC236}">
                <a16:creationId xmlns:a16="http://schemas.microsoft.com/office/drawing/2014/main" id="{2526BF02-A12A-4482-A9F7-C61118D55E5D}"/>
              </a:ext>
            </a:extLst>
          </p:cNvPr>
          <p:cNvSpPr txBox="1"/>
          <p:nvPr/>
        </p:nvSpPr>
        <p:spPr>
          <a:xfrm>
            <a:off x="9475814" y="1925465"/>
            <a:ext cx="245932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a:t>Données nutritionnelles</a:t>
            </a:r>
          </a:p>
        </p:txBody>
      </p:sp>
      <p:sp>
        <p:nvSpPr>
          <p:cNvPr id="12" name="ZoneTexte 11">
            <a:extLst>
              <a:ext uri="{FF2B5EF4-FFF2-40B4-BE49-F238E27FC236}">
                <a16:creationId xmlns:a16="http://schemas.microsoft.com/office/drawing/2014/main" id="{FE9D943F-570E-40D1-857C-00162456C652}"/>
              </a:ext>
            </a:extLst>
          </p:cNvPr>
          <p:cNvSpPr txBox="1"/>
          <p:nvPr/>
        </p:nvSpPr>
        <p:spPr>
          <a:xfrm>
            <a:off x="1551269" y="2294802"/>
            <a:ext cx="2385589" cy="461665"/>
          </a:xfrm>
          <a:prstGeom prst="rect">
            <a:avLst/>
          </a:prstGeom>
          <a:noFill/>
        </p:spPr>
        <p:txBody>
          <a:bodyPr wrap="square" rtlCol="0">
            <a:spAutoFit/>
          </a:bodyPr>
          <a:lstStyle>
            <a:defPPr>
              <a:defRPr lang="en-US"/>
            </a:defPPr>
            <a:lvl1pPr>
              <a:defRPr sz="1200" b="1"/>
            </a:lvl1pPr>
          </a:lstStyle>
          <a:p>
            <a:pPr algn="ctr"/>
            <a:r>
              <a:rPr lang="fr-FR" dirty="0"/>
              <a:t>Code barre, date d’entrée dans la base, nom de produit, etc.</a:t>
            </a:r>
          </a:p>
        </p:txBody>
      </p:sp>
      <p:sp>
        <p:nvSpPr>
          <p:cNvPr id="14" name="ZoneTexte 13">
            <a:extLst>
              <a:ext uri="{FF2B5EF4-FFF2-40B4-BE49-F238E27FC236}">
                <a16:creationId xmlns:a16="http://schemas.microsoft.com/office/drawing/2014/main" id="{AC8F0EAC-A4B2-4311-910A-04CCBB7E9F6A}"/>
              </a:ext>
            </a:extLst>
          </p:cNvPr>
          <p:cNvSpPr txBox="1"/>
          <p:nvPr/>
        </p:nvSpPr>
        <p:spPr>
          <a:xfrm>
            <a:off x="4273318" y="2294802"/>
            <a:ext cx="2385589" cy="461665"/>
          </a:xfrm>
          <a:prstGeom prst="rect">
            <a:avLst/>
          </a:prstGeom>
          <a:noFill/>
        </p:spPr>
        <p:txBody>
          <a:bodyPr wrap="square" rtlCol="0">
            <a:spAutoFit/>
          </a:bodyPr>
          <a:lstStyle>
            <a:defPPr>
              <a:defRPr lang="en-US"/>
            </a:defPPr>
            <a:lvl1pPr>
              <a:defRPr sz="1200" b="1"/>
            </a:lvl1pPr>
          </a:lstStyle>
          <a:p>
            <a:pPr algn="ctr"/>
            <a:r>
              <a:rPr lang="fr-FR" dirty="0"/>
              <a:t>Catégorie, pays d’origine, pays de vente, etc.  </a:t>
            </a:r>
          </a:p>
        </p:txBody>
      </p:sp>
      <p:sp>
        <p:nvSpPr>
          <p:cNvPr id="15" name="ZoneTexte 14">
            <a:extLst>
              <a:ext uri="{FF2B5EF4-FFF2-40B4-BE49-F238E27FC236}">
                <a16:creationId xmlns:a16="http://schemas.microsoft.com/office/drawing/2014/main" id="{C1A82BFA-7083-4A1F-A011-4D6169770B3C}"/>
              </a:ext>
            </a:extLst>
          </p:cNvPr>
          <p:cNvSpPr txBox="1"/>
          <p:nvPr/>
        </p:nvSpPr>
        <p:spPr>
          <a:xfrm>
            <a:off x="6434318" y="2290507"/>
            <a:ext cx="2385589" cy="276999"/>
          </a:xfrm>
          <a:prstGeom prst="rect">
            <a:avLst/>
          </a:prstGeom>
          <a:noFill/>
        </p:spPr>
        <p:txBody>
          <a:bodyPr wrap="square" rtlCol="0">
            <a:spAutoFit/>
          </a:bodyPr>
          <a:lstStyle>
            <a:defPPr>
              <a:defRPr lang="en-US"/>
            </a:defPPr>
            <a:lvl1pPr>
              <a:defRPr sz="1200" b="1"/>
            </a:lvl1pPr>
          </a:lstStyle>
          <a:p>
            <a:pPr algn="ctr"/>
            <a:r>
              <a:rPr lang="fr-FR" dirty="0"/>
              <a:t>Liste d’ingrédients, etc.</a:t>
            </a:r>
          </a:p>
        </p:txBody>
      </p:sp>
      <p:sp>
        <p:nvSpPr>
          <p:cNvPr id="16" name="ZoneTexte 15">
            <a:extLst>
              <a:ext uri="{FF2B5EF4-FFF2-40B4-BE49-F238E27FC236}">
                <a16:creationId xmlns:a16="http://schemas.microsoft.com/office/drawing/2014/main" id="{12F4B080-BBE8-4DF1-BCF2-4DDDE1CE0B13}"/>
              </a:ext>
            </a:extLst>
          </p:cNvPr>
          <p:cNvSpPr txBox="1"/>
          <p:nvPr/>
        </p:nvSpPr>
        <p:spPr>
          <a:xfrm>
            <a:off x="9512683" y="2290507"/>
            <a:ext cx="2385589" cy="461665"/>
          </a:xfrm>
          <a:prstGeom prst="rect">
            <a:avLst/>
          </a:prstGeom>
          <a:noFill/>
        </p:spPr>
        <p:txBody>
          <a:bodyPr wrap="square" rtlCol="0">
            <a:spAutoFit/>
          </a:bodyPr>
          <a:lstStyle>
            <a:defPPr>
              <a:defRPr lang="en-US"/>
            </a:defPPr>
            <a:lvl1pPr>
              <a:defRPr sz="1200" b="1"/>
            </a:lvl1pPr>
          </a:lstStyle>
          <a:p>
            <a:pPr algn="ctr"/>
            <a:r>
              <a:rPr lang="fr-FR" dirty="0"/>
              <a:t>Détail nutritionnel sur 100g de produit. (Gras, fibres, etc.)</a:t>
            </a:r>
          </a:p>
        </p:txBody>
      </p:sp>
      <p:sp>
        <p:nvSpPr>
          <p:cNvPr id="18" name="Espace réservé du contenu 4">
            <a:extLst>
              <a:ext uri="{FF2B5EF4-FFF2-40B4-BE49-F238E27FC236}">
                <a16:creationId xmlns:a16="http://schemas.microsoft.com/office/drawing/2014/main" id="{30DE290A-B97D-4E0F-A40C-069617849C56}"/>
              </a:ext>
            </a:extLst>
          </p:cNvPr>
          <p:cNvSpPr>
            <a:spLocks noGrp="1"/>
          </p:cNvSpPr>
          <p:nvPr>
            <p:ph idx="1"/>
          </p:nvPr>
        </p:nvSpPr>
        <p:spPr>
          <a:xfrm>
            <a:off x="1978268" y="2941132"/>
            <a:ext cx="9680331" cy="3916867"/>
          </a:xfrm>
        </p:spPr>
        <p:txBody>
          <a:bodyPr>
            <a:normAutofit/>
          </a:bodyPr>
          <a:lstStyle/>
          <a:p>
            <a:r>
              <a:rPr lang="fr-FR" sz="1600" dirty="0"/>
              <a:t>Le dataset couvre les produits vendus dans le monde entier.</a:t>
            </a:r>
          </a:p>
          <a:p>
            <a:r>
              <a:rPr lang="fr-FR" sz="1600" dirty="0"/>
              <a:t>Tout types de produits, alimentaires ou non.</a:t>
            </a:r>
          </a:p>
          <a:p>
            <a:endParaRPr lang="fr-FR" sz="1600" dirty="0"/>
          </a:p>
          <a:p>
            <a:r>
              <a:rPr lang="fr-FR" sz="1600" dirty="0"/>
              <a:t>Nous focaliserons notre analyse exploratoire en partie sur les données nutritionnelles.</a:t>
            </a:r>
          </a:p>
          <a:p>
            <a:endParaRPr lang="fr-FR" sz="1600" dirty="0"/>
          </a:p>
          <a:p>
            <a:r>
              <a:rPr lang="fr-FR" sz="1600" u="sng" dirty="0"/>
              <a:t>L’analyse exploratoire consistera à :</a:t>
            </a:r>
          </a:p>
          <a:p>
            <a:pPr lvl="1"/>
            <a:r>
              <a:rPr lang="fr-FR" sz="1400" dirty="0"/>
              <a:t>S’assurer du format des champs nutritionnels pour nos prédictions</a:t>
            </a:r>
          </a:p>
          <a:p>
            <a:pPr lvl="1"/>
            <a:r>
              <a:rPr lang="fr-FR" sz="1400" dirty="0"/>
              <a:t>Supprimer les duplications</a:t>
            </a:r>
          </a:p>
          <a:p>
            <a:pPr lvl="1"/>
            <a:r>
              <a:rPr lang="fr-FR" sz="1400" dirty="0"/>
              <a:t>Traiter les valeurs atypiques et aberrantes</a:t>
            </a:r>
          </a:p>
          <a:p>
            <a:pPr lvl="1"/>
            <a:r>
              <a:rPr lang="fr-FR" sz="1400" dirty="0"/>
              <a:t>Traiter les valeurs manquantes</a:t>
            </a:r>
          </a:p>
        </p:txBody>
      </p:sp>
      <p:sp>
        <p:nvSpPr>
          <p:cNvPr id="19" name="Ellipse 18">
            <a:extLst>
              <a:ext uri="{FF2B5EF4-FFF2-40B4-BE49-F238E27FC236}">
                <a16:creationId xmlns:a16="http://schemas.microsoft.com/office/drawing/2014/main" id="{2E90AC86-3FB1-45D0-B0D1-8228A55881EC}"/>
              </a:ext>
            </a:extLst>
          </p:cNvPr>
          <p:cNvSpPr/>
          <p:nvPr/>
        </p:nvSpPr>
        <p:spPr>
          <a:xfrm>
            <a:off x="9209112" y="1327484"/>
            <a:ext cx="2992729" cy="17849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a:extLst>
              <a:ext uri="{FF2B5EF4-FFF2-40B4-BE49-F238E27FC236}">
                <a16:creationId xmlns:a16="http://schemas.microsoft.com/office/drawing/2014/main" id="{566B1AF7-DD23-407C-82C5-411C01651A64}"/>
              </a:ext>
            </a:extLst>
          </p:cNvPr>
          <p:cNvCxnSpPr>
            <a:stCxn id="6" idx="2"/>
            <a:endCxn id="8" idx="0"/>
          </p:cNvCxnSpPr>
          <p:nvPr/>
        </p:nvCxnSpPr>
        <p:spPr>
          <a:xfrm flipH="1">
            <a:off x="2744064" y="1433022"/>
            <a:ext cx="3719633" cy="4953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BAC578EA-6DF4-4170-9BD0-BACCC50F3DBE}"/>
              </a:ext>
            </a:extLst>
          </p:cNvPr>
          <p:cNvCxnSpPr>
            <a:cxnSpLocks/>
            <a:stCxn id="6" idx="2"/>
            <a:endCxn id="9" idx="0"/>
          </p:cNvCxnSpPr>
          <p:nvPr/>
        </p:nvCxnSpPr>
        <p:spPr>
          <a:xfrm flipH="1">
            <a:off x="5466114" y="1433022"/>
            <a:ext cx="997583" cy="4924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8504FE3-DABC-440D-96C6-D181EF436933}"/>
              </a:ext>
            </a:extLst>
          </p:cNvPr>
          <p:cNvCxnSpPr>
            <a:cxnSpLocks/>
            <a:stCxn id="6" idx="2"/>
            <a:endCxn id="10" idx="0"/>
          </p:cNvCxnSpPr>
          <p:nvPr/>
        </p:nvCxnSpPr>
        <p:spPr>
          <a:xfrm>
            <a:off x="6463697" y="1433022"/>
            <a:ext cx="1163416" cy="4924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0E090EDA-3B5A-410C-A52E-5A0062E1B3F8}"/>
              </a:ext>
            </a:extLst>
          </p:cNvPr>
          <p:cNvCxnSpPr>
            <a:cxnSpLocks/>
            <a:stCxn id="6" idx="2"/>
            <a:endCxn id="11" idx="0"/>
          </p:cNvCxnSpPr>
          <p:nvPr/>
        </p:nvCxnSpPr>
        <p:spPr>
          <a:xfrm>
            <a:off x="6463697" y="1433022"/>
            <a:ext cx="4241781" cy="4924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9B95168F-CBC0-4A00-893B-40C46A8496F0}"/>
              </a:ext>
            </a:extLst>
          </p:cNvPr>
          <p:cNvSpPr txBox="1"/>
          <p:nvPr/>
        </p:nvSpPr>
        <p:spPr>
          <a:xfrm>
            <a:off x="6879824" y="1112002"/>
            <a:ext cx="2758063" cy="276999"/>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fr-FR" sz="1200" b="1" dirty="0"/>
              <a:t>928716 lignes (Produits) – 175 colonnes</a:t>
            </a:r>
          </a:p>
        </p:txBody>
      </p:sp>
      <p:sp>
        <p:nvSpPr>
          <p:cNvPr id="2" name="Espace réservé du numéro de diapositive 1">
            <a:extLst>
              <a:ext uri="{FF2B5EF4-FFF2-40B4-BE49-F238E27FC236}">
                <a16:creationId xmlns:a16="http://schemas.microsoft.com/office/drawing/2014/main" id="{F8D267F4-57FE-4CA2-A4DC-4ADD4FAC5C80}"/>
              </a:ext>
            </a:extLst>
          </p:cNvPr>
          <p:cNvSpPr>
            <a:spLocks noGrp="1"/>
          </p:cNvSpPr>
          <p:nvPr>
            <p:ph type="sldNum" sz="quarter" idx="12"/>
          </p:nvPr>
        </p:nvSpPr>
        <p:spPr>
          <a:xfrm>
            <a:off x="11640833" y="6492874"/>
            <a:ext cx="551167" cy="365125"/>
          </a:xfrm>
        </p:spPr>
        <p:txBody>
          <a:bodyPr/>
          <a:lstStyle/>
          <a:p>
            <a:fld id="{CE4779A5-1084-4103-B969-E01EFA91FDE1}" type="slidenum">
              <a:rPr lang="fr-FR" smtClean="0"/>
              <a:t>7</a:t>
            </a:fld>
            <a:endParaRPr lang="fr-FR"/>
          </a:p>
        </p:txBody>
      </p:sp>
    </p:spTree>
    <p:extLst>
      <p:ext uri="{BB962C8B-B14F-4D97-AF65-F5344CB8AC3E}">
        <p14:creationId xmlns:p14="http://schemas.microsoft.com/office/powerpoint/2010/main" val="108202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5EBB2C2-9335-40F4-8C22-4A6A1301E244}"/>
              </a:ext>
            </a:extLst>
          </p:cNvPr>
          <p:cNvSpPr>
            <a:spLocks noGrp="1"/>
          </p:cNvSpPr>
          <p:nvPr>
            <p:ph type="title"/>
          </p:nvPr>
        </p:nvSpPr>
        <p:spPr>
          <a:xfrm>
            <a:off x="1484310" y="0"/>
            <a:ext cx="10018713" cy="1063690"/>
          </a:xfrm>
        </p:spPr>
        <p:txBody>
          <a:bodyPr/>
          <a:lstStyle/>
          <a:p>
            <a:pPr algn="l"/>
            <a:r>
              <a:rPr lang="fr-FR" b="1" dirty="0"/>
              <a:t>ANALYSE EXPLORATOIRE</a:t>
            </a:r>
          </a:p>
        </p:txBody>
      </p:sp>
      <p:graphicFrame>
        <p:nvGraphicFramePr>
          <p:cNvPr id="2" name="Diagramme 1">
            <a:extLst>
              <a:ext uri="{FF2B5EF4-FFF2-40B4-BE49-F238E27FC236}">
                <a16:creationId xmlns:a16="http://schemas.microsoft.com/office/drawing/2014/main" id="{D126CC71-5F3D-4940-AD05-26B87B457DB8}"/>
              </a:ext>
            </a:extLst>
          </p:cNvPr>
          <p:cNvGraphicFramePr/>
          <p:nvPr>
            <p:extLst>
              <p:ext uri="{D42A27DB-BD31-4B8C-83A1-F6EECF244321}">
                <p14:modId xmlns:p14="http://schemas.microsoft.com/office/powerpoint/2010/main" val="144942884"/>
              </p:ext>
            </p:extLst>
          </p:nvPr>
        </p:nvGraphicFramePr>
        <p:xfrm>
          <a:off x="291121" y="992228"/>
          <a:ext cx="3120292" cy="56283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0" name="Diagramme 19">
            <a:extLst>
              <a:ext uri="{FF2B5EF4-FFF2-40B4-BE49-F238E27FC236}">
                <a16:creationId xmlns:a16="http://schemas.microsoft.com/office/drawing/2014/main" id="{C9EAE152-01D9-492F-BCE1-1E349EBB83EF}"/>
              </a:ext>
            </a:extLst>
          </p:cNvPr>
          <p:cNvGraphicFramePr/>
          <p:nvPr>
            <p:extLst>
              <p:ext uri="{D42A27DB-BD31-4B8C-83A1-F6EECF244321}">
                <p14:modId xmlns:p14="http://schemas.microsoft.com/office/powerpoint/2010/main" val="4289582958"/>
              </p:ext>
            </p:extLst>
          </p:nvPr>
        </p:nvGraphicFramePr>
        <p:xfrm>
          <a:off x="6316783" y="992228"/>
          <a:ext cx="3120292" cy="425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Phylactère : pensées 22">
            <a:extLst>
              <a:ext uri="{FF2B5EF4-FFF2-40B4-BE49-F238E27FC236}">
                <a16:creationId xmlns:a16="http://schemas.microsoft.com/office/drawing/2014/main" id="{E5C45FE8-5FAA-4A71-B342-DB30EC07ABB7}"/>
              </a:ext>
            </a:extLst>
          </p:cNvPr>
          <p:cNvSpPr/>
          <p:nvPr/>
        </p:nvSpPr>
        <p:spPr>
          <a:xfrm>
            <a:off x="2819886" y="2505807"/>
            <a:ext cx="1969477" cy="612648"/>
          </a:xfrm>
          <a:prstGeom prst="cloudCallout">
            <a:avLst>
              <a:gd name="adj1" fmla="val -50298"/>
              <a:gd name="adj2" fmla="val 89767"/>
            </a:avLst>
          </a:prstGeom>
          <a:gradFill rotWithShape="0">
            <a:gsLst>
              <a:gs pos="0">
                <a:srgbClr val="E29D3E">
                  <a:hueOff val="0"/>
                  <a:satOff val="0"/>
                  <a:lumOff val="0"/>
                  <a:alphaOff val="0"/>
                  <a:tint val="60000"/>
                  <a:lumMod val="104000"/>
                </a:srgbClr>
              </a:gs>
              <a:gs pos="100000">
                <a:srgbClr val="E29D3E">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100" dirty="0"/>
              <a:t>Il y a 214 pays dans le dataset</a:t>
            </a:r>
          </a:p>
        </p:txBody>
      </p:sp>
      <p:sp>
        <p:nvSpPr>
          <p:cNvPr id="24" name="Phylactère : pensées 23">
            <a:extLst>
              <a:ext uri="{FF2B5EF4-FFF2-40B4-BE49-F238E27FC236}">
                <a16:creationId xmlns:a16="http://schemas.microsoft.com/office/drawing/2014/main" id="{2E2870EA-480B-47EC-AE5A-280CB67DCD7E}"/>
              </a:ext>
            </a:extLst>
          </p:cNvPr>
          <p:cNvSpPr/>
          <p:nvPr/>
        </p:nvSpPr>
        <p:spPr>
          <a:xfrm>
            <a:off x="2819886" y="3842752"/>
            <a:ext cx="3310182" cy="535862"/>
          </a:xfrm>
          <a:prstGeom prst="cloudCallout">
            <a:avLst>
              <a:gd name="adj1" fmla="val -49964"/>
              <a:gd name="adj2" fmla="val 126074"/>
            </a:avLst>
          </a:prstGeom>
          <a:gradFill rotWithShape="0">
            <a:gsLst>
              <a:gs pos="0">
                <a:srgbClr val="D64A3B">
                  <a:hueOff val="0"/>
                  <a:satOff val="0"/>
                  <a:lumOff val="0"/>
                  <a:alphaOff val="0"/>
                  <a:tint val="60000"/>
                  <a:lumMod val="104000"/>
                </a:srgbClr>
              </a:gs>
              <a:gs pos="100000">
                <a:srgbClr val="D64A3B">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100" dirty="0"/>
              <a:t>8 lignes complètes en doublons</a:t>
            </a:r>
          </a:p>
          <a:p>
            <a:r>
              <a:rPr lang="fr-FR" sz="1100" dirty="0"/>
              <a:t>184 code barres en doublons</a:t>
            </a:r>
          </a:p>
        </p:txBody>
      </p:sp>
      <p:sp>
        <p:nvSpPr>
          <p:cNvPr id="27" name="Phylactère : pensées 26">
            <a:extLst>
              <a:ext uri="{FF2B5EF4-FFF2-40B4-BE49-F238E27FC236}">
                <a16:creationId xmlns:a16="http://schemas.microsoft.com/office/drawing/2014/main" id="{64158D10-849D-4862-AEF2-A0CC56344CF5}"/>
              </a:ext>
            </a:extLst>
          </p:cNvPr>
          <p:cNvSpPr/>
          <p:nvPr/>
        </p:nvSpPr>
        <p:spPr>
          <a:xfrm>
            <a:off x="2819886" y="5329910"/>
            <a:ext cx="3310182" cy="727990"/>
          </a:xfrm>
          <a:prstGeom prst="cloudCallout">
            <a:avLst>
              <a:gd name="adj1" fmla="val -48104"/>
              <a:gd name="adj2" fmla="val 69378"/>
            </a:avLst>
          </a:prstGeom>
          <a:gradFill rotWithShape="0">
            <a:gsLst>
              <a:gs pos="0">
                <a:srgbClr val="D64787">
                  <a:hueOff val="0"/>
                  <a:satOff val="0"/>
                  <a:lumOff val="0"/>
                  <a:alphaOff val="0"/>
                  <a:tint val="60000"/>
                  <a:lumMod val="104000"/>
                </a:srgbClr>
              </a:gs>
              <a:gs pos="100000">
                <a:srgbClr val="D64787">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100" dirty="0"/>
              <a:t>Outlier : </a:t>
            </a:r>
          </a:p>
          <a:p>
            <a:r>
              <a:rPr lang="fr-FR" sz="1100" dirty="0"/>
              <a:t> - Valeur énergie &gt; 8400kJ</a:t>
            </a:r>
          </a:p>
          <a:p>
            <a:r>
              <a:rPr lang="fr-FR" sz="1100" dirty="0"/>
              <a:t> - Autres valeurs &gt; 100g</a:t>
            </a:r>
          </a:p>
        </p:txBody>
      </p:sp>
      <p:sp>
        <p:nvSpPr>
          <p:cNvPr id="29" name="Phylactère : pensées 28">
            <a:extLst>
              <a:ext uri="{FF2B5EF4-FFF2-40B4-BE49-F238E27FC236}">
                <a16:creationId xmlns:a16="http://schemas.microsoft.com/office/drawing/2014/main" id="{9D784FA2-FAFD-4AFC-AA2F-756B3E778FDF}"/>
              </a:ext>
            </a:extLst>
          </p:cNvPr>
          <p:cNvSpPr/>
          <p:nvPr/>
        </p:nvSpPr>
        <p:spPr>
          <a:xfrm>
            <a:off x="8995018" y="865776"/>
            <a:ext cx="3120292" cy="612648"/>
          </a:xfrm>
          <a:prstGeom prst="cloudCallout">
            <a:avLst>
              <a:gd name="adj1" fmla="val -50298"/>
              <a:gd name="adj2" fmla="val 89767"/>
            </a:avLst>
          </a:prstGeom>
          <a:gradFill rotWithShape="0">
            <a:gsLst>
              <a:gs pos="0">
                <a:srgbClr val="80C34F">
                  <a:hueOff val="0"/>
                  <a:satOff val="0"/>
                  <a:lumOff val="0"/>
                  <a:alphaOff val="0"/>
                  <a:tint val="60000"/>
                  <a:lumMod val="104000"/>
                </a:srgbClr>
              </a:gs>
              <a:gs pos="100000">
                <a:srgbClr val="80C34F">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100" dirty="0"/>
              <a:t>Sélection uniquement des indicateurs nutritionnel + le grade nutritionnel</a:t>
            </a:r>
          </a:p>
        </p:txBody>
      </p:sp>
      <p:sp>
        <p:nvSpPr>
          <p:cNvPr id="30" name="Phylactère : pensées 29">
            <a:extLst>
              <a:ext uri="{FF2B5EF4-FFF2-40B4-BE49-F238E27FC236}">
                <a16:creationId xmlns:a16="http://schemas.microsoft.com/office/drawing/2014/main" id="{11055A86-77F5-4395-9F12-A36B7540D3CE}"/>
              </a:ext>
            </a:extLst>
          </p:cNvPr>
          <p:cNvSpPr/>
          <p:nvPr/>
        </p:nvSpPr>
        <p:spPr>
          <a:xfrm>
            <a:off x="8995018" y="2497145"/>
            <a:ext cx="3120292" cy="612648"/>
          </a:xfrm>
          <a:prstGeom prst="cloudCallout">
            <a:avLst>
              <a:gd name="adj1" fmla="val -50298"/>
              <a:gd name="adj2" fmla="val 89767"/>
            </a:avLst>
          </a:prstGeom>
          <a:gradFill rotWithShape="0">
            <a:gsLst>
              <a:gs pos="0">
                <a:srgbClr val="E29D3E">
                  <a:hueOff val="0"/>
                  <a:satOff val="0"/>
                  <a:lumOff val="0"/>
                  <a:alphaOff val="0"/>
                  <a:tint val="60000"/>
                  <a:lumMod val="104000"/>
                </a:srgbClr>
              </a:gs>
              <a:gs pos="100000">
                <a:srgbClr val="E29D3E">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100" dirty="0"/>
              <a:t>Suppression des colonnes et des lignes complètement vides</a:t>
            </a:r>
          </a:p>
        </p:txBody>
      </p:sp>
      <p:sp>
        <p:nvSpPr>
          <p:cNvPr id="39" name="Phylactère : pensées 38">
            <a:extLst>
              <a:ext uri="{FF2B5EF4-FFF2-40B4-BE49-F238E27FC236}">
                <a16:creationId xmlns:a16="http://schemas.microsoft.com/office/drawing/2014/main" id="{EE8D4BA5-CBD1-44E7-B32C-F029DDFA34CB}"/>
              </a:ext>
            </a:extLst>
          </p:cNvPr>
          <p:cNvSpPr/>
          <p:nvPr/>
        </p:nvSpPr>
        <p:spPr>
          <a:xfrm>
            <a:off x="8995018" y="3596054"/>
            <a:ext cx="3196982" cy="1529861"/>
          </a:xfrm>
          <a:prstGeom prst="cloudCallout">
            <a:avLst>
              <a:gd name="adj1" fmla="val -67434"/>
              <a:gd name="adj2" fmla="val 33405"/>
            </a:avLst>
          </a:prstGeom>
          <a:gradFill rotWithShape="0">
            <a:gsLst>
              <a:gs pos="0">
                <a:srgbClr val="D64A3B">
                  <a:hueOff val="0"/>
                  <a:satOff val="0"/>
                  <a:lumOff val="0"/>
                  <a:alphaOff val="0"/>
                  <a:tint val="60000"/>
                  <a:lumMod val="104000"/>
                </a:srgbClr>
              </a:gs>
              <a:gs pos="100000">
                <a:srgbClr val="D64A3B">
                  <a:hueOff val="0"/>
                  <a:satOff val="0"/>
                  <a:lumOff val="0"/>
                  <a:alphaOff val="0"/>
                  <a:tint val="84000"/>
                </a:srgbClr>
              </a:gs>
            </a:gsLst>
            <a:lin ang="5400000" scaled="0"/>
          </a:gradFill>
          <a:ln>
            <a:noFill/>
          </a:ln>
          <a:effectLst/>
          <a:scene3d>
            <a:camera prst="orthographicFront"/>
            <a:lightRig rig="flat" dir="t"/>
          </a:scene3d>
          <a:sp3d prstMaterial="dkEdge">
            <a:bevelT w="8200" h="38100"/>
          </a:sp3d>
        </p:spPr>
        <p:txBody>
          <a:bodyPr spcFirstLastPara="0" vert="horz" wrap="square" lIns="82558" tIns="0" rIns="82558" bIns="0" numCol="1" spcCol="1270" anchor="ctr" anchorCtr="0">
            <a:noAutofit/>
          </a:bodyPr>
          <a:lstStyle/>
          <a:p>
            <a:r>
              <a:rPr lang="fr-FR" sz="1000" dirty="0"/>
              <a:t>Suppression des colonnes avec - de 30000 données :</a:t>
            </a:r>
          </a:p>
          <a:p>
            <a:r>
              <a:rPr lang="fr-FR" sz="1000" dirty="0"/>
              <a:t>   - 100000 = 16% des données</a:t>
            </a:r>
          </a:p>
          <a:p>
            <a:r>
              <a:rPr lang="fr-FR" sz="1000" dirty="0"/>
              <a:t>   - 50000 = 8% des données</a:t>
            </a:r>
          </a:p>
          <a:p>
            <a:r>
              <a:rPr lang="fr-FR" sz="1000" dirty="0"/>
              <a:t>   - 30000 = 5% des données</a:t>
            </a:r>
          </a:p>
          <a:p>
            <a:r>
              <a:rPr lang="fr-FR" sz="1000" dirty="0"/>
              <a:t>   - 20000 = 3% des données</a:t>
            </a:r>
          </a:p>
          <a:p>
            <a:r>
              <a:rPr lang="fr-FR" sz="1000" dirty="0"/>
              <a:t>   - 10000 = 1% des données</a:t>
            </a:r>
          </a:p>
        </p:txBody>
      </p:sp>
      <p:sp>
        <p:nvSpPr>
          <p:cNvPr id="7" name="ZoneTexte 6">
            <a:extLst>
              <a:ext uri="{FF2B5EF4-FFF2-40B4-BE49-F238E27FC236}">
                <a16:creationId xmlns:a16="http://schemas.microsoft.com/office/drawing/2014/main" id="{E4A69765-248A-49DC-AA3C-E0061320B87C}"/>
              </a:ext>
            </a:extLst>
          </p:cNvPr>
          <p:cNvSpPr txBox="1"/>
          <p:nvPr/>
        </p:nvSpPr>
        <p:spPr>
          <a:xfrm>
            <a:off x="6316783" y="5375460"/>
            <a:ext cx="5798527" cy="1384995"/>
          </a:xfrm>
          <a:prstGeom prst="rect">
            <a:avLst/>
          </a:prstGeom>
          <a:ln>
            <a:solidFill>
              <a:schemeClr val="bg1">
                <a:lumMod val="65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171450" indent="-171450">
              <a:buFont typeface="Arial" panose="020B0604020202020204" pitchFamily="34" charset="0"/>
              <a:buChar char="•"/>
            </a:pPr>
            <a:r>
              <a:rPr lang="fr-FR" sz="1200" dirty="0"/>
              <a:t>Notre dataset de travail est composé des indicateurs les plus pertinents pour notre application.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Pour les analyses à venir, nous pourrons modifier nos limites de traitements pour les outliers et les valeurs atypiques, afin d’analyser l’incidence que cela peut engendrer.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Même remarque pour la sélection du taux de données.</a:t>
            </a:r>
          </a:p>
        </p:txBody>
      </p:sp>
      <p:sp>
        <p:nvSpPr>
          <p:cNvPr id="5" name="Rectangle : coins arrondis 4">
            <a:extLst>
              <a:ext uri="{FF2B5EF4-FFF2-40B4-BE49-F238E27FC236}">
                <a16:creationId xmlns:a16="http://schemas.microsoft.com/office/drawing/2014/main" id="{6934361E-AE77-4342-9901-14E1ABE2372A}"/>
              </a:ext>
            </a:extLst>
          </p:cNvPr>
          <p:cNvSpPr/>
          <p:nvPr/>
        </p:nvSpPr>
        <p:spPr>
          <a:xfrm>
            <a:off x="9547100" y="71397"/>
            <a:ext cx="2568210" cy="535862"/>
          </a:xfrm>
          <a:prstGeom prst="roundRect">
            <a:avLst>
              <a:gd name="adj" fmla="val 1378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400" b="1" dirty="0"/>
              <a:t>Décomposition de l’analyse de l’hypothèse 1</a:t>
            </a:r>
          </a:p>
        </p:txBody>
      </p:sp>
      <p:sp>
        <p:nvSpPr>
          <p:cNvPr id="3" name="Espace réservé du numéro de diapositive 2">
            <a:extLst>
              <a:ext uri="{FF2B5EF4-FFF2-40B4-BE49-F238E27FC236}">
                <a16:creationId xmlns:a16="http://schemas.microsoft.com/office/drawing/2014/main" id="{F50B11FE-8F9A-47C2-9EB6-89B0C4086774}"/>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8</a:t>
            </a:fld>
            <a:endParaRPr lang="fr-FR" dirty="0"/>
          </a:p>
        </p:txBody>
      </p:sp>
    </p:spTree>
    <p:extLst>
      <p:ext uri="{BB962C8B-B14F-4D97-AF65-F5344CB8AC3E}">
        <p14:creationId xmlns:p14="http://schemas.microsoft.com/office/powerpoint/2010/main" val="195582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131A71BE-0CAA-424E-806A-FF5118A37E3B}"/>
              </a:ext>
            </a:extLst>
          </p:cNvPr>
          <p:cNvSpPr/>
          <p:nvPr/>
        </p:nvSpPr>
        <p:spPr>
          <a:xfrm>
            <a:off x="1971964" y="2754745"/>
            <a:ext cx="8248072" cy="1348509"/>
          </a:xfrm>
          <a:prstGeom prst="roundRect">
            <a:avLst/>
          </a:prstGeom>
          <a:solidFill>
            <a:schemeClr val="accent4">
              <a:lumMod val="40000"/>
              <a:lumOff val="60000"/>
            </a:schemeClr>
          </a:solidFill>
          <a:scene3d>
            <a:camera prst="orthographicFront"/>
            <a:lightRig rig="threePt" dir="t"/>
          </a:scene3d>
          <a:sp3d>
            <a:bevelT w="101600" prst="rible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4000" dirty="0">
                <a:effectLst>
                  <a:outerShdw blurRad="75057" dist="38100" dir="5400000" sy="-20000" rotWithShape="0">
                    <a:prstClr val="black">
                      <a:alpha val="25000"/>
                    </a:prstClr>
                  </a:outerShdw>
                </a:effectLst>
              </a:rPr>
              <a:t>III – ANALYSE DES INDICATEURS</a:t>
            </a:r>
          </a:p>
        </p:txBody>
      </p:sp>
      <p:sp>
        <p:nvSpPr>
          <p:cNvPr id="2" name="Espace réservé du numéro de diapositive 1">
            <a:extLst>
              <a:ext uri="{FF2B5EF4-FFF2-40B4-BE49-F238E27FC236}">
                <a16:creationId xmlns:a16="http://schemas.microsoft.com/office/drawing/2014/main" id="{45465063-809B-4700-902F-B67493B92CE4}"/>
              </a:ext>
            </a:extLst>
          </p:cNvPr>
          <p:cNvSpPr>
            <a:spLocks noGrp="1"/>
          </p:cNvSpPr>
          <p:nvPr>
            <p:ph type="sldNum" sz="quarter" idx="12"/>
          </p:nvPr>
        </p:nvSpPr>
        <p:spPr>
          <a:xfrm>
            <a:off x="11640833" y="6492875"/>
            <a:ext cx="551167" cy="365125"/>
          </a:xfrm>
        </p:spPr>
        <p:txBody>
          <a:bodyPr/>
          <a:lstStyle/>
          <a:p>
            <a:fld id="{CE4779A5-1084-4103-B969-E01EFA91FDE1}" type="slidenum">
              <a:rPr lang="fr-FR" smtClean="0"/>
              <a:t>9</a:t>
            </a:fld>
            <a:endParaRPr lang="fr-FR"/>
          </a:p>
        </p:txBody>
      </p:sp>
    </p:spTree>
    <p:extLst>
      <p:ext uri="{BB962C8B-B14F-4D97-AF65-F5344CB8AC3E}">
        <p14:creationId xmlns:p14="http://schemas.microsoft.com/office/powerpoint/2010/main" val="2351635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A6CA4E143C1C4DA487B74FF1A5DC5F" ma:contentTypeVersion="6" ma:contentTypeDescription="Crée un document." ma:contentTypeScope="" ma:versionID="1f9e6f763bf57fe7068b2e5483196a0e">
  <xsd:schema xmlns:xsd="http://www.w3.org/2001/XMLSchema" xmlns:xs="http://www.w3.org/2001/XMLSchema" xmlns:p="http://schemas.microsoft.com/office/2006/metadata/properties" xmlns:ns3="17d01d1b-8e7c-4008-846c-e236499f1da4" targetNamespace="http://schemas.microsoft.com/office/2006/metadata/properties" ma:root="true" ma:fieldsID="078e5c877cbbfad39c9cd2d29efb61cf" ns3:_="">
    <xsd:import namespace="17d01d1b-8e7c-4008-846c-e236499f1da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d01d1b-8e7c-4008-846c-e236499f1d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2BCE2E-BCC3-4749-B760-AB8F4E7CC288}">
  <ds:schemaRefs>
    <ds:schemaRef ds:uri="http://schemas.microsoft.com/sharepoint/v3/contenttype/forms"/>
  </ds:schemaRefs>
</ds:datastoreItem>
</file>

<file path=customXml/itemProps2.xml><?xml version="1.0" encoding="utf-8"?>
<ds:datastoreItem xmlns:ds="http://schemas.openxmlformats.org/officeDocument/2006/customXml" ds:itemID="{385F7CF6-3D4F-453B-B8CF-600AF596C75D}">
  <ds:schemaRefs>
    <ds:schemaRef ds:uri="http://schemas.microsoft.com/office/infopath/2007/PartnerControls"/>
    <ds:schemaRef ds:uri="http://purl.org/dc/elements/1.1/"/>
    <ds:schemaRef ds:uri="http://schemas.microsoft.com/office/2006/metadata/properties"/>
    <ds:schemaRef ds:uri="17d01d1b-8e7c-4008-846c-e236499f1da4"/>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51B59671-D8A6-4D7B-9211-CDF43C6E0A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d01d1b-8e7c-4008-846c-e236499f1d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Parallaxe</Template>
  <TotalTime>41923</TotalTime>
  <Words>2638</Words>
  <Application>Microsoft Office PowerPoint</Application>
  <PresentationFormat>Grand écran</PresentationFormat>
  <Paragraphs>400</Paragraphs>
  <Slides>24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24</vt:i4>
      </vt:variant>
    </vt:vector>
  </HeadingPairs>
  <TitlesOfParts>
    <vt:vector size="28" baseType="lpstr">
      <vt:lpstr>Arial</vt:lpstr>
      <vt:lpstr>Calibri</vt:lpstr>
      <vt:lpstr>Corbel</vt:lpstr>
      <vt:lpstr>Parallaxe</vt:lpstr>
      <vt:lpstr>Application sur l’alimentation au service de la santé publique</vt:lpstr>
      <vt:lpstr>Présentation PowerPoint</vt:lpstr>
      <vt:lpstr>Présentation PowerPoint</vt:lpstr>
      <vt:lpstr>PROBLEMATIQUE</vt:lpstr>
      <vt:lpstr>APPLICATION</vt:lpstr>
      <vt:lpstr>Présentation PowerPoint</vt:lpstr>
      <vt:lpstr>DECOUVERTE DU DATASET</vt:lpstr>
      <vt:lpstr>ANALYSE EXPLORATOIRE</vt:lpstr>
      <vt:lpstr>Présentation PowerPoint</vt:lpstr>
      <vt:lpstr>Présentation PowerPoint</vt:lpstr>
      <vt:lpstr>Présentation PowerPoint</vt:lpstr>
      <vt:lpstr>RECHERCHE DE CORRELATIONS</vt:lpstr>
      <vt:lpstr>LA METHODE ANOVA</vt:lpstr>
      <vt:lpstr>Présentation PowerPoint</vt:lpstr>
      <vt:lpstr>PREPARATION DATASETS</vt:lpstr>
      <vt:lpstr>REGRESSION LINEAIRE</vt:lpstr>
      <vt:lpstr>MISE EN PRATIQUE</vt:lpstr>
      <vt:lpstr>AUTRES MODELES</vt:lpstr>
      <vt:lpstr>OPTIMISATION ET CHOIX</vt:lpstr>
      <vt:lpstr>Présentation PowerPoint</vt:lpstr>
      <vt:lpstr>Présentation PowerPoint</vt:lpstr>
      <vt:lpstr>Présentation PowerPoint</vt:lpstr>
      <vt:lpstr>CONCLUSION</vt:lpstr>
      <vt:lpstr>QUESTIONS - REPONSES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exploratoire – Projet d’expansion à l’international</dc:title>
  <dc:creator>Julien Di Giulio</dc:creator>
  <cp:lastModifiedBy>Julien Di Giulio</cp:lastModifiedBy>
  <cp:revision>191</cp:revision>
  <dcterms:created xsi:type="dcterms:W3CDTF">2019-06-18T12:40:12Z</dcterms:created>
  <dcterms:modified xsi:type="dcterms:W3CDTF">2019-08-23T13:48:47Z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0x010100DFA6CA4E143C1C4DA487B74FF1A5DC5F</vt:lpwstr>
  </property>
</Properties>
</file>