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2"/>
  </p:notesMasterIdLst>
  <p:handoutMasterIdLst>
    <p:handoutMasterId r:id="rId33"/>
  </p:handoutMasterIdLst>
  <p:sldIdLst>
    <p:sldId id="256" r:id="rId5"/>
    <p:sldId id="302" r:id="rId6"/>
    <p:sldId id="297" r:id="rId7"/>
    <p:sldId id="257" r:id="rId8"/>
    <p:sldId id="298" r:id="rId9"/>
    <p:sldId id="283" r:id="rId10"/>
    <p:sldId id="285" r:id="rId11"/>
    <p:sldId id="299" r:id="rId12"/>
    <p:sldId id="307" r:id="rId13"/>
    <p:sldId id="286" r:id="rId14"/>
    <p:sldId id="300" r:id="rId15"/>
    <p:sldId id="314" r:id="rId16"/>
    <p:sldId id="290" r:id="rId17"/>
    <p:sldId id="313" r:id="rId18"/>
    <p:sldId id="291" r:id="rId19"/>
    <p:sldId id="316" r:id="rId20"/>
    <p:sldId id="317" r:id="rId21"/>
    <p:sldId id="315" r:id="rId22"/>
    <p:sldId id="292" r:id="rId23"/>
    <p:sldId id="305" r:id="rId24"/>
    <p:sldId id="309" r:id="rId25"/>
    <p:sldId id="308" r:id="rId26"/>
    <p:sldId id="311" r:id="rId27"/>
    <p:sldId id="312" r:id="rId28"/>
    <p:sldId id="301" r:id="rId29"/>
    <p:sldId id="294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097B222-1E9F-4A11-81E2-A2772A5FA68F}">
          <p14:sldIdLst>
            <p14:sldId id="256"/>
            <p14:sldId id="302"/>
          </p14:sldIdLst>
        </p14:section>
        <p14:section name="Présentation" id="{BA0A097A-DDC6-4895-BE04-9017CB4F88B3}">
          <p14:sldIdLst>
            <p14:sldId id="297"/>
            <p14:sldId id="257"/>
          </p14:sldIdLst>
        </p14:section>
        <p14:section name="Présentation des données" id="{4F854E88-8A4C-40F1-9A88-6C2FAE03025A}">
          <p14:sldIdLst>
            <p14:sldId id="298"/>
            <p14:sldId id="283"/>
            <p14:sldId id="285"/>
          </p14:sldIdLst>
        </p14:section>
        <p14:section name="Features engineering" id="{C3A8010C-1EFE-4A3E-BF9E-FAAA6D6C792A}">
          <p14:sldIdLst>
            <p14:sldId id="299"/>
            <p14:sldId id="307"/>
            <p14:sldId id="286"/>
          </p14:sldIdLst>
        </p14:section>
        <p14:section name="Modélisation &amp; Optimisation" id="{F8F53232-2519-4EE1-ADF6-09FE026634E0}">
          <p14:sldIdLst>
            <p14:sldId id="300"/>
            <p14:sldId id="314"/>
            <p14:sldId id="290"/>
            <p14:sldId id="313"/>
            <p14:sldId id="291"/>
            <p14:sldId id="316"/>
            <p14:sldId id="317"/>
            <p14:sldId id="315"/>
            <p14:sldId id="292"/>
            <p14:sldId id="305"/>
            <p14:sldId id="309"/>
            <p14:sldId id="308"/>
          </p14:sldIdLst>
        </p14:section>
        <p14:section name="ENERGY STAR Score" id="{A718A172-15EA-4120-A86A-83682A00A277}">
          <p14:sldIdLst>
            <p14:sldId id="311"/>
            <p14:sldId id="312"/>
          </p14:sldIdLst>
        </p14:section>
        <p14:section name="Conclusion" id="{63971929-01B7-47FB-8A1A-15ED81FBDFD8}">
          <p14:sldIdLst>
            <p14:sldId id="301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Di Giulio" initials="JDG" lastIdx="1" clrIdx="0">
    <p:extLst>
      <p:ext uri="{19B8F6BF-5375-455C-9EA6-DF929625EA0E}">
        <p15:presenceInfo xmlns:p15="http://schemas.microsoft.com/office/powerpoint/2012/main" userId="7caef24b5019cc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9D4B1-0C11-4DAC-9A61-3F3827F3AC55}" v="1" dt="2019-10-30T16:27:26.324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Di Giulio" userId="29ea92b9-42a5-43c6-8cb6-d9750d67352e" providerId="ADAL" clId="{08B9D4B1-0C11-4DAC-9A61-3F3827F3AC55}"/>
    <pc:docChg chg="custSel modSld">
      <pc:chgData name="Julien Di Giulio" userId="29ea92b9-42a5-43c6-8cb6-d9750d67352e" providerId="ADAL" clId="{08B9D4B1-0C11-4DAC-9A61-3F3827F3AC55}" dt="2019-10-30T16:27:39.822" v="4" actId="478"/>
      <pc:docMkLst>
        <pc:docMk/>
      </pc:docMkLst>
      <pc:sldChg chg="addSp delSp modSp">
        <pc:chgData name="Julien Di Giulio" userId="29ea92b9-42a5-43c6-8cb6-d9750d67352e" providerId="ADAL" clId="{08B9D4B1-0C11-4DAC-9A61-3F3827F3AC55}" dt="2019-10-30T16:27:39.822" v="4" actId="478"/>
        <pc:sldMkLst>
          <pc:docMk/>
          <pc:sldMk cId="2142468750" sldId="314"/>
        </pc:sldMkLst>
        <pc:spChg chg="add del mod">
          <ac:chgData name="Julien Di Giulio" userId="29ea92b9-42a5-43c6-8cb6-d9750d67352e" providerId="ADAL" clId="{08B9D4B1-0C11-4DAC-9A61-3F3827F3AC55}" dt="2019-10-30T16:27:39.822" v="4" actId="478"/>
          <ac:spMkLst>
            <pc:docMk/>
            <pc:sldMk cId="2142468750" sldId="314"/>
            <ac:spMk id="10" creationId="{C38296ED-8427-44C0-831D-E6D76DBA638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19F43-69EB-491B-925D-E37DC05D5A0D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A890FE6-F704-4DC3-AB81-56CFACD979DD}">
      <dgm:prSet phldrT="[Texte]"/>
      <dgm:spPr/>
      <dgm:t>
        <a:bodyPr/>
        <a:lstStyle/>
        <a:p>
          <a:r>
            <a:rPr lang="fr-FR" b="1" dirty="0"/>
            <a:t>I - PRESENTATION</a:t>
          </a:r>
        </a:p>
      </dgm:t>
    </dgm:pt>
    <dgm:pt modelId="{C324311E-77E6-4F9C-B915-32918D575794}" type="parTrans" cxnId="{62BD267C-1E01-4FC4-8D23-B87F2E06A829}">
      <dgm:prSet/>
      <dgm:spPr/>
      <dgm:t>
        <a:bodyPr/>
        <a:lstStyle/>
        <a:p>
          <a:endParaRPr lang="fr-FR"/>
        </a:p>
      </dgm:t>
    </dgm:pt>
    <dgm:pt modelId="{91971FEF-92A0-4DC1-A55A-F295A02742A4}" type="sibTrans" cxnId="{62BD267C-1E01-4FC4-8D23-B87F2E06A829}">
      <dgm:prSet/>
      <dgm:spPr/>
      <dgm:t>
        <a:bodyPr/>
        <a:lstStyle/>
        <a:p>
          <a:endParaRPr lang="fr-FR"/>
        </a:p>
      </dgm:t>
    </dgm:pt>
    <dgm:pt modelId="{E43A8C75-8E08-4BCE-84F2-8DC279E8680C}">
      <dgm:prSet phldrT="[Texte]"/>
      <dgm:spPr/>
      <dgm:t>
        <a:bodyPr/>
        <a:lstStyle/>
        <a:p>
          <a:r>
            <a:rPr lang="fr-FR" b="1" dirty="0"/>
            <a:t>II- PRESENTATION DES DONNEES</a:t>
          </a:r>
        </a:p>
      </dgm:t>
    </dgm:pt>
    <dgm:pt modelId="{3071D1B6-BA53-4ED9-91DF-3AA857249CB9}" type="parTrans" cxnId="{9BEB70BD-C80D-4D70-A414-7FDD8DF5AD34}">
      <dgm:prSet/>
      <dgm:spPr/>
      <dgm:t>
        <a:bodyPr/>
        <a:lstStyle/>
        <a:p>
          <a:endParaRPr lang="fr-FR"/>
        </a:p>
      </dgm:t>
    </dgm:pt>
    <dgm:pt modelId="{D4EA6064-A8F1-4CD0-B9CF-0669FBCF787A}" type="sibTrans" cxnId="{9BEB70BD-C80D-4D70-A414-7FDD8DF5AD34}">
      <dgm:prSet/>
      <dgm:spPr/>
      <dgm:t>
        <a:bodyPr/>
        <a:lstStyle/>
        <a:p>
          <a:endParaRPr lang="fr-FR"/>
        </a:p>
      </dgm:t>
    </dgm:pt>
    <dgm:pt modelId="{C68C4483-E61B-4E6C-A065-0DEB1254E6A8}">
      <dgm:prSet phldrT="[Texte]"/>
      <dgm:spPr/>
      <dgm:t>
        <a:bodyPr/>
        <a:lstStyle/>
        <a:p>
          <a:r>
            <a:rPr lang="fr-FR" b="1" dirty="0"/>
            <a:t>III – FEATURES ENGINEERING</a:t>
          </a:r>
        </a:p>
      </dgm:t>
    </dgm:pt>
    <dgm:pt modelId="{1830188F-1CBA-4B1D-80B6-53CA23F36F3B}" type="parTrans" cxnId="{DAB87356-8498-41CB-BD85-62F17D87E99F}">
      <dgm:prSet/>
      <dgm:spPr/>
      <dgm:t>
        <a:bodyPr/>
        <a:lstStyle/>
        <a:p>
          <a:endParaRPr lang="fr-FR"/>
        </a:p>
      </dgm:t>
    </dgm:pt>
    <dgm:pt modelId="{58B539C2-B621-40A8-BFE3-02354167D0A3}" type="sibTrans" cxnId="{DAB87356-8498-41CB-BD85-62F17D87E99F}">
      <dgm:prSet/>
      <dgm:spPr/>
      <dgm:t>
        <a:bodyPr/>
        <a:lstStyle/>
        <a:p>
          <a:endParaRPr lang="fr-FR"/>
        </a:p>
      </dgm:t>
    </dgm:pt>
    <dgm:pt modelId="{9E5D7C11-A401-4C39-9372-EAAEB66AB7A6}">
      <dgm:prSet/>
      <dgm:spPr/>
      <dgm:t>
        <a:bodyPr/>
        <a:lstStyle/>
        <a:p>
          <a:r>
            <a:rPr lang="fr-FR" dirty="0"/>
            <a:t>Problématique</a:t>
          </a:r>
        </a:p>
      </dgm:t>
    </dgm:pt>
    <dgm:pt modelId="{CE82B964-CC9C-440A-A0CB-170FE1ECD908}" type="parTrans" cxnId="{EACDC1D4-C156-4E56-A646-1F7C4C211EC2}">
      <dgm:prSet/>
      <dgm:spPr/>
      <dgm:t>
        <a:bodyPr/>
        <a:lstStyle/>
        <a:p>
          <a:endParaRPr lang="fr-FR"/>
        </a:p>
      </dgm:t>
    </dgm:pt>
    <dgm:pt modelId="{7CF0216C-433E-443F-B42E-9C6A5CA50AA1}" type="sibTrans" cxnId="{EACDC1D4-C156-4E56-A646-1F7C4C211EC2}">
      <dgm:prSet/>
      <dgm:spPr/>
      <dgm:t>
        <a:bodyPr/>
        <a:lstStyle/>
        <a:p>
          <a:endParaRPr lang="fr-FR"/>
        </a:p>
      </dgm:t>
    </dgm:pt>
    <dgm:pt modelId="{339563A0-75C2-4CC9-94AC-20C3945C1CD0}">
      <dgm:prSet phldrT="[Texte]"/>
      <dgm:spPr/>
      <dgm:t>
        <a:bodyPr/>
        <a:lstStyle/>
        <a:p>
          <a:r>
            <a:rPr lang="fr-FR" dirty="0"/>
            <a:t>Données d’entrées</a:t>
          </a:r>
        </a:p>
      </dgm:t>
    </dgm:pt>
    <dgm:pt modelId="{5387E844-DD15-4ABF-B841-1CC112CDACDD}" type="parTrans" cxnId="{FC2A41AE-5FCD-4649-899F-2CE715AD70A6}">
      <dgm:prSet/>
      <dgm:spPr/>
      <dgm:t>
        <a:bodyPr/>
        <a:lstStyle/>
        <a:p>
          <a:endParaRPr lang="fr-FR"/>
        </a:p>
      </dgm:t>
    </dgm:pt>
    <dgm:pt modelId="{89595D60-AB55-4E87-868E-FEE4189E5C48}" type="sibTrans" cxnId="{FC2A41AE-5FCD-4649-899F-2CE715AD70A6}">
      <dgm:prSet/>
      <dgm:spPr/>
      <dgm:t>
        <a:bodyPr/>
        <a:lstStyle/>
        <a:p>
          <a:endParaRPr lang="fr-FR"/>
        </a:p>
      </dgm:t>
    </dgm:pt>
    <dgm:pt modelId="{654743D8-6818-4791-A41D-2AC776515E87}">
      <dgm:prSet/>
      <dgm:spPr/>
      <dgm:t>
        <a:bodyPr/>
        <a:lstStyle/>
        <a:p>
          <a:r>
            <a:rPr lang="fr-FR" dirty="0"/>
            <a:t>Découverte des données</a:t>
          </a:r>
        </a:p>
      </dgm:t>
    </dgm:pt>
    <dgm:pt modelId="{CE6A2D15-A570-49AB-BBF4-05CF1EAB0EB0}" type="parTrans" cxnId="{82F707AF-F34C-40AF-B310-CA5B2F40393D}">
      <dgm:prSet/>
      <dgm:spPr/>
      <dgm:t>
        <a:bodyPr/>
        <a:lstStyle/>
        <a:p>
          <a:endParaRPr lang="fr-FR"/>
        </a:p>
      </dgm:t>
    </dgm:pt>
    <dgm:pt modelId="{157FB851-5053-460D-A100-AAEFCEA97930}" type="sibTrans" cxnId="{82F707AF-F34C-40AF-B310-CA5B2F40393D}">
      <dgm:prSet/>
      <dgm:spPr/>
      <dgm:t>
        <a:bodyPr/>
        <a:lstStyle/>
        <a:p>
          <a:endParaRPr lang="fr-FR"/>
        </a:p>
      </dgm:t>
    </dgm:pt>
    <dgm:pt modelId="{E04D062B-5707-447C-A12F-FDEDE31BA918}">
      <dgm:prSet phldrT="[Texte]"/>
      <dgm:spPr/>
      <dgm:t>
        <a:bodyPr/>
        <a:lstStyle/>
        <a:p>
          <a:r>
            <a:rPr lang="fr-FR" dirty="0"/>
            <a:t>Analyse exploratoire</a:t>
          </a:r>
        </a:p>
      </dgm:t>
    </dgm:pt>
    <dgm:pt modelId="{95CF956E-C66D-49AB-B927-50D5577429F6}" type="parTrans" cxnId="{74B89E1A-2299-4F14-8E44-6F7F574BB741}">
      <dgm:prSet/>
      <dgm:spPr/>
      <dgm:t>
        <a:bodyPr/>
        <a:lstStyle/>
        <a:p>
          <a:endParaRPr lang="fr-FR"/>
        </a:p>
      </dgm:t>
    </dgm:pt>
    <dgm:pt modelId="{884AFCA9-438D-47E0-AAB5-ECDCFDF3EB83}" type="sibTrans" cxnId="{74B89E1A-2299-4F14-8E44-6F7F574BB741}">
      <dgm:prSet/>
      <dgm:spPr/>
      <dgm:t>
        <a:bodyPr/>
        <a:lstStyle/>
        <a:p>
          <a:endParaRPr lang="fr-FR"/>
        </a:p>
      </dgm:t>
    </dgm:pt>
    <dgm:pt modelId="{C1D57B83-DF0E-42EE-A95F-4E33A65EDD4F}">
      <dgm:prSet/>
      <dgm:spPr/>
      <dgm:t>
        <a:bodyPr/>
        <a:lstStyle/>
        <a:p>
          <a:r>
            <a:rPr lang="fr-FR" dirty="0"/>
            <a:t>Préparation des données</a:t>
          </a:r>
        </a:p>
      </dgm:t>
    </dgm:pt>
    <dgm:pt modelId="{E1EC9671-8879-4FED-B002-F61CE3E691F9}" type="parTrans" cxnId="{9A6BC7B9-2544-4964-B796-1F0549395A6D}">
      <dgm:prSet/>
      <dgm:spPr/>
      <dgm:t>
        <a:bodyPr/>
        <a:lstStyle/>
        <a:p>
          <a:endParaRPr lang="fr-FR"/>
        </a:p>
      </dgm:t>
    </dgm:pt>
    <dgm:pt modelId="{F5C22733-73D0-44B9-8E55-BEC8770AC968}" type="sibTrans" cxnId="{9A6BC7B9-2544-4964-B796-1F0549395A6D}">
      <dgm:prSet/>
      <dgm:spPr/>
      <dgm:t>
        <a:bodyPr/>
        <a:lstStyle/>
        <a:p>
          <a:endParaRPr lang="fr-FR"/>
        </a:p>
      </dgm:t>
    </dgm:pt>
    <dgm:pt modelId="{C9348060-A639-477C-97D9-9ED237DFDC6E}">
      <dgm:prSet phldrT="[Texte]"/>
      <dgm:spPr/>
      <dgm:t>
        <a:bodyPr/>
        <a:lstStyle/>
        <a:p>
          <a:r>
            <a:rPr lang="fr-FR" dirty="0"/>
            <a:t>Preprocessing</a:t>
          </a:r>
        </a:p>
      </dgm:t>
    </dgm:pt>
    <dgm:pt modelId="{E76E04E5-3FB7-462D-9E8A-D653F6B093BA}" type="parTrans" cxnId="{5F19EA03-D2A1-4BD3-92CA-BB3DD35BA6D1}">
      <dgm:prSet/>
      <dgm:spPr/>
      <dgm:t>
        <a:bodyPr/>
        <a:lstStyle/>
        <a:p>
          <a:endParaRPr lang="fr-FR"/>
        </a:p>
      </dgm:t>
    </dgm:pt>
    <dgm:pt modelId="{CBFC3839-5828-442D-BF23-34FBDAE36FB2}" type="sibTrans" cxnId="{5F19EA03-D2A1-4BD3-92CA-BB3DD35BA6D1}">
      <dgm:prSet/>
      <dgm:spPr/>
      <dgm:t>
        <a:bodyPr/>
        <a:lstStyle/>
        <a:p>
          <a:endParaRPr lang="fr-FR"/>
        </a:p>
      </dgm:t>
    </dgm:pt>
    <dgm:pt modelId="{EB53CA18-3835-4595-B19F-CD02AFB4F8F5}">
      <dgm:prSet phldrT="[Texte]"/>
      <dgm:spPr/>
      <dgm:t>
        <a:bodyPr/>
        <a:lstStyle/>
        <a:p>
          <a:r>
            <a:rPr lang="fr-FR" b="1" dirty="0"/>
            <a:t>IV – MODELISATION ET OPTIMISATION</a:t>
          </a:r>
        </a:p>
      </dgm:t>
    </dgm:pt>
    <dgm:pt modelId="{2546754A-437F-4018-8355-6FAF5AF748E5}" type="parTrans" cxnId="{8B365998-E4B1-476D-9C70-9414146C1FE3}">
      <dgm:prSet/>
      <dgm:spPr/>
      <dgm:t>
        <a:bodyPr/>
        <a:lstStyle/>
        <a:p>
          <a:endParaRPr lang="fr-FR"/>
        </a:p>
      </dgm:t>
    </dgm:pt>
    <dgm:pt modelId="{B2CF3EF6-5166-4978-B593-07075E04B816}" type="sibTrans" cxnId="{8B365998-E4B1-476D-9C70-9414146C1FE3}">
      <dgm:prSet/>
      <dgm:spPr/>
      <dgm:t>
        <a:bodyPr/>
        <a:lstStyle/>
        <a:p>
          <a:endParaRPr lang="fr-FR"/>
        </a:p>
      </dgm:t>
    </dgm:pt>
    <dgm:pt modelId="{5C78994D-0C5A-425A-BE9D-78047F49DBA9}">
      <dgm:prSet/>
      <dgm:spPr/>
      <dgm:t>
        <a:bodyPr/>
        <a:lstStyle/>
        <a:p>
          <a:r>
            <a:rPr lang="fr-FR" dirty="0"/>
            <a:t>Mise en place de plusieurs modèles</a:t>
          </a:r>
        </a:p>
      </dgm:t>
    </dgm:pt>
    <dgm:pt modelId="{410DF450-675A-422F-B637-3D96C8D3210D}" type="parTrans" cxnId="{2DC4B138-C993-41D6-B139-5E58D39CE3D2}">
      <dgm:prSet/>
      <dgm:spPr/>
      <dgm:t>
        <a:bodyPr/>
        <a:lstStyle/>
        <a:p>
          <a:endParaRPr lang="fr-FR"/>
        </a:p>
      </dgm:t>
    </dgm:pt>
    <dgm:pt modelId="{511752A7-1986-4435-8820-4185CD9FF21B}" type="sibTrans" cxnId="{2DC4B138-C993-41D6-B139-5E58D39CE3D2}">
      <dgm:prSet/>
      <dgm:spPr/>
      <dgm:t>
        <a:bodyPr/>
        <a:lstStyle/>
        <a:p>
          <a:endParaRPr lang="fr-FR"/>
        </a:p>
      </dgm:t>
    </dgm:pt>
    <dgm:pt modelId="{F7D3369C-A0B0-4C77-AF44-96B3A4657CB5}">
      <dgm:prSet phldrT="[Texte]"/>
      <dgm:spPr/>
      <dgm:t>
        <a:bodyPr/>
        <a:lstStyle/>
        <a:p>
          <a:r>
            <a:rPr lang="fr-FR" b="1" dirty="0"/>
            <a:t>VI – CONCLUSION</a:t>
          </a:r>
        </a:p>
      </dgm:t>
    </dgm:pt>
    <dgm:pt modelId="{E56D95B5-3462-4F36-84E3-8CF91A8BEF2C}" type="parTrans" cxnId="{B7EF04A6-5EC5-41F4-B65A-1FDB5F669CEE}">
      <dgm:prSet/>
      <dgm:spPr/>
      <dgm:t>
        <a:bodyPr/>
        <a:lstStyle/>
        <a:p>
          <a:endParaRPr lang="fr-FR"/>
        </a:p>
      </dgm:t>
    </dgm:pt>
    <dgm:pt modelId="{D0BFA2BF-91B6-457E-A40E-38702826B18C}" type="sibTrans" cxnId="{B7EF04A6-5EC5-41F4-B65A-1FDB5F669CEE}">
      <dgm:prSet/>
      <dgm:spPr/>
      <dgm:t>
        <a:bodyPr/>
        <a:lstStyle/>
        <a:p>
          <a:endParaRPr lang="fr-FR"/>
        </a:p>
      </dgm:t>
    </dgm:pt>
    <dgm:pt modelId="{FA2AF927-C04B-492C-96BD-D5FC17A94003}">
      <dgm:prSet/>
      <dgm:spPr/>
      <dgm:t>
        <a:bodyPr/>
        <a:lstStyle/>
        <a:p>
          <a:r>
            <a:rPr lang="fr-FR" dirty="0"/>
            <a:t>Résumé</a:t>
          </a:r>
        </a:p>
      </dgm:t>
    </dgm:pt>
    <dgm:pt modelId="{E68C7ABF-3E15-4F13-BF82-A9711781EB9F}" type="parTrans" cxnId="{475480BC-5CB0-47CF-B318-D15839588E44}">
      <dgm:prSet/>
      <dgm:spPr/>
      <dgm:t>
        <a:bodyPr/>
        <a:lstStyle/>
        <a:p>
          <a:endParaRPr lang="fr-FR"/>
        </a:p>
      </dgm:t>
    </dgm:pt>
    <dgm:pt modelId="{261D927E-00A6-4089-8B68-389883C0BE90}" type="sibTrans" cxnId="{475480BC-5CB0-47CF-B318-D15839588E44}">
      <dgm:prSet/>
      <dgm:spPr/>
      <dgm:t>
        <a:bodyPr/>
        <a:lstStyle/>
        <a:p>
          <a:endParaRPr lang="fr-FR"/>
        </a:p>
      </dgm:t>
    </dgm:pt>
    <dgm:pt modelId="{1E2598E4-145A-42CD-87F5-7C6417AEC50F}">
      <dgm:prSet phldrT="[Texte]"/>
      <dgm:spPr/>
      <dgm:t>
        <a:bodyPr/>
        <a:lstStyle/>
        <a:p>
          <a:r>
            <a:rPr lang="fr-FR" dirty="0"/>
            <a:t>Questions - Réponses</a:t>
          </a:r>
        </a:p>
      </dgm:t>
    </dgm:pt>
    <dgm:pt modelId="{1A9C5098-AC9E-4483-845C-B407E440AE5A}" type="parTrans" cxnId="{92CF338B-F46D-4DCD-85F2-042B226EB34F}">
      <dgm:prSet/>
      <dgm:spPr/>
      <dgm:t>
        <a:bodyPr/>
        <a:lstStyle/>
        <a:p>
          <a:endParaRPr lang="fr-FR"/>
        </a:p>
      </dgm:t>
    </dgm:pt>
    <dgm:pt modelId="{169B7C6E-663A-4F3B-B38A-11EC6EDCD7A6}" type="sibTrans" cxnId="{92CF338B-F46D-4DCD-85F2-042B226EB34F}">
      <dgm:prSet/>
      <dgm:spPr/>
      <dgm:t>
        <a:bodyPr/>
        <a:lstStyle/>
        <a:p>
          <a:endParaRPr lang="fr-FR"/>
        </a:p>
      </dgm:t>
    </dgm:pt>
    <dgm:pt modelId="{6F5A01BE-CFA9-495F-A6F1-FAB771F84B8D}">
      <dgm:prSet/>
      <dgm:spPr/>
      <dgm:t>
        <a:bodyPr/>
        <a:lstStyle/>
        <a:p>
          <a:r>
            <a:rPr lang="fr-FR" dirty="0"/>
            <a:t>Optimisation des 3 plus prometteurs</a:t>
          </a:r>
        </a:p>
      </dgm:t>
    </dgm:pt>
    <dgm:pt modelId="{CC1B5771-6A73-46C0-B1FC-7F0D05DD2F49}" type="parTrans" cxnId="{C7D0915B-EBAD-46EB-8B1A-0E3891681895}">
      <dgm:prSet/>
      <dgm:spPr/>
      <dgm:t>
        <a:bodyPr/>
        <a:lstStyle/>
        <a:p>
          <a:endParaRPr lang="fr-FR"/>
        </a:p>
      </dgm:t>
    </dgm:pt>
    <dgm:pt modelId="{416C2957-323B-4744-ACEF-65334B3492C8}" type="sibTrans" cxnId="{C7D0915B-EBAD-46EB-8B1A-0E3891681895}">
      <dgm:prSet/>
      <dgm:spPr/>
      <dgm:t>
        <a:bodyPr/>
        <a:lstStyle/>
        <a:p>
          <a:endParaRPr lang="fr-FR"/>
        </a:p>
      </dgm:t>
    </dgm:pt>
    <dgm:pt modelId="{0C59F71A-A3A2-4113-8FFC-8A01304CEAC5}">
      <dgm:prSet/>
      <dgm:spPr/>
      <dgm:t>
        <a:bodyPr/>
        <a:lstStyle/>
        <a:p>
          <a:r>
            <a:rPr lang="fr-FR" dirty="0"/>
            <a:t>Analyse</a:t>
          </a:r>
        </a:p>
      </dgm:t>
    </dgm:pt>
    <dgm:pt modelId="{358C0BB9-AF70-42CB-927A-4569518091AA}" type="parTrans" cxnId="{5CC0AAF4-F204-48DA-AF82-65DF9451259C}">
      <dgm:prSet/>
      <dgm:spPr/>
      <dgm:t>
        <a:bodyPr/>
        <a:lstStyle/>
        <a:p>
          <a:endParaRPr lang="fr-FR"/>
        </a:p>
      </dgm:t>
    </dgm:pt>
    <dgm:pt modelId="{49AAB5C3-BC1B-4FCD-80D3-32812946FD64}" type="sibTrans" cxnId="{5CC0AAF4-F204-48DA-AF82-65DF9451259C}">
      <dgm:prSet/>
      <dgm:spPr/>
      <dgm:t>
        <a:bodyPr/>
        <a:lstStyle/>
        <a:p>
          <a:endParaRPr lang="fr-FR"/>
        </a:p>
      </dgm:t>
    </dgm:pt>
    <dgm:pt modelId="{602C9951-EC45-4273-A364-C74313B34602}">
      <dgm:prSet/>
      <dgm:spPr/>
      <dgm:t>
        <a:bodyPr/>
        <a:lstStyle/>
        <a:p>
          <a:r>
            <a:rPr lang="fr-FR" b="1" dirty="0"/>
            <a:t>V – ENERGY STAR SCORE</a:t>
          </a:r>
        </a:p>
      </dgm:t>
    </dgm:pt>
    <dgm:pt modelId="{BC02B263-48B7-4161-8815-DA725D0FFE8D}" type="parTrans" cxnId="{3C07CA13-C762-47D7-BCEC-23A27CD9B8BE}">
      <dgm:prSet/>
      <dgm:spPr/>
      <dgm:t>
        <a:bodyPr/>
        <a:lstStyle/>
        <a:p>
          <a:endParaRPr lang="fr-FR"/>
        </a:p>
      </dgm:t>
    </dgm:pt>
    <dgm:pt modelId="{DDB02937-EFCE-46B7-ABC0-C20A3668CD71}" type="sibTrans" cxnId="{3C07CA13-C762-47D7-BCEC-23A27CD9B8BE}">
      <dgm:prSet/>
      <dgm:spPr/>
      <dgm:t>
        <a:bodyPr/>
        <a:lstStyle/>
        <a:p>
          <a:endParaRPr lang="fr-FR"/>
        </a:p>
      </dgm:t>
    </dgm:pt>
    <dgm:pt modelId="{1F150575-E4EC-4545-A9D4-3F591E435615}">
      <dgm:prSet/>
      <dgm:spPr/>
      <dgm:t>
        <a:bodyPr/>
        <a:lstStyle/>
        <a:p>
          <a:r>
            <a:rPr lang="fr-FR" dirty="0"/>
            <a:t>Présentation et intérêt pour les prédictions</a:t>
          </a:r>
        </a:p>
      </dgm:t>
    </dgm:pt>
    <dgm:pt modelId="{45EE622B-7E5C-409F-AC9A-CFE403D87B58}" type="parTrans" cxnId="{1D650C2B-8529-45D9-86D2-1589EFF11AF0}">
      <dgm:prSet/>
      <dgm:spPr/>
      <dgm:t>
        <a:bodyPr/>
        <a:lstStyle/>
        <a:p>
          <a:endParaRPr lang="fr-FR"/>
        </a:p>
      </dgm:t>
    </dgm:pt>
    <dgm:pt modelId="{76558482-7B05-455F-85A9-CE3343742030}" type="sibTrans" cxnId="{1D650C2B-8529-45D9-86D2-1589EFF11AF0}">
      <dgm:prSet/>
      <dgm:spPr/>
      <dgm:t>
        <a:bodyPr/>
        <a:lstStyle/>
        <a:p>
          <a:endParaRPr lang="fr-FR"/>
        </a:p>
      </dgm:t>
    </dgm:pt>
    <dgm:pt modelId="{282AB4D7-32B0-47C0-ACE8-BE5D30A4EE9E}" type="pres">
      <dgm:prSet presAssocID="{ADD19F43-69EB-491B-925D-E37DC05D5A0D}" presName="linear" presStyleCnt="0">
        <dgm:presLayoutVars>
          <dgm:dir/>
          <dgm:animLvl val="lvl"/>
          <dgm:resizeHandles val="exact"/>
        </dgm:presLayoutVars>
      </dgm:prSet>
      <dgm:spPr/>
    </dgm:pt>
    <dgm:pt modelId="{99494EB8-7A8B-4BC1-A52A-8027F2DBB784}" type="pres">
      <dgm:prSet presAssocID="{AA890FE6-F704-4DC3-AB81-56CFACD979DD}" presName="parentLin" presStyleCnt="0"/>
      <dgm:spPr/>
    </dgm:pt>
    <dgm:pt modelId="{DA849363-9DC9-4720-BDE5-6CE685E3B065}" type="pres">
      <dgm:prSet presAssocID="{AA890FE6-F704-4DC3-AB81-56CFACD979DD}" presName="parentLeftMargin" presStyleLbl="node1" presStyleIdx="0" presStyleCnt="6"/>
      <dgm:spPr/>
    </dgm:pt>
    <dgm:pt modelId="{0C1FF7AC-9E06-42DE-A322-09243EE6674C}" type="pres">
      <dgm:prSet presAssocID="{AA890FE6-F704-4DC3-AB81-56CFACD979D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49FD406-FFE9-4A53-AA7C-6FF27F52027B}" type="pres">
      <dgm:prSet presAssocID="{AA890FE6-F704-4DC3-AB81-56CFACD979DD}" presName="negativeSpace" presStyleCnt="0"/>
      <dgm:spPr/>
    </dgm:pt>
    <dgm:pt modelId="{B9C3FCF4-ABD8-44AA-BB47-23E123558363}" type="pres">
      <dgm:prSet presAssocID="{AA890FE6-F704-4DC3-AB81-56CFACD979DD}" presName="childText" presStyleLbl="conFgAcc1" presStyleIdx="0" presStyleCnt="6" custLinFactNeighborX="2581">
        <dgm:presLayoutVars>
          <dgm:bulletEnabled val="1"/>
        </dgm:presLayoutVars>
      </dgm:prSet>
      <dgm:spPr/>
    </dgm:pt>
    <dgm:pt modelId="{CCE298EE-A8F2-42EC-8FC0-3F70FBE68502}" type="pres">
      <dgm:prSet presAssocID="{91971FEF-92A0-4DC1-A55A-F295A02742A4}" presName="spaceBetweenRectangles" presStyleCnt="0"/>
      <dgm:spPr/>
    </dgm:pt>
    <dgm:pt modelId="{F55580E4-00DE-4B09-B11F-0DCF6852D388}" type="pres">
      <dgm:prSet presAssocID="{E43A8C75-8E08-4BCE-84F2-8DC279E8680C}" presName="parentLin" presStyleCnt="0"/>
      <dgm:spPr/>
    </dgm:pt>
    <dgm:pt modelId="{AFA11E5E-81F9-48CF-9F3F-06784EA5021E}" type="pres">
      <dgm:prSet presAssocID="{E43A8C75-8E08-4BCE-84F2-8DC279E8680C}" presName="parentLeftMargin" presStyleLbl="node1" presStyleIdx="0" presStyleCnt="6"/>
      <dgm:spPr/>
    </dgm:pt>
    <dgm:pt modelId="{03F05E44-3AB3-47F5-8913-D85A2BFC31BC}" type="pres">
      <dgm:prSet presAssocID="{E43A8C75-8E08-4BCE-84F2-8DC279E868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D697C4E-2C2F-44D1-A298-FB1AA94C95D3}" type="pres">
      <dgm:prSet presAssocID="{E43A8C75-8E08-4BCE-84F2-8DC279E8680C}" presName="negativeSpace" presStyleCnt="0"/>
      <dgm:spPr/>
    </dgm:pt>
    <dgm:pt modelId="{9ECA3011-FA5E-4BE6-A6ED-D357D61C612B}" type="pres">
      <dgm:prSet presAssocID="{E43A8C75-8E08-4BCE-84F2-8DC279E8680C}" presName="childText" presStyleLbl="conFgAcc1" presStyleIdx="1" presStyleCnt="6">
        <dgm:presLayoutVars>
          <dgm:bulletEnabled val="1"/>
        </dgm:presLayoutVars>
      </dgm:prSet>
      <dgm:spPr/>
    </dgm:pt>
    <dgm:pt modelId="{13AC0244-F24B-445D-9265-D09918FD0562}" type="pres">
      <dgm:prSet presAssocID="{D4EA6064-A8F1-4CD0-B9CF-0669FBCF787A}" presName="spaceBetweenRectangles" presStyleCnt="0"/>
      <dgm:spPr/>
    </dgm:pt>
    <dgm:pt modelId="{13FCD52F-C559-46BB-AC16-8EE084951A35}" type="pres">
      <dgm:prSet presAssocID="{C68C4483-E61B-4E6C-A065-0DEB1254E6A8}" presName="parentLin" presStyleCnt="0"/>
      <dgm:spPr/>
    </dgm:pt>
    <dgm:pt modelId="{80FEF5FD-3D15-4B48-8B63-E87FF82431D9}" type="pres">
      <dgm:prSet presAssocID="{C68C4483-E61B-4E6C-A065-0DEB1254E6A8}" presName="parentLeftMargin" presStyleLbl="node1" presStyleIdx="1" presStyleCnt="6"/>
      <dgm:spPr/>
    </dgm:pt>
    <dgm:pt modelId="{81F7813C-43A2-4B1B-B7D1-B3FE288C50B0}" type="pres">
      <dgm:prSet presAssocID="{C68C4483-E61B-4E6C-A065-0DEB1254E6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6CF0EC4-975B-4E64-9B52-6349C4C7F1BA}" type="pres">
      <dgm:prSet presAssocID="{C68C4483-E61B-4E6C-A065-0DEB1254E6A8}" presName="negativeSpace" presStyleCnt="0"/>
      <dgm:spPr/>
    </dgm:pt>
    <dgm:pt modelId="{5451935D-0D96-4AD1-B390-0F632EC2390A}" type="pres">
      <dgm:prSet presAssocID="{C68C4483-E61B-4E6C-A065-0DEB1254E6A8}" presName="childText" presStyleLbl="conFgAcc1" presStyleIdx="2" presStyleCnt="6">
        <dgm:presLayoutVars>
          <dgm:bulletEnabled val="1"/>
        </dgm:presLayoutVars>
      </dgm:prSet>
      <dgm:spPr/>
    </dgm:pt>
    <dgm:pt modelId="{6B197521-0DF8-4528-A621-8BF7ED85B688}" type="pres">
      <dgm:prSet presAssocID="{58B539C2-B621-40A8-BFE3-02354167D0A3}" presName="spaceBetweenRectangles" presStyleCnt="0"/>
      <dgm:spPr/>
    </dgm:pt>
    <dgm:pt modelId="{33153A6C-EAC2-4D19-8ECC-AB7D8C8C6EA2}" type="pres">
      <dgm:prSet presAssocID="{EB53CA18-3835-4595-B19F-CD02AFB4F8F5}" presName="parentLin" presStyleCnt="0"/>
      <dgm:spPr/>
    </dgm:pt>
    <dgm:pt modelId="{A65441EA-0894-4B22-AA0B-116FE98B5E72}" type="pres">
      <dgm:prSet presAssocID="{EB53CA18-3835-4595-B19F-CD02AFB4F8F5}" presName="parentLeftMargin" presStyleLbl="node1" presStyleIdx="2" presStyleCnt="6"/>
      <dgm:spPr/>
    </dgm:pt>
    <dgm:pt modelId="{7EC20922-E6ED-475E-A473-5314E3A92F87}" type="pres">
      <dgm:prSet presAssocID="{EB53CA18-3835-4595-B19F-CD02AFB4F8F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03AF75A-BF58-4FC5-B186-4721E4E9E29C}" type="pres">
      <dgm:prSet presAssocID="{EB53CA18-3835-4595-B19F-CD02AFB4F8F5}" presName="negativeSpace" presStyleCnt="0"/>
      <dgm:spPr/>
    </dgm:pt>
    <dgm:pt modelId="{B3F035D5-0AB0-4005-B91A-9B6CB4267DC4}" type="pres">
      <dgm:prSet presAssocID="{EB53CA18-3835-4595-B19F-CD02AFB4F8F5}" presName="childText" presStyleLbl="conFgAcc1" presStyleIdx="3" presStyleCnt="6">
        <dgm:presLayoutVars>
          <dgm:bulletEnabled val="1"/>
        </dgm:presLayoutVars>
      </dgm:prSet>
      <dgm:spPr/>
    </dgm:pt>
    <dgm:pt modelId="{B67E8DC7-E653-4AD1-AF7E-F89E93BA6603}" type="pres">
      <dgm:prSet presAssocID="{B2CF3EF6-5166-4978-B593-07075E04B816}" presName="spaceBetweenRectangles" presStyleCnt="0"/>
      <dgm:spPr/>
    </dgm:pt>
    <dgm:pt modelId="{45F3519B-4036-4F8D-8DE7-F84EF429C564}" type="pres">
      <dgm:prSet presAssocID="{602C9951-EC45-4273-A364-C74313B34602}" presName="parentLin" presStyleCnt="0"/>
      <dgm:spPr/>
    </dgm:pt>
    <dgm:pt modelId="{AB0515ED-43D3-487C-A689-CAB3DFCBE905}" type="pres">
      <dgm:prSet presAssocID="{602C9951-EC45-4273-A364-C74313B34602}" presName="parentLeftMargin" presStyleLbl="node1" presStyleIdx="3" presStyleCnt="6"/>
      <dgm:spPr/>
    </dgm:pt>
    <dgm:pt modelId="{8A110226-69B7-43C7-839B-BD49560E8162}" type="pres">
      <dgm:prSet presAssocID="{602C9951-EC45-4273-A364-C74313B3460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1A9152-0CD5-41CA-86D5-9578123A1B68}" type="pres">
      <dgm:prSet presAssocID="{602C9951-EC45-4273-A364-C74313B34602}" presName="negativeSpace" presStyleCnt="0"/>
      <dgm:spPr/>
    </dgm:pt>
    <dgm:pt modelId="{1DC01524-0EF9-452D-9030-2934C4D4B2AF}" type="pres">
      <dgm:prSet presAssocID="{602C9951-EC45-4273-A364-C74313B34602}" presName="childText" presStyleLbl="conFgAcc1" presStyleIdx="4" presStyleCnt="6">
        <dgm:presLayoutVars>
          <dgm:bulletEnabled val="1"/>
        </dgm:presLayoutVars>
      </dgm:prSet>
      <dgm:spPr/>
    </dgm:pt>
    <dgm:pt modelId="{39D64FB5-A170-4E47-A3CE-902D5070D3B5}" type="pres">
      <dgm:prSet presAssocID="{DDB02937-EFCE-46B7-ABC0-C20A3668CD71}" presName="spaceBetweenRectangles" presStyleCnt="0"/>
      <dgm:spPr/>
    </dgm:pt>
    <dgm:pt modelId="{35F1A7DA-1B5D-4F08-BE52-A9D777AC263A}" type="pres">
      <dgm:prSet presAssocID="{F7D3369C-A0B0-4C77-AF44-96B3A4657CB5}" presName="parentLin" presStyleCnt="0"/>
      <dgm:spPr/>
    </dgm:pt>
    <dgm:pt modelId="{F3FB66F2-543F-4B11-B13C-D4A358CF01A0}" type="pres">
      <dgm:prSet presAssocID="{F7D3369C-A0B0-4C77-AF44-96B3A4657CB5}" presName="parentLeftMargin" presStyleLbl="node1" presStyleIdx="4" presStyleCnt="6"/>
      <dgm:spPr/>
    </dgm:pt>
    <dgm:pt modelId="{9C20160C-6664-46D2-B6D7-2F38F6829FD1}" type="pres">
      <dgm:prSet presAssocID="{F7D3369C-A0B0-4C77-AF44-96B3A4657CB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7B3397C-CD39-4803-B486-02B60861AC8E}" type="pres">
      <dgm:prSet presAssocID="{F7D3369C-A0B0-4C77-AF44-96B3A4657CB5}" presName="negativeSpace" presStyleCnt="0"/>
      <dgm:spPr/>
    </dgm:pt>
    <dgm:pt modelId="{541C8EE7-1C4D-4795-AB30-C40F8E80B90C}" type="pres">
      <dgm:prSet presAssocID="{F7D3369C-A0B0-4C77-AF44-96B3A4657CB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1AA1E00-66DB-4F16-81C5-CCBD6E169712}" type="presOf" srcId="{ADD19F43-69EB-491B-925D-E37DC05D5A0D}" destId="{282AB4D7-32B0-47C0-ACE8-BE5D30A4EE9E}" srcOrd="0" destOrd="0" presId="urn:microsoft.com/office/officeart/2005/8/layout/list1"/>
    <dgm:cxn modelId="{5F19EA03-D2A1-4BD3-92CA-BB3DD35BA6D1}" srcId="{C68C4483-E61B-4E6C-A065-0DEB1254E6A8}" destId="{C9348060-A639-477C-97D9-9ED237DFDC6E}" srcOrd="1" destOrd="0" parTransId="{E76E04E5-3FB7-462D-9E8A-D653F6B093BA}" sibTransId="{CBFC3839-5828-442D-BF23-34FBDAE36FB2}"/>
    <dgm:cxn modelId="{A03F2804-BE8F-4195-8968-C2185E065850}" type="presOf" srcId="{602C9951-EC45-4273-A364-C74313B34602}" destId="{AB0515ED-43D3-487C-A689-CAB3DFCBE905}" srcOrd="0" destOrd="0" presId="urn:microsoft.com/office/officeart/2005/8/layout/list1"/>
    <dgm:cxn modelId="{D21FD40E-9B95-4B0A-960C-2EDAB122F533}" type="presOf" srcId="{6F5A01BE-CFA9-495F-A6F1-FAB771F84B8D}" destId="{B3F035D5-0AB0-4005-B91A-9B6CB4267DC4}" srcOrd="0" destOrd="1" presId="urn:microsoft.com/office/officeart/2005/8/layout/list1"/>
    <dgm:cxn modelId="{3C07CA13-C762-47D7-BCEC-23A27CD9B8BE}" srcId="{ADD19F43-69EB-491B-925D-E37DC05D5A0D}" destId="{602C9951-EC45-4273-A364-C74313B34602}" srcOrd="4" destOrd="0" parTransId="{BC02B263-48B7-4161-8815-DA725D0FFE8D}" sibTransId="{DDB02937-EFCE-46B7-ABC0-C20A3668CD71}"/>
    <dgm:cxn modelId="{74B89E1A-2299-4F14-8E44-6F7F574BB741}" srcId="{E43A8C75-8E08-4BCE-84F2-8DC279E8680C}" destId="{E04D062B-5707-447C-A12F-FDEDE31BA918}" srcOrd="1" destOrd="0" parTransId="{95CF956E-C66D-49AB-B927-50D5577429F6}" sibTransId="{884AFCA9-438D-47E0-AAB5-ECDCFDF3EB83}"/>
    <dgm:cxn modelId="{933D2A2A-4953-46CA-9460-7DD22FAEC806}" type="presOf" srcId="{0C59F71A-A3A2-4113-8FFC-8A01304CEAC5}" destId="{B3F035D5-0AB0-4005-B91A-9B6CB4267DC4}" srcOrd="0" destOrd="2" presId="urn:microsoft.com/office/officeart/2005/8/layout/list1"/>
    <dgm:cxn modelId="{1D650C2B-8529-45D9-86D2-1589EFF11AF0}" srcId="{602C9951-EC45-4273-A364-C74313B34602}" destId="{1F150575-E4EC-4545-A9D4-3F591E435615}" srcOrd="0" destOrd="0" parTransId="{45EE622B-7E5C-409F-AC9A-CFE403D87B58}" sibTransId="{76558482-7B05-455F-85A9-CE3343742030}"/>
    <dgm:cxn modelId="{F4C82638-4184-40BD-A60D-AE3DB8FAD39D}" type="presOf" srcId="{E04D062B-5707-447C-A12F-FDEDE31BA918}" destId="{9ECA3011-FA5E-4BE6-A6ED-D357D61C612B}" srcOrd="0" destOrd="1" presId="urn:microsoft.com/office/officeart/2005/8/layout/list1"/>
    <dgm:cxn modelId="{2DC4B138-C993-41D6-B139-5E58D39CE3D2}" srcId="{EB53CA18-3835-4595-B19F-CD02AFB4F8F5}" destId="{5C78994D-0C5A-425A-BE9D-78047F49DBA9}" srcOrd="0" destOrd="0" parTransId="{410DF450-675A-422F-B637-3D96C8D3210D}" sibTransId="{511752A7-1986-4435-8820-4185CD9FF21B}"/>
    <dgm:cxn modelId="{F92CF240-2C8F-471C-9FF7-6E35A514A8A1}" type="presOf" srcId="{602C9951-EC45-4273-A364-C74313B34602}" destId="{8A110226-69B7-43C7-839B-BD49560E8162}" srcOrd="1" destOrd="0" presId="urn:microsoft.com/office/officeart/2005/8/layout/list1"/>
    <dgm:cxn modelId="{C7D0915B-EBAD-46EB-8B1A-0E3891681895}" srcId="{EB53CA18-3835-4595-B19F-CD02AFB4F8F5}" destId="{6F5A01BE-CFA9-495F-A6F1-FAB771F84B8D}" srcOrd="1" destOrd="0" parTransId="{CC1B5771-6A73-46C0-B1FC-7F0D05DD2F49}" sibTransId="{416C2957-323B-4744-ACEF-65334B3492C8}"/>
    <dgm:cxn modelId="{923BAD6D-DF4D-4A73-960C-C51DD6C66C5A}" type="presOf" srcId="{C68C4483-E61B-4E6C-A065-0DEB1254E6A8}" destId="{81F7813C-43A2-4B1B-B7D1-B3FE288C50B0}" srcOrd="1" destOrd="0" presId="urn:microsoft.com/office/officeart/2005/8/layout/list1"/>
    <dgm:cxn modelId="{C2E5276E-76FB-4063-8C9A-EADC963D94FA}" type="presOf" srcId="{E43A8C75-8E08-4BCE-84F2-8DC279E8680C}" destId="{03F05E44-3AB3-47F5-8913-D85A2BFC31BC}" srcOrd="1" destOrd="0" presId="urn:microsoft.com/office/officeart/2005/8/layout/list1"/>
    <dgm:cxn modelId="{EBB69E4E-40C7-454B-A8A1-F7421065D218}" type="presOf" srcId="{FA2AF927-C04B-492C-96BD-D5FC17A94003}" destId="{541C8EE7-1C4D-4795-AB30-C40F8E80B90C}" srcOrd="0" destOrd="0" presId="urn:microsoft.com/office/officeart/2005/8/layout/list1"/>
    <dgm:cxn modelId="{084C4571-93CC-4DB8-A9D7-7BC9391747BA}" type="presOf" srcId="{339563A0-75C2-4CC9-94AC-20C3945C1CD0}" destId="{B9C3FCF4-ABD8-44AA-BB47-23E123558363}" srcOrd="0" destOrd="1" presId="urn:microsoft.com/office/officeart/2005/8/layout/list1"/>
    <dgm:cxn modelId="{DAB87356-8498-41CB-BD85-62F17D87E99F}" srcId="{ADD19F43-69EB-491B-925D-E37DC05D5A0D}" destId="{C68C4483-E61B-4E6C-A065-0DEB1254E6A8}" srcOrd="2" destOrd="0" parTransId="{1830188F-1CBA-4B1D-80B6-53CA23F36F3B}" sibTransId="{58B539C2-B621-40A8-BFE3-02354167D0A3}"/>
    <dgm:cxn modelId="{62BD267C-1E01-4FC4-8D23-B87F2E06A829}" srcId="{ADD19F43-69EB-491B-925D-E37DC05D5A0D}" destId="{AA890FE6-F704-4DC3-AB81-56CFACD979DD}" srcOrd="0" destOrd="0" parTransId="{C324311E-77E6-4F9C-B915-32918D575794}" sibTransId="{91971FEF-92A0-4DC1-A55A-F295A02742A4}"/>
    <dgm:cxn modelId="{4BA90B84-4DEB-4845-B376-5382C1E88499}" type="presOf" srcId="{C1D57B83-DF0E-42EE-A95F-4E33A65EDD4F}" destId="{5451935D-0D96-4AD1-B390-0F632EC2390A}" srcOrd="0" destOrd="0" presId="urn:microsoft.com/office/officeart/2005/8/layout/list1"/>
    <dgm:cxn modelId="{92CF338B-F46D-4DCD-85F2-042B226EB34F}" srcId="{F7D3369C-A0B0-4C77-AF44-96B3A4657CB5}" destId="{1E2598E4-145A-42CD-87F5-7C6417AEC50F}" srcOrd="1" destOrd="0" parTransId="{1A9C5098-AC9E-4483-845C-B407E440AE5A}" sibTransId="{169B7C6E-663A-4F3B-B38A-11EC6EDCD7A6}"/>
    <dgm:cxn modelId="{7AF54393-82E0-4803-A990-A8C25F4D5B04}" type="presOf" srcId="{F7D3369C-A0B0-4C77-AF44-96B3A4657CB5}" destId="{F3FB66F2-543F-4B11-B13C-D4A358CF01A0}" srcOrd="0" destOrd="0" presId="urn:microsoft.com/office/officeart/2005/8/layout/list1"/>
    <dgm:cxn modelId="{6CA54694-CF88-474E-8357-CFA61B242DFF}" type="presOf" srcId="{F7D3369C-A0B0-4C77-AF44-96B3A4657CB5}" destId="{9C20160C-6664-46D2-B6D7-2F38F6829FD1}" srcOrd="1" destOrd="0" presId="urn:microsoft.com/office/officeart/2005/8/layout/list1"/>
    <dgm:cxn modelId="{8B365998-E4B1-476D-9C70-9414146C1FE3}" srcId="{ADD19F43-69EB-491B-925D-E37DC05D5A0D}" destId="{EB53CA18-3835-4595-B19F-CD02AFB4F8F5}" srcOrd="3" destOrd="0" parTransId="{2546754A-437F-4018-8355-6FAF5AF748E5}" sibTransId="{B2CF3EF6-5166-4978-B593-07075E04B816}"/>
    <dgm:cxn modelId="{B7EF04A6-5EC5-41F4-B65A-1FDB5F669CEE}" srcId="{ADD19F43-69EB-491B-925D-E37DC05D5A0D}" destId="{F7D3369C-A0B0-4C77-AF44-96B3A4657CB5}" srcOrd="5" destOrd="0" parTransId="{E56D95B5-3462-4F36-84E3-8CF91A8BEF2C}" sibTransId="{D0BFA2BF-91B6-457E-A40E-38702826B18C}"/>
    <dgm:cxn modelId="{CE9B0BA7-E376-4A4A-988B-AF3584F9AA9F}" type="presOf" srcId="{EB53CA18-3835-4595-B19F-CD02AFB4F8F5}" destId="{A65441EA-0894-4B22-AA0B-116FE98B5E72}" srcOrd="0" destOrd="0" presId="urn:microsoft.com/office/officeart/2005/8/layout/list1"/>
    <dgm:cxn modelId="{46609EAD-F903-459C-BF53-78A9A0641FC7}" type="presOf" srcId="{AA890FE6-F704-4DC3-AB81-56CFACD979DD}" destId="{0C1FF7AC-9E06-42DE-A322-09243EE6674C}" srcOrd="1" destOrd="0" presId="urn:microsoft.com/office/officeart/2005/8/layout/list1"/>
    <dgm:cxn modelId="{FC2A41AE-5FCD-4649-899F-2CE715AD70A6}" srcId="{AA890FE6-F704-4DC3-AB81-56CFACD979DD}" destId="{339563A0-75C2-4CC9-94AC-20C3945C1CD0}" srcOrd="1" destOrd="0" parTransId="{5387E844-DD15-4ABF-B841-1CC112CDACDD}" sibTransId="{89595D60-AB55-4E87-868E-FEE4189E5C48}"/>
    <dgm:cxn modelId="{82F707AF-F34C-40AF-B310-CA5B2F40393D}" srcId="{E43A8C75-8E08-4BCE-84F2-8DC279E8680C}" destId="{654743D8-6818-4791-A41D-2AC776515E87}" srcOrd="0" destOrd="0" parTransId="{CE6A2D15-A570-49AB-BBF4-05CF1EAB0EB0}" sibTransId="{157FB851-5053-460D-A100-AAEFCEA97930}"/>
    <dgm:cxn modelId="{A1E9AAB8-18B3-44F8-9164-8D1843EAEA3C}" type="presOf" srcId="{C68C4483-E61B-4E6C-A065-0DEB1254E6A8}" destId="{80FEF5FD-3D15-4B48-8B63-E87FF82431D9}" srcOrd="0" destOrd="0" presId="urn:microsoft.com/office/officeart/2005/8/layout/list1"/>
    <dgm:cxn modelId="{9A6BC7B9-2544-4964-B796-1F0549395A6D}" srcId="{C68C4483-E61B-4E6C-A065-0DEB1254E6A8}" destId="{C1D57B83-DF0E-42EE-A95F-4E33A65EDD4F}" srcOrd="0" destOrd="0" parTransId="{E1EC9671-8879-4FED-B002-F61CE3E691F9}" sibTransId="{F5C22733-73D0-44B9-8E55-BEC8770AC968}"/>
    <dgm:cxn modelId="{475480BC-5CB0-47CF-B318-D15839588E44}" srcId="{F7D3369C-A0B0-4C77-AF44-96B3A4657CB5}" destId="{FA2AF927-C04B-492C-96BD-D5FC17A94003}" srcOrd="0" destOrd="0" parTransId="{E68C7ABF-3E15-4F13-BF82-A9711781EB9F}" sibTransId="{261D927E-00A6-4089-8B68-389883C0BE90}"/>
    <dgm:cxn modelId="{1AD10FBD-71CD-4740-8EBF-02BA6F262FA5}" type="presOf" srcId="{C9348060-A639-477C-97D9-9ED237DFDC6E}" destId="{5451935D-0D96-4AD1-B390-0F632EC2390A}" srcOrd="0" destOrd="1" presId="urn:microsoft.com/office/officeart/2005/8/layout/list1"/>
    <dgm:cxn modelId="{9BEB70BD-C80D-4D70-A414-7FDD8DF5AD34}" srcId="{ADD19F43-69EB-491B-925D-E37DC05D5A0D}" destId="{E43A8C75-8E08-4BCE-84F2-8DC279E8680C}" srcOrd="1" destOrd="0" parTransId="{3071D1B6-BA53-4ED9-91DF-3AA857249CB9}" sibTransId="{D4EA6064-A8F1-4CD0-B9CF-0669FBCF787A}"/>
    <dgm:cxn modelId="{DF47BABE-5487-4CA5-A6DD-298F1B8582FD}" type="presOf" srcId="{5C78994D-0C5A-425A-BE9D-78047F49DBA9}" destId="{B3F035D5-0AB0-4005-B91A-9B6CB4267DC4}" srcOrd="0" destOrd="0" presId="urn:microsoft.com/office/officeart/2005/8/layout/list1"/>
    <dgm:cxn modelId="{A7900BC3-F910-46FE-823F-7AD705E4539F}" type="presOf" srcId="{654743D8-6818-4791-A41D-2AC776515E87}" destId="{9ECA3011-FA5E-4BE6-A6ED-D357D61C612B}" srcOrd="0" destOrd="0" presId="urn:microsoft.com/office/officeart/2005/8/layout/list1"/>
    <dgm:cxn modelId="{225C41D3-94DA-4535-B34E-928C4F1AE5B2}" type="presOf" srcId="{1E2598E4-145A-42CD-87F5-7C6417AEC50F}" destId="{541C8EE7-1C4D-4795-AB30-C40F8E80B90C}" srcOrd="0" destOrd="1" presId="urn:microsoft.com/office/officeart/2005/8/layout/list1"/>
    <dgm:cxn modelId="{EACDC1D4-C156-4E56-A646-1F7C4C211EC2}" srcId="{AA890FE6-F704-4DC3-AB81-56CFACD979DD}" destId="{9E5D7C11-A401-4C39-9372-EAAEB66AB7A6}" srcOrd="0" destOrd="0" parTransId="{CE82B964-CC9C-440A-A0CB-170FE1ECD908}" sibTransId="{7CF0216C-433E-443F-B42E-9C6A5CA50AA1}"/>
    <dgm:cxn modelId="{AABAD7D7-3EF8-4A9C-924D-0DB9FD6D6CFE}" type="presOf" srcId="{E43A8C75-8E08-4BCE-84F2-8DC279E8680C}" destId="{AFA11E5E-81F9-48CF-9F3F-06784EA5021E}" srcOrd="0" destOrd="0" presId="urn:microsoft.com/office/officeart/2005/8/layout/list1"/>
    <dgm:cxn modelId="{171B39EE-1944-48DE-931D-ED8389D5D0C9}" type="presOf" srcId="{EB53CA18-3835-4595-B19F-CD02AFB4F8F5}" destId="{7EC20922-E6ED-475E-A473-5314E3A92F87}" srcOrd="1" destOrd="0" presId="urn:microsoft.com/office/officeart/2005/8/layout/list1"/>
    <dgm:cxn modelId="{5CC0AAF4-F204-48DA-AF82-65DF9451259C}" srcId="{EB53CA18-3835-4595-B19F-CD02AFB4F8F5}" destId="{0C59F71A-A3A2-4113-8FFC-8A01304CEAC5}" srcOrd="2" destOrd="0" parTransId="{358C0BB9-AF70-42CB-927A-4569518091AA}" sibTransId="{49AAB5C3-BC1B-4FCD-80D3-32812946FD64}"/>
    <dgm:cxn modelId="{925A06F5-67A9-439C-B4CE-05226B67CE2F}" type="presOf" srcId="{AA890FE6-F704-4DC3-AB81-56CFACD979DD}" destId="{DA849363-9DC9-4720-BDE5-6CE685E3B065}" srcOrd="0" destOrd="0" presId="urn:microsoft.com/office/officeart/2005/8/layout/list1"/>
    <dgm:cxn modelId="{860A5EFE-C80B-4554-9489-DFE8EA9D14F1}" type="presOf" srcId="{1F150575-E4EC-4545-A9D4-3F591E435615}" destId="{1DC01524-0EF9-452D-9030-2934C4D4B2AF}" srcOrd="0" destOrd="0" presId="urn:microsoft.com/office/officeart/2005/8/layout/list1"/>
    <dgm:cxn modelId="{8A060AFF-D4DA-4FB0-9AE3-389AE1920C52}" type="presOf" srcId="{9E5D7C11-A401-4C39-9372-EAAEB66AB7A6}" destId="{B9C3FCF4-ABD8-44AA-BB47-23E123558363}" srcOrd="0" destOrd="0" presId="urn:microsoft.com/office/officeart/2005/8/layout/list1"/>
    <dgm:cxn modelId="{F3C92506-39D4-4B4E-B733-16BE6F19FD71}" type="presParOf" srcId="{282AB4D7-32B0-47C0-ACE8-BE5D30A4EE9E}" destId="{99494EB8-7A8B-4BC1-A52A-8027F2DBB784}" srcOrd="0" destOrd="0" presId="urn:microsoft.com/office/officeart/2005/8/layout/list1"/>
    <dgm:cxn modelId="{06B396A7-A07F-4E3A-B2F6-84E80B242911}" type="presParOf" srcId="{99494EB8-7A8B-4BC1-A52A-8027F2DBB784}" destId="{DA849363-9DC9-4720-BDE5-6CE685E3B065}" srcOrd="0" destOrd="0" presId="urn:microsoft.com/office/officeart/2005/8/layout/list1"/>
    <dgm:cxn modelId="{F6A24115-CC99-4892-BBF5-1A65CF7CFA3C}" type="presParOf" srcId="{99494EB8-7A8B-4BC1-A52A-8027F2DBB784}" destId="{0C1FF7AC-9E06-42DE-A322-09243EE6674C}" srcOrd="1" destOrd="0" presId="urn:microsoft.com/office/officeart/2005/8/layout/list1"/>
    <dgm:cxn modelId="{E695BDD1-DCC8-4550-98B3-2CD11BFBE06D}" type="presParOf" srcId="{282AB4D7-32B0-47C0-ACE8-BE5D30A4EE9E}" destId="{749FD406-FFE9-4A53-AA7C-6FF27F52027B}" srcOrd="1" destOrd="0" presId="urn:microsoft.com/office/officeart/2005/8/layout/list1"/>
    <dgm:cxn modelId="{43E0963A-99B8-4BDE-A7F8-0C9922285ECA}" type="presParOf" srcId="{282AB4D7-32B0-47C0-ACE8-BE5D30A4EE9E}" destId="{B9C3FCF4-ABD8-44AA-BB47-23E123558363}" srcOrd="2" destOrd="0" presId="urn:microsoft.com/office/officeart/2005/8/layout/list1"/>
    <dgm:cxn modelId="{5C0ADAD8-A64A-455A-9A54-D7ADB68AD13F}" type="presParOf" srcId="{282AB4D7-32B0-47C0-ACE8-BE5D30A4EE9E}" destId="{CCE298EE-A8F2-42EC-8FC0-3F70FBE68502}" srcOrd="3" destOrd="0" presId="urn:microsoft.com/office/officeart/2005/8/layout/list1"/>
    <dgm:cxn modelId="{750ED04B-91C6-48B2-9440-F2A041CCAF0C}" type="presParOf" srcId="{282AB4D7-32B0-47C0-ACE8-BE5D30A4EE9E}" destId="{F55580E4-00DE-4B09-B11F-0DCF6852D388}" srcOrd="4" destOrd="0" presId="urn:microsoft.com/office/officeart/2005/8/layout/list1"/>
    <dgm:cxn modelId="{F18AE277-B97C-4E99-ABE4-07DDF13A18F6}" type="presParOf" srcId="{F55580E4-00DE-4B09-B11F-0DCF6852D388}" destId="{AFA11E5E-81F9-48CF-9F3F-06784EA5021E}" srcOrd="0" destOrd="0" presId="urn:microsoft.com/office/officeart/2005/8/layout/list1"/>
    <dgm:cxn modelId="{60EF8D77-08CB-4204-ACD7-EE4990AB7AB8}" type="presParOf" srcId="{F55580E4-00DE-4B09-B11F-0DCF6852D388}" destId="{03F05E44-3AB3-47F5-8913-D85A2BFC31BC}" srcOrd="1" destOrd="0" presId="urn:microsoft.com/office/officeart/2005/8/layout/list1"/>
    <dgm:cxn modelId="{AF7FCE61-36EF-42AF-97EE-2F7D55E34794}" type="presParOf" srcId="{282AB4D7-32B0-47C0-ACE8-BE5D30A4EE9E}" destId="{BD697C4E-2C2F-44D1-A298-FB1AA94C95D3}" srcOrd="5" destOrd="0" presId="urn:microsoft.com/office/officeart/2005/8/layout/list1"/>
    <dgm:cxn modelId="{8FD04B1B-779D-4DE0-A9E2-19E97BB0B8F6}" type="presParOf" srcId="{282AB4D7-32B0-47C0-ACE8-BE5D30A4EE9E}" destId="{9ECA3011-FA5E-4BE6-A6ED-D357D61C612B}" srcOrd="6" destOrd="0" presId="urn:microsoft.com/office/officeart/2005/8/layout/list1"/>
    <dgm:cxn modelId="{3DC577E9-6647-4068-A76E-BD894FCC5335}" type="presParOf" srcId="{282AB4D7-32B0-47C0-ACE8-BE5D30A4EE9E}" destId="{13AC0244-F24B-445D-9265-D09918FD0562}" srcOrd="7" destOrd="0" presId="urn:microsoft.com/office/officeart/2005/8/layout/list1"/>
    <dgm:cxn modelId="{5EC8DC1E-0EC1-482E-9C39-5324FF16FD26}" type="presParOf" srcId="{282AB4D7-32B0-47C0-ACE8-BE5D30A4EE9E}" destId="{13FCD52F-C559-46BB-AC16-8EE084951A35}" srcOrd="8" destOrd="0" presId="urn:microsoft.com/office/officeart/2005/8/layout/list1"/>
    <dgm:cxn modelId="{0E4375B8-0264-49FB-92F0-DFD3D48E9E29}" type="presParOf" srcId="{13FCD52F-C559-46BB-AC16-8EE084951A35}" destId="{80FEF5FD-3D15-4B48-8B63-E87FF82431D9}" srcOrd="0" destOrd="0" presId="urn:microsoft.com/office/officeart/2005/8/layout/list1"/>
    <dgm:cxn modelId="{2A77C376-5BC3-4132-8A45-276DE39C495A}" type="presParOf" srcId="{13FCD52F-C559-46BB-AC16-8EE084951A35}" destId="{81F7813C-43A2-4B1B-B7D1-B3FE288C50B0}" srcOrd="1" destOrd="0" presId="urn:microsoft.com/office/officeart/2005/8/layout/list1"/>
    <dgm:cxn modelId="{0AA68B41-4E08-4931-814A-603EE0E7DA6C}" type="presParOf" srcId="{282AB4D7-32B0-47C0-ACE8-BE5D30A4EE9E}" destId="{16CF0EC4-975B-4E64-9B52-6349C4C7F1BA}" srcOrd="9" destOrd="0" presId="urn:microsoft.com/office/officeart/2005/8/layout/list1"/>
    <dgm:cxn modelId="{F1FDE609-D7AE-4B8A-82CF-DAF11F2D996F}" type="presParOf" srcId="{282AB4D7-32B0-47C0-ACE8-BE5D30A4EE9E}" destId="{5451935D-0D96-4AD1-B390-0F632EC2390A}" srcOrd="10" destOrd="0" presId="urn:microsoft.com/office/officeart/2005/8/layout/list1"/>
    <dgm:cxn modelId="{976F022E-1E0F-46D3-90AC-CEC6A7AA404A}" type="presParOf" srcId="{282AB4D7-32B0-47C0-ACE8-BE5D30A4EE9E}" destId="{6B197521-0DF8-4528-A621-8BF7ED85B688}" srcOrd="11" destOrd="0" presId="urn:microsoft.com/office/officeart/2005/8/layout/list1"/>
    <dgm:cxn modelId="{FBC952FF-2611-4326-B250-2D4887887A79}" type="presParOf" srcId="{282AB4D7-32B0-47C0-ACE8-BE5D30A4EE9E}" destId="{33153A6C-EAC2-4D19-8ECC-AB7D8C8C6EA2}" srcOrd="12" destOrd="0" presId="urn:microsoft.com/office/officeart/2005/8/layout/list1"/>
    <dgm:cxn modelId="{A510A4DC-8F93-49B9-94DE-3DCF35900BA4}" type="presParOf" srcId="{33153A6C-EAC2-4D19-8ECC-AB7D8C8C6EA2}" destId="{A65441EA-0894-4B22-AA0B-116FE98B5E72}" srcOrd="0" destOrd="0" presId="urn:microsoft.com/office/officeart/2005/8/layout/list1"/>
    <dgm:cxn modelId="{3FF1FE16-26BC-4122-A116-073903A9C022}" type="presParOf" srcId="{33153A6C-EAC2-4D19-8ECC-AB7D8C8C6EA2}" destId="{7EC20922-E6ED-475E-A473-5314E3A92F87}" srcOrd="1" destOrd="0" presId="urn:microsoft.com/office/officeart/2005/8/layout/list1"/>
    <dgm:cxn modelId="{BAB10601-5A45-442A-921F-3FA48970771A}" type="presParOf" srcId="{282AB4D7-32B0-47C0-ACE8-BE5D30A4EE9E}" destId="{203AF75A-BF58-4FC5-B186-4721E4E9E29C}" srcOrd="13" destOrd="0" presId="urn:microsoft.com/office/officeart/2005/8/layout/list1"/>
    <dgm:cxn modelId="{FB9D1383-CC1C-4F52-A7DD-EB0D602B2252}" type="presParOf" srcId="{282AB4D7-32B0-47C0-ACE8-BE5D30A4EE9E}" destId="{B3F035D5-0AB0-4005-B91A-9B6CB4267DC4}" srcOrd="14" destOrd="0" presId="urn:microsoft.com/office/officeart/2005/8/layout/list1"/>
    <dgm:cxn modelId="{4ACA6BC5-BAB8-46A3-9111-59F8ECA71264}" type="presParOf" srcId="{282AB4D7-32B0-47C0-ACE8-BE5D30A4EE9E}" destId="{B67E8DC7-E653-4AD1-AF7E-F89E93BA6603}" srcOrd="15" destOrd="0" presId="urn:microsoft.com/office/officeart/2005/8/layout/list1"/>
    <dgm:cxn modelId="{3040033D-3DF7-4C74-9795-894618B91FB3}" type="presParOf" srcId="{282AB4D7-32B0-47C0-ACE8-BE5D30A4EE9E}" destId="{45F3519B-4036-4F8D-8DE7-F84EF429C564}" srcOrd="16" destOrd="0" presId="urn:microsoft.com/office/officeart/2005/8/layout/list1"/>
    <dgm:cxn modelId="{A9397A71-61BD-4AEA-95C1-5305B806AAA3}" type="presParOf" srcId="{45F3519B-4036-4F8D-8DE7-F84EF429C564}" destId="{AB0515ED-43D3-487C-A689-CAB3DFCBE905}" srcOrd="0" destOrd="0" presId="urn:microsoft.com/office/officeart/2005/8/layout/list1"/>
    <dgm:cxn modelId="{02B7DF2E-A914-48BA-AE1F-429B6292D554}" type="presParOf" srcId="{45F3519B-4036-4F8D-8DE7-F84EF429C564}" destId="{8A110226-69B7-43C7-839B-BD49560E8162}" srcOrd="1" destOrd="0" presId="urn:microsoft.com/office/officeart/2005/8/layout/list1"/>
    <dgm:cxn modelId="{C0F3D14F-8F89-4150-BA5A-41C16EB55917}" type="presParOf" srcId="{282AB4D7-32B0-47C0-ACE8-BE5D30A4EE9E}" destId="{5B1A9152-0CD5-41CA-86D5-9578123A1B68}" srcOrd="17" destOrd="0" presId="urn:microsoft.com/office/officeart/2005/8/layout/list1"/>
    <dgm:cxn modelId="{A6FD0364-EF1E-4C23-ADA2-84E517F9D976}" type="presParOf" srcId="{282AB4D7-32B0-47C0-ACE8-BE5D30A4EE9E}" destId="{1DC01524-0EF9-452D-9030-2934C4D4B2AF}" srcOrd="18" destOrd="0" presId="urn:microsoft.com/office/officeart/2005/8/layout/list1"/>
    <dgm:cxn modelId="{5C0FB657-7633-4ACD-A702-4B7D42EB365A}" type="presParOf" srcId="{282AB4D7-32B0-47C0-ACE8-BE5D30A4EE9E}" destId="{39D64FB5-A170-4E47-A3CE-902D5070D3B5}" srcOrd="19" destOrd="0" presId="urn:microsoft.com/office/officeart/2005/8/layout/list1"/>
    <dgm:cxn modelId="{F70551A0-DA93-4A3E-93F6-E2DE9B161940}" type="presParOf" srcId="{282AB4D7-32B0-47C0-ACE8-BE5D30A4EE9E}" destId="{35F1A7DA-1B5D-4F08-BE52-A9D777AC263A}" srcOrd="20" destOrd="0" presId="urn:microsoft.com/office/officeart/2005/8/layout/list1"/>
    <dgm:cxn modelId="{E062225E-CD79-450D-9D08-FA725BC2AEC4}" type="presParOf" srcId="{35F1A7DA-1B5D-4F08-BE52-A9D777AC263A}" destId="{F3FB66F2-543F-4B11-B13C-D4A358CF01A0}" srcOrd="0" destOrd="0" presId="urn:microsoft.com/office/officeart/2005/8/layout/list1"/>
    <dgm:cxn modelId="{2BBFEFDC-3718-4153-9873-826D75658BE0}" type="presParOf" srcId="{35F1A7DA-1B5D-4F08-BE52-A9D777AC263A}" destId="{9C20160C-6664-46D2-B6D7-2F38F6829FD1}" srcOrd="1" destOrd="0" presId="urn:microsoft.com/office/officeart/2005/8/layout/list1"/>
    <dgm:cxn modelId="{59B0A41E-42C0-4B34-9519-5CEBF4246FCD}" type="presParOf" srcId="{282AB4D7-32B0-47C0-ACE8-BE5D30A4EE9E}" destId="{87B3397C-CD39-4803-B486-02B60861AC8E}" srcOrd="21" destOrd="0" presId="urn:microsoft.com/office/officeart/2005/8/layout/list1"/>
    <dgm:cxn modelId="{B41CD2D5-B86D-4DBB-A8EF-3DF6AE55CAD9}" type="presParOf" srcId="{282AB4D7-32B0-47C0-ACE8-BE5D30A4EE9E}" destId="{541C8EE7-1C4D-4795-AB30-C40F8E80B90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2E579-7711-45A5-BEB0-1D235F49B75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41F3E65-42FB-4FA4-A5BD-15AB3D25ADB9}">
      <dgm:prSet phldrT="[Texte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Outliers</a:t>
          </a:r>
        </a:p>
      </dgm:t>
    </dgm:pt>
    <dgm:pt modelId="{A191962A-4175-4254-B67A-3EECC0759B63}" type="parTrans" cxnId="{549D1C13-324D-4ED0-8DC2-F5BFEB2439A6}">
      <dgm:prSet/>
      <dgm:spPr/>
      <dgm:t>
        <a:bodyPr/>
        <a:lstStyle/>
        <a:p>
          <a:endParaRPr lang="fr-FR"/>
        </a:p>
      </dgm:t>
    </dgm:pt>
    <dgm:pt modelId="{A0571CB0-48B4-4518-82E5-061BFE375A09}" type="sibTrans" cxnId="{549D1C13-324D-4ED0-8DC2-F5BFEB2439A6}">
      <dgm:prSet/>
      <dgm:spPr/>
      <dgm:t>
        <a:bodyPr/>
        <a:lstStyle/>
        <a:p>
          <a:endParaRPr lang="fr-FR"/>
        </a:p>
      </dgm:t>
    </dgm:pt>
    <dgm:pt modelId="{A7544D19-56D1-4AC6-8F36-03ECE416975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Valeurs manquantes</a:t>
          </a:r>
        </a:p>
      </dgm:t>
    </dgm:pt>
    <dgm:pt modelId="{99F69726-0FAE-43B3-BD50-9AE18CC30063}" type="parTrans" cxnId="{935154B7-DE92-40DD-83C2-F2730D829FF7}">
      <dgm:prSet/>
      <dgm:spPr/>
      <dgm:t>
        <a:bodyPr/>
        <a:lstStyle/>
        <a:p>
          <a:endParaRPr lang="fr-FR"/>
        </a:p>
      </dgm:t>
    </dgm:pt>
    <dgm:pt modelId="{B278B644-C4F9-4CB4-8435-2256FA401A59}" type="sibTrans" cxnId="{935154B7-DE92-40DD-83C2-F2730D829FF7}">
      <dgm:prSet/>
      <dgm:spPr/>
      <dgm:t>
        <a:bodyPr/>
        <a:lstStyle/>
        <a:p>
          <a:endParaRPr lang="fr-FR"/>
        </a:p>
      </dgm:t>
    </dgm:pt>
    <dgm:pt modelId="{1C46D8D7-418B-4F87-AE55-A7ED003B2528}">
      <dgm:prSet phldrT="[Texte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Fuite de données</a:t>
          </a:r>
        </a:p>
      </dgm:t>
    </dgm:pt>
    <dgm:pt modelId="{4018E413-5EDC-4D8F-9240-476561C663E9}" type="sibTrans" cxnId="{1B2218B7-83DF-4D32-9574-709F57DF0C85}">
      <dgm:prSet/>
      <dgm:spPr/>
      <dgm:t>
        <a:bodyPr/>
        <a:lstStyle/>
        <a:p>
          <a:endParaRPr lang="fr-FR"/>
        </a:p>
      </dgm:t>
    </dgm:pt>
    <dgm:pt modelId="{0F0B29C9-4DF6-49B5-8F54-185C84274B87}" type="parTrans" cxnId="{1B2218B7-83DF-4D32-9574-709F57DF0C85}">
      <dgm:prSet/>
      <dgm:spPr/>
      <dgm:t>
        <a:bodyPr/>
        <a:lstStyle/>
        <a:p>
          <a:endParaRPr lang="fr-FR"/>
        </a:p>
      </dgm:t>
    </dgm:pt>
    <dgm:pt modelId="{7B6B699D-F9B3-4312-A60B-3472F43A3867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Variables qualitatives</a:t>
          </a:r>
        </a:p>
      </dgm:t>
    </dgm:pt>
    <dgm:pt modelId="{39470DD8-F669-4185-84E9-FCE265AA272C}" type="parTrans" cxnId="{83A6705F-D8AA-491C-BF9A-80E2CBB0F19C}">
      <dgm:prSet/>
      <dgm:spPr/>
      <dgm:t>
        <a:bodyPr/>
        <a:lstStyle/>
        <a:p>
          <a:endParaRPr lang="fr-FR"/>
        </a:p>
      </dgm:t>
    </dgm:pt>
    <dgm:pt modelId="{4436CE51-14E8-4FE7-BBAD-4112910493BC}" type="sibTrans" cxnId="{83A6705F-D8AA-491C-BF9A-80E2CBB0F19C}">
      <dgm:prSet/>
      <dgm:spPr/>
      <dgm:t>
        <a:bodyPr/>
        <a:lstStyle/>
        <a:p>
          <a:endParaRPr lang="fr-FR"/>
        </a:p>
      </dgm:t>
    </dgm:pt>
    <dgm:pt modelId="{98934095-1425-4D01-9E20-1DEA34B332A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Echantillonnage</a:t>
          </a:r>
        </a:p>
      </dgm:t>
    </dgm:pt>
    <dgm:pt modelId="{605A8F2A-1B40-4EB5-87E0-4FAE12D734DD}" type="parTrans" cxnId="{B361F323-BCAE-4906-ABB7-2B3C1C4B223C}">
      <dgm:prSet/>
      <dgm:spPr/>
      <dgm:t>
        <a:bodyPr/>
        <a:lstStyle/>
        <a:p>
          <a:endParaRPr lang="fr-FR"/>
        </a:p>
      </dgm:t>
    </dgm:pt>
    <dgm:pt modelId="{DB7227D6-6DCD-4BBF-91E6-BE72391EC3E0}" type="sibTrans" cxnId="{B361F323-BCAE-4906-ABB7-2B3C1C4B223C}">
      <dgm:prSet/>
      <dgm:spPr/>
      <dgm:t>
        <a:bodyPr/>
        <a:lstStyle/>
        <a:p>
          <a:endParaRPr lang="fr-FR"/>
        </a:p>
      </dgm:t>
    </dgm:pt>
    <dgm:pt modelId="{69C03B33-0698-420B-9D93-02EF32A76EC0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Passage au log</a:t>
          </a:r>
        </a:p>
      </dgm:t>
    </dgm:pt>
    <dgm:pt modelId="{C3E7A875-5748-47C8-9E91-735ABAF02009}" type="parTrans" cxnId="{89A364EC-54A8-49C1-81FA-76A697A4E5A3}">
      <dgm:prSet/>
      <dgm:spPr/>
      <dgm:t>
        <a:bodyPr/>
        <a:lstStyle/>
        <a:p>
          <a:endParaRPr lang="fr-FR"/>
        </a:p>
      </dgm:t>
    </dgm:pt>
    <dgm:pt modelId="{AFBE2D8F-7B41-4ADA-9E98-8957BF9E6EF6}" type="sibTrans" cxnId="{89A364EC-54A8-49C1-81FA-76A697A4E5A3}">
      <dgm:prSet/>
      <dgm:spPr/>
      <dgm:t>
        <a:bodyPr/>
        <a:lstStyle/>
        <a:p>
          <a:endParaRPr lang="fr-FR"/>
        </a:p>
      </dgm:t>
    </dgm:pt>
    <dgm:pt modelId="{619FD40E-1F0B-49CC-AC6B-6ABF8B1DA011}">
      <dgm:prSet phldrT="[Texte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Standardisation</a:t>
          </a:r>
        </a:p>
      </dgm:t>
    </dgm:pt>
    <dgm:pt modelId="{AA953456-C501-49A9-B87E-7B46D2751A18}" type="parTrans" cxnId="{02D9F142-1E0D-455A-A8C2-7387EBF3F8CD}">
      <dgm:prSet/>
      <dgm:spPr/>
      <dgm:t>
        <a:bodyPr/>
        <a:lstStyle/>
        <a:p>
          <a:endParaRPr lang="fr-FR"/>
        </a:p>
      </dgm:t>
    </dgm:pt>
    <dgm:pt modelId="{6C5B84B6-3E10-4F2F-95AA-65080F5CFFF6}" type="sibTrans" cxnId="{02D9F142-1E0D-455A-A8C2-7387EBF3F8CD}">
      <dgm:prSet/>
      <dgm:spPr/>
      <dgm:t>
        <a:bodyPr/>
        <a:lstStyle/>
        <a:p>
          <a:endParaRPr lang="fr-FR"/>
        </a:p>
      </dgm:t>
    </dgm:pt>
    <dgm:pt modelId="{E52E0FCC-0B20-4BBA-97AE-0D380A22E56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ACP</a:t>
          </a:r>
        </a:p>
      </dgm:t>
    </dgm:pt>
    <dgm:pt modelId="{06A06355-B040-4CB4-8F63-407475B4E666}" type="parTrans" cxnId="{66CD9974-4501-4213-BAAD-C7FF20C41980}">
      <dgm:prSet/>
      <dgm:spPr/>
      <dgm:t>
        <a:bodyPr/>
        <a:lstStyle/>
        <a:p>
          <a:endParaRPr lang="fr-FR"/>
        </a:p>
      </dgm:t>
    </dgm:pt>
    <dgm:pt modelId="{712B820A-748C-4BBF-B004-C5D57305B210}" type="sibTrans" cxnId="{66CD9974-4501-4213-BAAD-C7FF20C41980}">
      <dgm:prSet/>
      <dgm:spPr/>
      <dgm:t>
        <a:bodyPr/>
        <a:lstStyle/>
        <a:p>
          <a:endParaRPr lang="fr-FR"/>
        </a:p>
      </dgm:t>
    </dgm:pt>
    <dgm:pt modelId="{629FB7AB-22F0-4558-BDC2-022D1DC9BEA8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Suppression variables corrélées</a:t>
          </a:r>
        </a:p>
      </dgm:t>
    </dgm:pt>
    <dgm:pt modelId="{C2F8925D-5D2C-4FE7-BF9B-C481662763BD}" type="parTrans" cxnId="{A083DD6F-F0B5-41D6-8FAB-813E16C4B76F}">
      <dgm:prSet/>
      <dgm:spPr/>
      <dgm:t>
        <a:bodyPr/>
        <a:lstStyle/>
        <a:p>
          <a:endParaRPr lang="fr-FR"/>
        </a:p>
      </dgm:t>
    </dgm:pt>
    <dgm:pt modelId="{4E3E6720-1E63-407E-A3C3-F0EA1D992D74}" type="sibTrans" cxnId="{A083DD6F-F0B5-41D6-8FAB-813E16C4B76F}">
      <dgm:prSet/>
      <dgm:spPr/>
      <dgm:t>
        <a:bodyPr/>
        <a:lstStyle/>
        <a:p>
          <a:endParaRPr lang="fr-FR"/>
        </a:p>
      </dgm:t>
    </dgm:pt>
    <dgm:pt modelId="{CAACB484-445A-4BB3-81F1-E3FEE90F93F8}" type="pres">
      <dgm:prSet presAssocID="{C832E579-7711-45A5-BEB0-1D235F49B75C}" presName="CompostProcess" presStyleCnt="0">
        <dgm:presLayoutVars>
          <dgm:dir/>
          <dgm:resizeHandles val="exact"/>
        </dgm:presLayoutVars>
      </dgm:prSet>
      <dgm:spPr/>
    </dgm:pt>
    <dgm:pt modelId="{AB744FF0-3F60-4C3E-B5CE-FA286842DA35}" type="pres">
      <dgm:prSet presAssocID="{C832E579-7711-45A5-BEB0-1D235F49B75C}" presName="arrow" presStyleLbl="bgShp" presStyleIdx="0" presStyleCnt="1" custScaleX="117647" custScaleY="90928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lumMod val="50000"/>
          </a:schemeClr>
        </a:solidFill>
      </dgm:spPr>
    </dgm:pt>
    <dgm:pt modelId="{C5FDF9F6-04A7-44EC-8C74-CC8FEE49D590}" type="pres">
      <dgm:prSet presAssocID="{C832E579-7711-45A5-BEB0-1D235F49B75C}" presName="linearProcess" presStyleCnt="0"/>
      <dgm:spPr/>
    </dgm:pt>
    <dgm:pt modelId="{42B94C86-D00D-44E1-BE20-6CAEB8C2A098}" type="pres">
      <dgm:prSet presAssocID="{441F3E65-42FB-4FA4-A5BD-15AB3D25ADB9}" presName="textNode" presStyleLbl="node1" presStyleIdx="0" presStyleCnt="9">
        <dgm:presLayoutVars>
          <dgm:bulletEnabled val="1"/>
        </dgm:presLayoutVars>
      </dgm:prSet>
      <dgm:spPr/>
    </dgm:pt>
    <dgm:pt modelId="{29B2D7E2-12D6-4251-BEAD-BB318D5F978A}" type="pres">
      <dgm:prSet presAssocID="{A0571CB0-48B4-4518-82E5-061BFE375A09}" presName="sibTrans" presStyleCnt="0"/>
      <dgm:spPr/>
    </dgm:pt>
    <dgm:pt modelId="{7D1846FF-7DCB-456B-85F5-42734490D837}" type="pres">
      <dgm:prSet presAssocID="{A7544D19-56D1-4AC6-8F36-03ECE4169755}" presName="textNode" presStyleLbl="node1" presStyleIdx="1" presStyleCnt="9">
        <dgm:presLayoutVars>
          <dgm:bulletEnabled val="1"/>
        </dgm:presLayoutVars>
      </dgm:prSet>
      <dgm:spPr/>
    </dgm:pt>
    <dgm:pt modelId="{D51DF25B-16E2-4DE6-80E0-6818215DA562}" type="pres">
      <dgm:prSet presAssocID="{B278B644-C4F9-4CB4-8435-2256FA401A59}" presName="sibTrans" presStyleCnt="0"/>
      <dgm:spPr/>
    </dgm:pt>
    <dgm:pt modelId="{DAEEF184-90F0-45BE-9B1C-06FFEEA8458C}" type="pres">
      <dgm:prSet presAssocID="{1C46D8D7-418B-4F87-AE55-A7ED003B2528}" presName="textNode" presStyleLbl="node1" presStyleIdx="2" presStyleCnt="9">
        <dgm:presLayoutVars>
          <dgm:bulletEnabled val="1"/>
        </dgm:presLayoutVars>
      </dgm:prSet>
      <dgm:spPr/>
    </dgm:pt>
    <dgm:pt modelId="{89412F0B-1BF2-4D8B-9BCD-2CECD46D9E8C}" type="pres">
      <dgm:prSet presAssocID="{4018E413-5EDC-4D8F-9240-476561C663E9}" presName="sibTrans" presStyleCnt="0"/>
      <dgm:spPr/>
    </dgm:pt>
    <dgm:pt modelId="{622FE666-6366-46A9-8BE9-9F376C1155A4}" type="pres">
      <dgm:prSet presAssocID="{7B6B699D-F9B3-4312-A60B-3472F43A3867}" presName="textNode" presStyleLbl="node1" presStyleIdx="3" presStyleCnt="9">
        <dgm:presLayoutVars>
          <dgm:bulletEnabled val="1"/>
        </dgm:presLayoutVars>
      </dgm:prSet>
      <dgm:spPr/>
    </dgm:pt>
    <dgm:pt modelId="{C405D3BE-AC4E-4EEC-BCAF-0BF44F26B510}" type="pres">
      <dgm:prSet presAssocID="{4436CE51-14E8-4FE7-BBAD-4112910493BC}" presName="sibTrans" presStyleCnt="0"/>
      <dgm:spPr/>
    </dgm:pt>
    <dgm:pt modelId="{8986E61C-C65E-4C40-8FB8-AC88EFB1BEC7}" type="pres">
      <dgm:prSet presAssocID="{629FB7AB-22F0-4558-BDC2-022D1DC9BEA8}" presName="textNode" presStyleLbl="node1" presStyleIdx="4" presStyleCnt="9">
        <dgm:presLayoutVars>
          <dgm:bulletEnabled val="1"/>
        </dgm:presLayoutVars>
      </dgm:prSet>
      <dgm:spPr/>
    </dgm:pt>
    <dgm:pt modelId="{0544D1FA-C574-499C-AC52-7C55A2B0E8D1}" type="pres">
      <dgm:prSet presAssocID="{4E3E6720-1E63-407E-A3C3-F0EA1D992D74}" presName="sibTrans" presStyleCnt="0"/>
      <dgm:spPr/>
    </dgm:pt>
    <dgm:pt modelId="{439E65C8-E901-4C73-AC1D-1D19235F9B8B}" type="pres">
      <dgm:prSet presAssocID="{98934095-1425-4D01-9E20-1DEA34B332AE}" presName="textNode" presStyleLbl="node1" presStyleIdx="5" presStyleCnt="9">
        <dgm:presLayoutVars>
          <dgm:bulletEnabled val="1"/>
        </dgm:presLayoutVars>
      </dgm:prSet>
      <dgm:spPr/>
    </dgm:pt>
    <dgm:pt modelId="{E1DA38D9-FA21-4C2F-89F8-4D9A67CF9B2E}" type="pres">
      <dgm:prSet presAssocID="{DB7227D6-6DCD-4BBF-91E6-BE72391EC3E0}" presName="sibTrans" presStyleCnt="0"/>
      <dgm:spPr/>
    </dgm:pt>
    <dgm:pt modelId="{E3561E88-852A-4D0F-AA87-D47DBE56DD91}" type="pres">
      <dgm:prSet presAssocID="{69C03B33-0698-420B-9D93-02EF32A76EC0}" presName="textNode" presStyleLbl="node1" presStyleIdx="6" presStyleCnt="9">
        <dgm:presLayoutVars>
          <dgm:bulletEnabled val="1"/>
        </dgm:presLayoutVars>
      </dgm:prSet>
      <dgm:spPr/>
    </dgm:pt>
    <dgm:pt modelId="{7A9BEA4B-7D64-46FA-BE3C-1E91EE9F1188}" type="pres">
      <dgm:prSet presAssocID="{AFBE2D8F-7B41-4ADA-9E98-8957BF9E6EF6}" presName="sibTrans" presStyleCnt="0"/>
      <dgm:spPr/>
    </dgm:pt>
    <dgm:pt modelId="{A8E72D48-F041-4B5A-81FB-E5CC381148B6}" type="pres">
      <dgm:prSet presAssocID="{619FD40E-1F0B-49CC-AC6B-6ABF8B1DA011}" presName="textNode" presStyleLbl="node1" presStyleIdx="7" presStyleCnt="9">
        <dgm:presLayoutVars>
          <dgm:bulletEnabled val="1"/>
        </dgm:presLayoutVars>
      </dgm:prSet>
      <dgm:spPr/>
    </dgm:pt>
    <dgm:pt modelId="{80953869-8F93-4544-A34B-69C9602BEB76}" type="pres">
      <dgm:prSet presAssocID="{6C5B84B6-3E10-4F2F-95AA-65080F5CFFF6}" presName="sibTrans" presStyleCnt="0"/>
      <dgm:spPr/>
    </dgm:pt>
    <dgm:pt modelId="{9681A80B-5859-491A-A419-3BFD849A5A3B}" type="pres">
      <dgm:prSet presAssocID="{E52E0FCC-0B20-4BBA-97AE-0D380A22E56D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549D1C13-324D-4ED0-8DC2-F5BFEB2439A6}" srcId="{C832E579-7711-45A5-BEB0-1D235F49B75C}" destId="{441F3E65-42FB-4FA4-A5BD-15AB3D25ADB9}" srcOrd="0" destOrd="0" parTransId="{A191962A-4175-4254-B67A-3EECC0759B63}" sibTransId="{A0571CB0-48B4-4518-82E5-061BFE375A09}"/>
    <dgm:cxn modelId="{C7AC5B1E-4073-465E-8B40-3620D207A874}" type="presOf" srcId="{7B6B699D-F9B3-4312-A60B-3472F43A3867}" destId="{622FE666-6366-46A9-8BE9-9F376C1155A4}" srcOrd="0" destOrd="0" presId="urn:microsoft.com/office/officeart/2005/8/layout/hProcess9"/>
    <dgm:cxn modelId="{B361F323-BCAE-4906-ABB7-2B3C1C4B223C}" srcId="{C832E579-7711-45A5-BEB0-1D235F49B75C}" destId="{98934095-1425-4D01-9E20-1DEA34B332AE}" srcOrd="5" destOrd="0" parTransId="{605A8F2A-1B40-4EB5-87E0-4FAE12D734DD}" sibTransId="{DB7227D6-6DCD-4BBF-91E6-BE72391EC3E0}"/>
    <dgm:cxn modelId="{5B796738-F74B-4E7F-BE4B-EA8E259969E0}" type="presOf" srcId="{C832E579-7711-45A5-BEB0-1D235F49B75C}" destId="{CAACB484-445A-4BB3-81F1-E3FEE90F93F8}" srcOrd="0" destOrd="0" presId="urn:microsoft.com/office/officeart/2005/8/layout/hProcess9"/>
    <dgm:cxn modelId="{83A6705F-D8AA-491C-BF9A-80E2CBB0F19C}" srcId="{C832E579-7711-45A5-BEB0-1D235F49B75C}" destId="{7B6B699D-F9B3-4312-A60B-3472F43A3867}" srcOrd="3" destOrd="0" parTransId="{39470DD8-F669-4185-84E9-FCE265AA272C}" sibTransId="{4436CE51-14E8-4FE7-BBAD-4112910493BC}"/>
    <dgm:cxn modelId="{02D9F142-1E0D-455A-A8C2-7387EBF3F8CD}" srcId="{C832E579-7711-45A5-BEB0-1D235F49B75C}" destId="{619FD40E-1F0B-49CC-AC6B-6ABF8B1DA011}" srcOrd="7" destOrd="0" parTransId="{AA953456-C501-49A9-B87E-7B46D2751A18}" sibTransId="{6C5B84B6-3E10-4F2F-95AA-65080F5CFFF6}"/>
    <dgm:cxn modelId="{9ECD1966-DB41-4076-B268-FA1F137BBAE5}" type="presOf" srcId="{A7544D19-56D1-4AC6-8F36-03ECE4169755}" destId="{7D1846FF-7DCB-456B-85F5-42734490D837}" srcOrd="0" destOrd="0" presId="urn:microsoft.com/office/officeart/2005/8/layout/hProcess9"/>
    <dgm:cxn modelId="{02EA724E-9428-4338-A47C-B1BF7C40C7FC}" type="presOf" srcId="{441F3E65-42FB-4FA4-A5BD-15AB3D25ADB9}" destId="{42B94C86-D00D-44E1-BE20-6CAEB8C2A098}" srcOrd="0" destOrd="0" presId="urn:microsoft.com/office/officeart/2005/8/layout/hProcess9"/>
    <dgm:cxn modelId="{A083DD6F-F0B5-41D6-8FAB-813E16C4B76F}" srcId="{C832E579-7711-45A5-BEB0-1D235F49B75C}" destId="{629FB7AB-22F0-4558-BDC2-022D1DC9BEA8}" srcOrd="4" destOrd="0" parTransId="{C2F8925D-5D2C-4FE7-BF9B-C481662763BD}" sibTransId="{4E3E6720-1E63-407E-A3C3-F0EA1D992D74}"/>
    <dgm:cxn modelId="{66CD9974-4501-4213-BAAD-C7FF20C41980}" srcId="{C832E579-7711-45A5-BEB0-1D235F49B75C}" destId="{E52E0FCC-0B20-4BBA-97AE-0D380A22E56D}" srcOrd="8" destOrd="0" parTransId="{06A06355-B040-4CB4-8F63-407475B4E666}" sibTransId="{712B820A-748C-4BBF-B004-C5D57305B210}"/>
    <dgm:cxn modelId="{0B26E296-3494-41B5-AC76-44C5B69ADB20}" type="presOf" srcId="{629FB7AB-22F0-4558-BDC2-022D1DC9BEA8}" destId="{8986E61C-C65E-4C40-8FB8-AC88EFB1BEC7}" srcOrd="0" destOrd="0" presId="urn:microsoft.com/office/officeart/2005/8/layout/hProcess9"/>
    <dgm:cxn modelId="{1B2218B7-83DF-4D32-9574-709F57DF0C85}" srcId="{C832E579-7711-45A5-BEB0-1D235F49B75C}" destId="{1C46D8D7-418B-4F87-AE55-A7ED003B2528}" srcOrd="2" destOrd="0" parTransId="{0F0B29C9-4DF6-49B5-8F54-185C84274B87}" sibTransId="{4018E413-5EDC-4D8F-9240-476561C663E9}"/>
    <dgm:cxn modelId="{935154B7-DE92-40DD-83C2-F2730D829FF7}" srcId="{C832E579-7711-45A5-BEB0-1D235F49B75C}" destId="{A7544D19-56D1-4AC6-8F36-03ECE4169755}" srcOrd="1" destOrd="0" parTransId="{99F69726-0FAE-43B3-BD50-9AE18CC30063}" sibTransId="{B278B644-C4F9-4CB4-8435-2256FA401A59}"/>
    <dgm:cxn modelId="{1B8541B8-B391-4417-B70A-883DA7FF5D3F}" type="presOf" srcId="{69C03B33-0698-420B-9D93-02EF32A76EC0}" destId="{E3561E88-852A-4D0F-AA87-D47DBE56DD91}" srcOrd="0" destOrd="0" presId="urn:microsoft.com/office/officeart/2005/8/layout/hProcess9"/>
    <dgm:cxn modelId="{9FF980CF-9659-46DD-97CC-2DA031DCA888}" type="presOf" srcId="{1C46D8D7-418B-4F87-AE55-A7ED003B2528}" destId="{DAEEF184-90F0-45BE-9B1C-06FFEEA8458C}" srcOrd="0" destOrd="0" presId="urn:microsoft.com/office/officeart/2005/8/layout/hProcess9"/>
    <dgm:cxn modelId="{D548CCD7-FF71-4C77-86D5-34332DA24A66}" type="presOf" srcId="{619FD40E-1F0B-49CC-AC6B-6ABF8B1DA011}" destId="{A8E72D48-F041-4B5A-81FB-E5CC381148B6}" srcOrd="0" destOrd="0" presId="urn:microsoft.com/office/officeart/2005/8/layout/hProcess9"/>
    <dgm:cxn modelId="{1B9EBEE0-53A0-4BC3-B351-07A0695E13A4}" type="presOf" srcId="{E52E0FCC-0B20-4BBA-97AE-0D380A22E56D}" destId="{9681A80B-5859-491A-A419-3BFD849A5A3B}" srcOrd="0" destOrd="0" presId="urn:microsoft.com/office/officeart/2005/8/layout/hProcess9"/>
    <dgm:cxn modelId="{D5BF67E3-7C8F-4086-B996-A798C7E1D2E5}" type="presOf" srcId="{98934095-1425-4D01-9E20-1DEA34B332AE}" destId="{439E65C8-E901-4C73-AC1D-1D19235F9B8B}" srcOrd="0" destOrd="0" presId="urn:microsoft.com/office/officeart/2005/8/layout/hProcess9"/>
    <dgm:cxn modelId="{89A364EC-54A8-49C1-81FA-76A697A4E5A3}" srcId="{C832E579-7711-45A5-BEB0-1D235F49B75C}" destId="{69C03B33-0698-420B-9D93-02EF32A76EC0}" srcOrd="6" destOrd="0" parTransId="{C3E7A875-5748-47C8-9E91-735ABAF02009}" sibTransId="{AFBE2D8F-7B41-4ADA-9E98-8957BF9E6EF6}"/>
    <dgm:cxn modelId="{C84599F1-446F-4882-9107-7C3BAFBC5FF9}" type="presParOf" srcId="{CAACB484-445A-4BB3-81F1-E3FEE90F93F8}" destId="{AB744FF0-3F60-4C3E-B5CE-FA286842DA35}" srcOrd="0" destOrd="0" presId="urn:microsoft.com/office/officeart/2005/8/layout/hProcess9"/>
    <dgm:cxn modelId="{7D22B1F5-F390-4C6F-813E-C5388493BA22}" type="presParOf" srcId="{CAACB484-445A-4BB3-81F1-E3FEE90F93F8}" destId="{C5FDF9F6-04A7-44EC-8C74-CC8FEE49D590}" srcOrd="1" destOrd="0" presId="urn:microsoft.com/office/officeart/2005/8/layout/hProcess9"/>
    <dgm:cxn modelId="{EA57A72D-2E00-4B08-AA7D-9F78D03D8F10}" type="presParOf" srcId="{C5FDF9F6-04A7-44EC-8C74-CC8FEE49D590}" destId="{42B94C86-D00D-44E1-BE20-6CAEB8C2A098}" srcOrd="0" destOrd="0" presId="urn:microsoft.com/office/officeart/2005/8/layout/hProcess9"/>
    <dgm:cxn modelId="{D8C60D07-C7B5-48E3-A550-F4BD9FB1A4F8}" type="presParOf" srcId="{C5FDF9F6-04A7-44EC-8C74-CC8FEE49D590}" destId="{29B2D7E2-12D6-4251-BEAD-BB318D5F978A}" srcOrd="1" destOrd="0" presId="urn:microsoft.com/office/officeart/2005/8/layout/hProcess9"/>
    <dgm:cxn modelId="{7E8F9B42-9055-4376-B732-25E04E4C3415}" type="presParOf" srcId="{C5FDF9F6-04A7-44EC-8C74-CC8FEE49D590}" destId="{7D1846FF-7DCB-456B-85F5-42734490D837}" srcOrd="2" destOrd="0" presId="urn:microsoft.com/office/officeart/2005/8/layout/hProcess9"/>
    <dgm:cxn modelId="{49B2CB40-92E3-4057-8D08-577AC57A87BD}" type="presParOf" srcId="{C5FDF9F6-04A7-44EC-8C74-CC8FEE49D590}" destId="{D51DF25B-16E2-4DE6-80E0-6818215DA562}" srcOrd="3" destOrd="0" presId="urn:microsoft.com/office/officeart/2005/8/layout/hProcess9"/>
    <dgm:cxn modelId="{7617228C-ABF9-4251-B291-BAF04E0D4809}" type="presParOf" srcId="{C5FDF9F6-04A7-44EC-8C74-CC8FEE49D590}" destId="{DAEEF184-90F0-45BE-9B1C-06FFEEA8458C}" srcOrd="4" destOrd="0" presId="urn:microsoft.com/office/officeart/2005/8/layout/hProcess9"/>
    <dgm:cxn modelId="{7851BB78-5521-434B-BFC2-584AF2C201C9}" type="presParOf" srcId="{C5FDF9F6-04A7-44EC-8C74-CC8FEE49D590}" destId="{89412F0B-1BF2-4D8B-9BCD-2CECD46D9E8C}" srcOrd="5" destOrd="0" presId="urn:microsoft.com/office/officeart/2005/8/layout/hProcess9"/>
    <dgm:cxn modelId="{B7E8DA75-889B-49AD-AEE5-8CEE928BEF8C}" type="presParOf" srcId="{C5FDF9F6-04A7-44EC-8C74-CC8FEE49D590}" destId="{622FE666-6366-46A9-8BE9-9F376C1155A4}" srcOrd="6" destOrd="0" presId="urn:microsoft.com/office/officeart/2005/8/layout/hProcess9"/>
    <dgm:cxn modelId="{9A29346B-168F-495A-AB63-F65609A4A86A}" type="presParOf" srcId="{C5FDF9F6-04A7-44EC-8C74-CC8FEE49D590}" destId="{C405D3BE-AC4E-4EEC-BCAF-0BF44F26B510}" srcOrd="7" destOrd="0" presId="urn:microsoft.com/office/officeart/2005/8/layout/hProcess9"/>
    <dgm:cxn modelId="{8822557F-01D9-42A3-9699-7E37E92F03A7}" type="presParOf" srcId="{C5FDF9F6-04A7-44EC-8C74-CC8FEE49D590}" destId="{8986E61C-C65E-4C40-8FB8-AC88EFB1BEC7}" srcOrd="8" destOrd="0" presId="urn:microsoft.com/office/officeart/2005/8/layout/hProcess9"/>
    <dgm:cxn modelId="{B66F4663-C81C-4639-A6C6-095142FF6536}" type="presParOf" srcId="{C5FDF9F6-04A7-44EC-8C74-CC8FEE49D590}" destId="{0544D1FA-C574-499C-AC52-7C55A2B0E8D1}" srcOrd="9" destOrd="0" presId="urn:microsoft.com/office/officeart/2005/8/layout/hProcess9"/>
    <dgm:cxn modelId="{473270A1-7188-48D4-8B7F-F2709CA112DA}" type="presParOf" srcId="{C5FDF9F6-04A7-44EC-8C74-CC8FEE49D590}" destId="{439E65C8-E901-4C73-AC1D-1D19235F9B8B}" srcOrd="10" destOrd="0" presId="urn:microsoft.com/office/officeart/2005/8/layout/hProcess9"/>
    <dgm:cxn modelId="{DC0B5674-2D92-4294-BA43-51F0A005E081}" type="presParOf" srcId="{C5FDF9F6-04A7-44EC-8C74-CC8FEE49D590}" destId="{E1DA38D9-FA21-4C2F-89F8-4D9A67CF9B2E}" srcOrd="11" destOrd="0" presId="urn:microsoft.com/office/officeart/2005/8/layout/hProcess9"/>
    <dgm:cxn modelId="{0E8D45AF-1CC9-41A3-8818-E46B49B7E4E4}" type="presParOf" srcId="{C5FDF9F6-04A7-44EC-8C74-CC8FEE49D590}" destId="{E3561E88-852A-4D0F-AA87-D47DBE56DD91}" srcOrd="12" destOrd="0" presId="urn:microsoft.com/office/officeart/2005/8/layout/hProcess9"/>
    <dgm:cxn modelId="{2DC6ED0F-8612-4B05-8EC8-CD75E5D26C1D}" type="presParOf" srcId="{C5FDF9F6-04A7-44EC-8C74-CC8FEE49D590}" destId="{7A9BEA4B-7D64-46FA-BE3C-1E91EE9F1188}" srcOrd="13" destOrd="0" presId="urn:microsoft.com/office/officeart/2005/8/layout/hProcess9"/>
    <dgm:cxn modelId="{6933125F-C59D-4ED6-A296-A816A31853F7}" type="presParOf" srcId="{C5FDF9F6-04A7-44EC-8C74-CC8FEE49D590}" destId="{A8E72D48-F041-4B5A-81FB-E5CC381148B6}" srcOrd="14" destOrd="0" presId="urn:microsoft.com/office/officeart/2005/8/layout/hProcess9"/>
    <dgm:cxn modelId="{D9FDE376-C558-4554-9FA8-7BCF81A3AC53}" type="presParOf" srcId="{C5FDF9F6-04A7-44EC-8C74-CC8FEE49D590}" destId="{80953869-8F93-4544-A34B-69C9602BEB76}" srcOrd="15" destOrd="0" presId="urn:microsoft.com/office/officeart/2005/8/layout/hProcess9"/>
    <dgm:cxn modelId="{CB821F5B-2B65-4DE6-946E-DE0AF8B69992}" type="presParOf" srcId="{C5FDF9F6-04A7-44EC-8C74-CC8FEE49D590}" destId="{9681A80B-5859-491A-A419-3BFD849A5A3B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3FCF4-ABD8-44AA-BB47-23E123558363}">
      <dsp:nvSpPr>
        <dsp:cNvPr id="0" name=""/>
        <dsp:cNvSpPr/>
      </dsp:nvSpPr>
      <dsp:spPr>
        <a:xfrm>
          <a:off x="0" y="324128"/>
          <a:ext cx="852853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49936" rIns="6619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Problématique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Données d’entrées</a:t>
          </a:r>
        </a:p>
      </dsp:txBody>
      <dsp:txXfrm>
        <a:off x="0" y="324128"/>
        <a:ext cx="8528538" cy="699300"/>
      </dsp:txXfrm>
    </dsp:sp>
    <dsp:sp modelId="{0C1FF7AC-9E06-42DE-A322-09243EE6674C}">
      <dsp:nvSpPr>
        <dsp:cNvPr id="0" name=""/>
        <dsp:cNvSpPr/>
      </dsp:nvSpPr>
      <dsp:spPr>
        <a:xfrm>
          <a:off x="426426" y="147008"/>
          <a:ext cx="596997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I - PRESENTATION</a:t>
          </a:r>
        </a:p>
      </dsp:txBody>
      <dsp:txXfrm>
        <a:off x="443719" y="164301"/>
        <a:ext cx="5935390" cy="319654"/>
      </dsp:txXfrm>
    </dsp:sp>
    <dsp:sp modelId="{9ECA3011-FA5E-4BE6-A6ED-D357D61C612B}">
      <dsp:nvSpPr>
        <dsp:cNvPr id="0" name=""/>
        <dsp:cNvSpPr/>
      </dsp:nvSpPr>
      <dsp:spPr>
        <a:xfrm>
          <a:off x="0" y="1265348"/>
          <a:ext cx="852853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49936" rIns="6619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Découverte des données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Analyse exploratoire</a:t>
          </a:r>
        </a:p>
      </dsp:txBody>
      <dsp:txXfrm>
        <a:off x="0" y="1265348"/>
        <a:ext cx="8528538" cy="699300"/>
      </dsp:txXfrm>
    </dsp:sp>
    <dsp:sp modelId="{03F05E44-3AB3-47F5-8913-D85A2BFC31BC}">
      <dsp:nvSpPr>
        <dsp:cNvPr id="0" name=""/>
        <dsp:cNvSpPr/>
      </dsp:nvSpPr>
      <dsp:spPr>
        <a:xfrm>
          <a:off x="426426" y="1088228"/>
          <a:ext cx="5969976" cy="354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II- PRESENTATION DES DONNEES</a:t>
          </a:r>
        </a:p>
      </dsp:txBody>
      <dsp:txXfrm>
        <a:off x="443719" y="1105521"/>
        <a:ext cx="5935390" cy="319654"/>
      </dsp:txXfrm>
    </dsp:sp>
    <dsp:sp modelId="{5451935D-0D96-4AD1-B390-0F632EC2390A}">
      <dsp:nvSpPr>
        <dsp:cNvPr id="0" name=""/>
        <dsp:cNvSpPr/>
      </dsp:nvSpPr>
      <dsp:spPr>
        <a:xfrm>
          <a:off x="0" y="2206568"/>
          <a:ext cx="852853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49936" rIns="6619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Préparation des données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Preprocessing</a:t>
          </a:r>
        </a:p>
      </dsp:txBody>
      <dsp:txXfrm>
        <a:off x="0" y="2206568"/>
        <a:ext cx="8528538" cy="699300"/>
      </dsp:txXfrm>
    </dsp:sp>
    <dsp:sp modelId="{81F7813C-43A2-4B1B-B7D1-B3FE288C50B0}">
      <dsp:nvSpPr>
        <dsp:cNvPr id="0" name=""/>
        <dsp:cNvSpPr/>
      </dsp:nvSpPr>
      <dsp:spPr>
        <a:xfrm>
          <a:off x="426426" y="2029448"/>
          <a:ext cx="5969976" cy="354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III – FEATURES ENGINEERING</a:t>
          </a:r>
        </a:p>
      </dsp:txBody>
      <dsp:txXfrm>
        <a:off x="443719" y="2046741"/>
        <a:ext cx="5935390" cy="319654"/>
      </dsp:txXfrm>
    </dsp:sp>
    <dsp:sp modelId="{B3F035D5-0AB0-4005-B91A-9B6CB4267DC4}">
      <dsp:nvSpPr>
        <dsp:cNvPr id="0" name=""/>
        <dsp:cNvSpPr/>
      </dsp:nvSpPr>
      <dsp:spPr>
        <a:xfrm>
          <a:off x="0" y="3147788"/>
          <a:ext cx="852853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49936" rIns="6619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Mise en place de plusieurs modèles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Optimisation des 3 plus prometteurs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Analyse</a:t>
          </a:r>
        </a:p>
      </dsp:txBody>
      <dsp:txXfrm>
        <a:off x="0" y="3147788"/>
        <a:ext cx="8528538" cy="907200"/>
      </dsp:txXfrm>
    </dsp:sp>
    <dsp:sp modelId="{7EC20922-E6ED-475E-A473-5314E3A92F87}">
      <dsp:nvSpPr>
        <dsp:cNvPr id="0" name=""/>
        <dsp:cNvSpPr/>
      </dsp:nvSpPr>
      <dsp:spPr>
        <a:xfrm>
          <a:off x="426426" y="2970668"/>
          <a:ext cx="5969976" cy="35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IV – MODELISATION ET OPTIMISATION</a:t>
          </a:r>
        </a:p>
      </dsp:txBody>
      <dsp:txXfrm>
        <a:off x="443719" y="2987961"/>
        <a:ext cx="5935390" cy="319654"/>
      </dsp:txXfrm>
    </dsp:sp>
    <dsp:sp modelId="{1DC01524-0EF9-452D-9030-2934C4D4B2AF}">
      <dsp:nvSpPr>
        <dsp:cNvPr id="0" name=""/>
        <dsp:cNvSpPr/>
      </dsp:nvSpPr>
      <dsp:spPr>
        <a:xfrm>
          <a:off x="0" y="4296908"/>
          <a:ext cx="852853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49936" rIns="6619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Présentation et intérêt pour les prédictions</a:t>
          </a:r>
        </a:p>
      </dsp:txBody>
      <dsp:txXfrm>
        <a:off x="0" y="4296908"/>
        <a:ext cx="8528538" cy="510300"/>
      </dsp:txXfrm>
    </dsp:sp>
    <dsp:sp modelId="{8A110226-69B7-43C7-839B-BD49560E8162}">
      <dsp:nvSpPr>
        <dsp:cNvPr id="0" name=""/>
        <dsp:cNvSpPr/>
      </dsp:nvSpPr>
      <dsp:spPr>
        <a:xfrm>
          <a:off x="426426" y="4119788"/>
          <a:ext cx="5969976" cy="3542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V – ENERGY STAR SCORE</a:t>
          </a:r>
        </a:p>
      </dsp:txBody>
      <dsp:txXfrm>
        <a:off x="443719" y="4137081"/>
        <a:ext cx="5935390" cy="319654"/>
      </dsp:txXfrm>
    </dsp:sp>
    <dsp:sp modelId="{541C8EE7-1C4D-4795-AB30-C40F8E80B90C}">
      <dsp:nvSpPr>
        <dsp:cNvPr id="0" name=""/>
        <dsp:cNvSpPr/>
      </dsp:nvSpPr>
      <dsp:spPr>
        <a:xfrm>
          <a:off x="0" y="5049128"/>
          <a:ext cx="852853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09" tIns="249936" rIns="6619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Résumé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Questions - Réponses</a:t>
          </a:r>
        </a:p>
      </dsp:txBody>
      <dsp:txXfrm>
        <a:off x="0" y="5049128"/>
        <a:ext cx="8528538" cy="699300"/>
      </dsp:txXfrm>
    </dsp:sp>
    <dsp:sp modelId="{9C20160C-6664-46D2-B6D7-2F38F6829FD1}">
      <dsp:nvSpPr>
        <dsp:cNvPr id="0" name=""/>
        <dsp:cNvSpPr/>
      </dsp:nvSpPr>
      <dsp:spPr>
        <a:xfrm>
          <a:off x="426426" y="4872008"/>
          <a:ext cx="596997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5651" tIns="0" rIns="22565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VI – CONCLUSION</a:t>
          </a:r>
        </a:p>
      </dsp:txBody>
      <dsp:txXfrm>
        <a:off x="443719" y="4889301"/>
        <a:ext cx="5935390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44FF0-3F60-4C3E-B5CE-FA286842DA35}">
      <dsp:nvSpPr>
        <dsp:cNvPr id="0" name=""/>
        <dsp:cNvSpPr/>
      </dsp:nvSpPr>
      <dsp:spPr>
        <a:xfrm>
          <a:off x="2" y="150828"/>
          <a:ext cx="11306646" cy="3023495"/>
        </a:xfrm>
        <a:prstGeom prst="rightArrow">
          <a:avLst/>
        </a:prstGeom>
        <a:solidFill>
          <a:schemeClr val="accent1">
            <a:lumMod val="50000"/>
          </a:schemeClr>
        </a:solidFill>
        <a:ln w="9525" cap="rnd" cmpd="sng" algn="ctr">
          <a:solidFill>
            <a:schemeClr val="accent6">
              <a:tint val="60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42B94C86-D00D-44E1-BE20-6CAEB8C2A098}">
      <dsp:nvSpPr>
        <dsp:cNvPr id="0" name=""/>
        <dsp:cNvSpPr/>
      </dsp:nvSpPr>
      <dsp:spPr>
        <a:xfrm>
          <a:off x="4250" y="997545"/>
          <a:ext cx="1192903" cy="1330061"/>
        </a:xfrm>
        <a:prstGeom prst="roundRect">
          <a:avLst/>
        </a:prstGeom>
        <a:gradFill rotWithShape="1">
          <a:gsLst>
            <a:gs pos="0">
              <a:schemeClr val="dk1">
                <a:tint val="60000"/>
                <a:lumMod val="104000"/>
              </a:schemeClr>
            </a:gs>
            <a:gs pos="100000">
              <a:schemeClr val="dk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6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Outliers</a:t>
          </a:r>
        </a:p>
      </dsp:txBody>
      <dsp:txXfrm>
        <a:off x="62483" y="1055778"/>
        <a:ext cx="1076437" cy="1213595"/>
      </dsp:txXfrm>
    </dsp:sp>
    <dsp:sp modelId="{7D1846FF-7DCB-456B-85F5-42734490D837}">
      <dsp:nvSpPr>
        <dsp:cNvPr id="0" name=""/>
        <dsp:cNvSpPr/>
      </dsp:nvSpPr>
      <dsp:spPr>
        <a:xfrm>
          <a:off x="1267406" y="997545"/>
          <a:ext cx="1192903" cy="1330061"/>
        </a:xfrm>
        <a:prstGeom prst="roundRect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6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Valeurs manquantes</a:t>
          </a:r>
        </a:p>
      </dsp:txBody>
      <dsp:txXfrm>
        <a:off x="1325639" y="1055778"/>
        <a:ext cx="1076437" cy="1213595"/>
      </dsp:txXfrm>
    </dsp:sp>
    <dsp:sp modelId="{DAEEF184-90F0-45BE-9B1C-06FFEEA8458C}">
      <dsp:nvSpPr>
        <dsp:cNvPr id="0" name=""/>
        <dsp:cNvSpPr/>
      </dsp:nvSpPr>
      <dsp:spPr>
        <a:xfrm>
          <a:off x="2530562" y="997545"/>
          <a:ext cx="1192903" cy="1330061"/>
        </a:xfrm>
        <a:prstGeom prst="roundRect">
          <a:avLst/>
        </a:prstGeom>
        <a:gradFill rotWithShape="1">
          <a:gsLst>
            <a:gs pos="0">
              <a:schemeClr val="accent2">
                <a:tint val="60000"/>
                <a:lumMod val="104000"/>
              </a:schemeClr>
            </a:gs>
            <a:gs pos="100000">
              <a:schemeClr val="accent2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tint val="60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Fuite de données</a:t>
          </a:r>
        </a:p>
      </dsp:txBody>
      <dsp:txXfrm>
        <a:off x="2588795" y="1055778"/>
        <a:ext cx="1076437" cy="1213595"/>
      </dsp:txXfrm>
    </dsp:sp>
    <dsp:sp modelId="{622FE666-6366-46A9-8BE9-9F376C1155A4}">
      <dsp:nvSpPr>
        <dsp:cNvPr id="0" name=""/>
        <dsp:cNvSpPr/>
      </dsp:nvSpPr>
      <dsp:spPr>
        <a:xfrm>
          <a:off x="3793718" y="997545"/>
          <a:ext cx="1192903" cy="1330061"/>
        </a:xfrm>
        <a:prstGeom prst="roundRect">
          <a:avLst/>
        </a:prstGeom>
        <a:gradFill rotWithShape="1">
          <a:gsLst>
            <a:gs pos="0">
              <a:schemeClr val="accent3">
                <a:tint val="60000"/>
                <a:lumMod val="104000"/>
              </a:schemeClr>
            </a:gs>
            <a:gs pos="100000">
              <a:schemeClr val="accent3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tint val="60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Variables qualitatives</a:t>
          </a:r>
        </a:p>
      </dsp:txBody>
      <dsp:txXfrm>
        <a:off x="3851951" y="1055778"/>
        <a:ext cx="1076437" cy="1213595"/>
      </dsp:txXfrm>
    </dsp:sp>
    <dsp:sp modelId="{8986E61C-C65E-4C40-8FB8-AC88EFB1BEC7}">
      <dsp:nvSpPr>
        <dsp:cNvPr id="0" name=""/>
        <dsp:cNvSpPr/>
      </dsp:nvSpPr>
      <dsp:spPr>
        <a:xfrm>
          <a:off x="5056874" y="997545"/>
          <a:ext cx="1192903" cy="1330061"/>
        </a:xfrm>
        <a:prstGeom prst="roundRect">
          <a:avLst/>
        </a:prstGeom>
        <a:gradFill rotWithShape="1">
          <a:gsLst>
            <a:gs pos="0">
              <a:schemeClr val="accent4">
                <a:tint val="60000"/>
                <a:lumMod val="104000"/>
              </a:schemeClr>
            </a:gs>
            <a:gs pos="100000">
              <a:schemeClr val="accent4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tint val="60000"/>
            </a:schemeClr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Suppression variables corrélées</a:t>
          </a:r>
        </a:p>
      </dsp:txBody>
      <dsp:txXfrm>
        <a:off x="5115107" y="1055778"/>
        <a:ext cx="1076437" cy="1213595"/>
      </dsp:txXfrm>
    </dsp:sp>
    <dsp:sp modelId="{439E65C8-E901-4C73-AC1D-1D19235F9B8B}">
      <dsp:nvSpPr>
        <dsp:cNvPr id="0" name=""/>
        <dsp:cNvSpPr/>
      </dsp:nvSpPr>
      <dsp:spPr>
        <a:xfrm>
          <a:off x="6320030" y="997545"/>
          <a:ext cx="1192903" cy="1330061"/>
        </a:xfrm>
        <a:prstGeom prst="roundRect">
          <a:avLst/>
        </a:prstGeom>
        <a:gradFill rotWithShape="1">
          <a:gsLst>
            <a:gs pos="0">
              <a:schemeClr val="accent5">
                <a:tint val="60000"/>
                <a:lumMod val="104000"/>
              </a:schemeClr>
            </a:gs>
            <a:gs pos="100000">
              <a:schemeClr val="accent5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tint val="60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Echantillonnage</a:t>
          </a:r>
        </a:p>
      </dsp:txBody>
      <dsp:txXfrm>
        <a:off x="6378263" y="1055778"/>
        <a:ext cx="1076437" cy="1213595"/>
      </dsp:txXfrm>
    </dsp:sp>
    <dsp:sp modelId="{E3561E88-852A-4D0F-AA87-D47DBE56DD91}">
      <dsp:nvSpPr>
        <dsp:cNvPr id="0" name=""/>
        <dsp:cNvSpPr/>
      </dsp:nvSpPr>
      <dsp:spPr>
        <a:xfrm>
          <a:off x="7583186" y="997545"/>
          <a:ext cx="1192903" cy="1330061"/>
        </a:xfrm>
        <a:prstGeom prst="roundRect">
          <a:avLst/>
        </a:prstGeom>
        <a:gradFill rotWithShape="1">
          <a:gsLst>
            <a:gs pos="0">
              <a:schemeClr val="accent6">
                <a:tint val="60000"/>
                <a:lumMod val="104000"/>
              </a:schemeClr>
            </a:gs>
            <a:gs pos="100000">
              <a:schemeClr val="accent6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tint val="60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Passage au log</a:t>
          </a:r>
        </a:p>
      </dsp:txBody>
      <dsp:txXfrm>
        <a:off x="7641419" y="1055778"/>
        <a:ext cx="1076437" cy="1213595"/>
      </dsp:txXfrm>
    </dsp:sp>
    <dsp:sp modelId="{A8E72D48-F041-4B5A-81FB-E5CC381148B6}">
      <dsp:nvSpPr>
        <dsp:cNvPr id="0" name=""/>
        <dsp:cNvSpPr/>
      </dsp:nvSpPr>
      <dsp:spPr>
        <a:xfrm>
          <a:off x="8846342" y="997545"/>
          <a:ext cx="1192903" cy="1330061"/>
        </a:xfrm>
        <a:prstGeom prst="roundRect">
          <a:avLst/>
        </a:prstGeom>
        <a:gradFill rotWithShape="1">
          <a:gsLst>
            <a:gs pos="0">
              <a:schemeClr val="dk1">
                <a:tint val="60000"/>
                <a:lumMod val="104000"/>
              </a:schemeClr>
            </a:gs>
            <a:gs pos="100000">
              <a:schemeClr val="dk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dk1">
              <a:tint val="6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Standardisation</a:t>
          </a:r>
        </a:p>
      </dsp:txBody>
      <dsp:txXfrm>
        <a:off x="8904575" y="1055778"/>
        <a:ext cx="1076437" cy="1213595"/>
      </dsp:txXfrm>
    </dsp:sp>
    <dsp:sp modelId="{9681A80B-5859-491A-A419-3BFD849A5A3B}">
      <dsp:nvSpPr>
        <dsp:cNvPr id="0" name=""/>
        <dsp:cNvSpPr/>
      </dsp:nvSpPr>
      <dsp:spPr>
        <a:xfrm>
          <a:off x="10109498" y="997545"/>
          <a:ext cx="1192903" cy="1330061"/>
        </a:xfrm>
        <a:prstGeom prst="roundRect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6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ACP</a:t>
          </a:r>
        </a:p>
      </dsp:txBody>
      <dsp:txXfrm>
        <a:off x="10167731" y="1055778"/>
        <a:ext cx="1076437" cy="1213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D76D3B6-A299-4AD1-8DC4-C6B47F2F3A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72D923-5BFF-478B-AAAD-EFFC3CD759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E7110-9C1C-452D-BDD9-EE30DC5F3C46}" type="datetimeFigureOut">
              <a:rPr lang="fr-FR" smtClean="0"/>
              <a:t>30/10/2019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4BA46E-C861-487B-84E7-851BB28638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C15C85-4809-4D10-A65B-F6AB3B4D2F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933E5-3187-49CB-A0BF-498DA82E1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625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1CBC-9008-4F90-8FE7-04B2D3D4C274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198AE-B822-4572-B470-0753CB661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41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B324-B9A6-4C47-8444-D7190BF844E1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9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98D7-423E-409A-B074-01F37BD6FF26}" type="datetime1">
              <a:rPr lang="fr-FR" smtClean="0"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4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F04-8F8B-4887-A9EF-F640545B1373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90FF-009F-490E-B8F1-6B6831CF46BD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9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6266-35B4-427D-AE5B-0413C70042FB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10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22C8-B04E-4E21-B449-53108C843DB2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5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BE73-A923-40B3-824E-3CDC57A19BF7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7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6FD7-39E0-464C-8A23-FF0242E039F8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24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BA42-59CE-472D-BFC4-18B6ED1CBF41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11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082D-AE9F-4244-A26C-D7E9BD980607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5A9-B6E1-46F7-8374-2683CE575FF9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3730-492D-4059-95A4-38FF21A1C677}" type="datetime1">
              <a:rPr lang="fr-FR" smtClean="0"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4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65A-BD25-4F63-B705-C01FE8D5F529}" type="datetime1">
              <a:rPr lang="fr-FR" smtClean="0"/>
              <a:t>24/10/2019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00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ECC9-A898-41D6-AF55-08C9C781CB6E}" type="datetime1">
              <a:rPr lang="fr-FR" smtClean="0"/>
              <a:t>24/10/2019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7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577-E1F2-4286-A271-8EA12F56804C}" type="datetime1">
              <a:rPr lang="fr-FR" smtClean="0"/>
              <a:t>24/10/2019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0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C887-C5B1-494C-BCB5-B0FFA0A0F800}" type="datetime1">
              <a:rPr lang="fr-FR" smtClean="0"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8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A537-0880-43CC-8408-CC39978DE3B0}" type="datetime1">
              <a:rPr lang="fr-FR" smtClean="0"/>
              <a:t>24/10/2019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6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ACD906-C231-4FB8-A6E6-A2D0D8D217B1}" type="datetime1">
              <a:rPr lang="fr-FR" smtClean="0"/>
              <a:t>24/10/2019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4779A5-1084-4103-B969-E01EFA91FD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8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ity-of-seattle/sea-building-energy-benchmarking#2015-building-energy-benchmarking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EA7EB-B2ED-4274-90D8-73917D93C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5428432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800" b="1"/>
              <a:t>Anticipation des besoins en consommation électrique de bâtiments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54DDCB-50C8-41C5-8AA4-9AA18E8A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3" y="3996267"/>
            <a:ext cx="4530644" cy="11391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fr-FR" sz="1600" i="1" dirty="0"/>
          </a:p>
          <a:p>
            <a:pPr>
              <a:lnSpc>
                <a:spcPct val="90000"/>
              </a:lnSpc>
            </a:pPr>
            <a:r>
              <a:rPr lang="fr-FR" sz="1600" i="1" dirty="0"/>
              <a:t>Création le 18/09/2019</a:t>
            </a:r>
          </a:p>
          <a:p>
            <a:pPr>
              <a:lnSpc>
                <a:spcPct val="90000"/>
              </a:lnSpc>
            </a:pPr>
            <a:endParaRPr lang="fr-FR" sz="1600" i="1" dirty="0"/>
          </a:p>
        </p:txBody>
      </p:sp>
      <p:pic>
        <p:nvPicPr>
          <p:cNvPr id="4" name="Picture 2" descr="Route de Seattle et carte de voisinage">
            <a:extLst>
              <a:ext uri="{FF2B5EF4-FFF2-40B4-BE49-F238E27FC236}">
                <a16:creationId xmlns:a16="http://schemas.microsoft.com/office/drawing/2014/main" id="{6F46873A-5466-41B6-8C3A-25B42F587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t="988" r="12062" b="1111"/>
          <a:stretch/>
        </p:blipFill>
        <p:spPr bwMode="auto">
          <a:xfrm>
            <a:off x="8051801" y="432065"/>
            <a:ext cx="3528667" cy="5829651"/>
          </a:xfrm>
          <a:prstGeom prst="roundRect">
            <a:avLst>
              <a:gd name="adj" fmla="val 167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2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A55E10BA-ACDC-4319-B012-8A5693C529D1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PIPELINE DE PREPROCESSING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9D79A3-32EC-43AB-8EC5-30EB966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B74C9FA9-F8D0-45A8-A305-981749FBD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400362"/>
              </p:ext>
            </p:extLst>
          </p:nvPr>
        </p:nvGraphicFramePr>
        <p:xfrm>
          <a:off x="442674" y="2127379"/>
          <a:ext cx="11306652" cy="3325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Bulle narrative : rectangle à coins arrondis 21">
            <a:extLst>
              <a:ext uri="{FF2B5EF4-FFF2-40B4-BE49-F238E27FC236}">
                <a16:creationId xmlns:a16="http://schemas.microsoft.com/office/drawing/2014/main" id="{8DD9C00A-2361-46FB-839A-FD0502613D06}"/>
              </a:ext>
            </a:extLst>
          </p:cNvPr>
          <p:cNvSpPr/>
          <p:nvPr/>
        </p:nvSpPr>
        <p:spPr>
          <a:xfrm>
            <a:off x="-8464" y="1056277"/>
            <a:ext cx="2057398" cy="1415987"/>
          </a:xfrm>
          <a:prstGeom prst="wedgeRoundRectCallout">
            <a:avLst>
              <a:gd name="adj1" fmla="val 155"/>
              <a:gd name="adj2" fmla="val 9566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Suppression des outliers :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Features </a:t>
            </a:r>
            <a:r>
              <a:rPr lang="fr-FR" sz="1200" dirty="0" err="1"/>
              <a:t>num</a:t>
            </a:r>
            <a:r>
              <a:rPr lang="fr-FR" sz="1200" dirty="0"/>
              <a:t> : valeurs &gt;= 0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Targets : Règles des interquartiles</a:t>
            </a:r>
          </a:p>
        </p:txBody>
      </p:sp>
      <p:sp>
        <p:nvSpPr>
          <p:cNvPr id="23" name="Bulle narrative : rectangle à coins arrondis 22">
            <a:extLst>
              <a:ext uri="{FF2B5EF4-FFF2-40B4-BE49-F238E27FC236}">
                <a16:creationId xmlns:a16="http://schemas.microsoft.com/office/drawing/2014/main" id="{7D1BF4FA-4EC1-43C8-8057-22273DFB9DD8}"/>
              </a:ext>
            </a:extLst>
          </p:cNvPr>
          <p:cNvSpPr/>
          <p:nvPr/>
        </p:nvSpPr>
        <p:spPr>
          <a:xfrm>
            <a:off x="84620" y="5051175"/>
            <a:ext cx="2429932" cy="1584199"/>
          </a:xfrm>
          <a:prstGeom prst="wedgeRoundRectCallout">
            <a:avLst>
              <a:gd name="adj1" fmla="val 33104"/>
              <a:gd name="adj2" fmla="val -8794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Imputation des valeurs manquantes :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Features </a:t>
            </a:r>
            <a:r>
              <a:rPr lang="fr-FR" sz="1200" dirty="0" err="1"/>
              <a:t>num</a:t>
            </a:r>
            <a:r>
              <a:rPr lang="fr-FR" sz="1200" dirty="0"/>
              <a:t> : Par la médiane de la feature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Features </a:t>
            </a:r>
            <a:r>
              <a:rPr lang="fr-FR" sz="1200" dirty="0" err="1"/>
              <a:t>qual</a:t>
            </a:r>
            <a:r>
              <a:rPr lang="fr-FR" sz="1200" dirty="0"/>
              <a:t> : Valeur la plus fréquente</a:t>
            </a:r>
          </a:p>
        </p:txBody>
      </p:sp>
      <p:sp>
        <p:nvSpPr>
          <p:cNvPr id="24" name="Bulle narrative : rectangle à coins arrondis 23">
            <a:extLst>
              <a:ext uri="{FF2B5EF4-FFF2-40B4-BE49-F238E27FC236}">
                <a16:creationId xmlns:a16="http://schemas.microsoft.com/office/drawing/2014/main" id="{8BB55D0F-FE9A-491F-A4A3-8524CAE6A4C4}"/>
              </a:ext>
            </a:extLst>
          </p:cNvPr>
          <p:cNvSpPr/>
          <p:nvPr/>
        </p:nvSpPr>
        <p:spPr>
          <a:xfrm>
            <a:off x="2346204" y="1063690"/>
            <a:ext cx="2057398" cy="1415987"/>
          </a:xfrm>
          <a:prstGeom prst="wedgeRoundRectCallout">
            <a:avLst>
              <a:gd name="adj1" fmla="val 10443"/>
              <a:gd name="adj2" fmla="val 950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Fuite de données :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Encodage binaire des features comprenant les relevés annuels énergétiques </a:t>
            </a:r>
          </a:p>
        </p:txBody>
      </p: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EFC7FB25-E2A2-4E68-84C4-97498EF12425}"/>
              </a:ext>
            </a:extLst>
          </p:cNvPr>
          <p:cNvSpPr/>
          <p:nvPr/>
        </p:nvSpPr>
        <p:spPr>
          <a:xfrm>
            <a:off x="2972995" y="5051174"/>
            <a:ext cx="2429932" cy="1584199"/>
          </a:xfrm>
          <a:prstGeom prst="wedgeRoundRectCallout">
            <a:avLst>
              <a:gd name="adj1" fmla="val 21606"/>
              <a:gd name="adj2" fmla="val -8687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Variables qualitatives :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Encodage </a:t>
            </a:r>
            <a:r>
              <a:rPr lang="fr-FR" sz="1200" dirty="0" err="1"/>
              <a:t>OneHot</a:t>
            </a:r>
            <a:r>
              <a:rPr lang="fr-FR" sz="1200" dirty="0"/>
              <a:t> sur les variables qualitatives car les algorithmes d’apprentissage préfèrent travailler sur des nombres.</a:t>
            </a:r>
          </a:p>
        </p:txBody>
      </p:sp>
      <p:sp>
        <p:nvSpPr>
          <p:cNvPr id="26" name="Bulle narrative : rectangle à coins arrondis 25">
            <a:extLst>
              <a:ext uri="{FF2B5EF4-FFF2-40B4-BE49-F238E27FC236}">
                <a16:creationId xmlns:a16="http://schemas.microsoft.com/office/drawing/2014/main" id="{B2FE11D8-DB50-4412-857A-E85304EC29FF}"/>
              </a:ext>
            </a:extLst>
          </p:cNvPr>
          <p:cNvSpPr/>
          <p:nvPr/>
        </p:nvSpPr>
        <p:spPr>
          <a:xfrm>
            <a:off x="5861370" y="5047809"/>
            <a:ext cx="2150533" cy="1584199"/>
          </a:xfrm>
          <a:prstGeom prst="wedgeRoundRectCallout">
            <a:avLst>
              <a:gd name="adj1" fmla="val 23647"/>
              <a:gd name="adj2" fmla="val -8718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Echantillonnage :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u="sng" dirty="0"/>
              <a:t>Split du dataset en 2 parties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Données d’entrainement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Données de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Echantillonnage stratifié ou aléatoire</a:t>
            </a:r>
          </a:p>
        </p:txBody>
      </p:sp>
      <p:sp>
        <p:nvSpPr>
          <p:cNvPr id="27" name="Bulle narrative : rectangle à coins arrondis 26">
            <a:extLst>
              <a:ext uri="{FF2B5EF4-FFF2-40B4-BE49-F238E27FC236}">
                <a16:creationId xmlns:a16="http://schemas.microsoft.com/office/drawing/2014/main" id="{9B325762-8E35-4723-B35D-4C36BF885417}"/>
              </a:ext>
            </a:extLst>
          </p:cNvPr>
          <p:cNvSpPr/>
          <p:nvPr/>
        </p:nvSpPr>
        <p:spPr>
          <a:xfrm>
            <a:off x="7095214" y="895478"/>
            <a:ext cx="2429932" cy="1584199"/>
          </a:xfrm>
          <a:prstGeom prst="wedgeRoundRectCallout">
            <a:avLst>
              <a:gd name="adj1" fmla="val 13244"/>
              <a:gd name="adj2" fmla="val 9002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Passage au log des targets :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Passage au log uniquement des targets afin de normaliser les distributions.</a:t>
            </a:r>
          </a:p>
        </p:txBody>
      </p:sp>
      <p:sp>
        <p:nvSpPr>
          <p:cNvPr id="28" name="Bulle narrative : rectangle à coins arrondis 27">
            <a:extLst>
              <a:ext uri="{FF2B5EF4-FFF2-40B4-BE49-F238E27FC236}">
                <a16:creationId xmlns:a16="http://schemas.microsoft.com/office/drawing/2014/main" id="{A6109119-1CE4-473C-A152-9540D932086E}"/>
              </a:ext>
            </a:extLst>
          </p:cNvPr>
          <p:cNvSpPr/>
          <p:nvPr/>
        </p:nvSpPr>
        <p:spPr>
          <a:xfrm>
            <a:off x="8470346" y="5049485"/>
            <a:ext cx="2150533" cy="1584199"/>
          </a:xfrm>
          <a:prstGeom prst="wedgeRoundRectCallout">
            <a:avLst>
              <a:gd name="adj1" fmla="val 15379"/>
              <a:gd name="adj2" fmla="val -8734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Normalisation des X :</a:t>
            </a:r>
          </a:p>
          <a:p>
            <a:endParaRPr lang="fr-FR" sz="1200" b="1" u="sng" dirty="0"/>
          </a:p>
          <a:p>
            <a:r>
              <a:rPr lang="fr-FR" sz="1200" u="sng" dirty="0"/>
              <a:t>2 méthodes testées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Réduction et centrage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Normalisation quantile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29" name="Bulle narrative : rectangle à coins arrondis 28">
            <a:extLst>
              <a:ext uri="{FF2B5EF4-FFF2-40B4-BE49-F238E27FC236}">
                <a16:creationId xmlns:a16="http://schemas.microsoft.com/office/drawing/2014/main" id="{464C4054-1E8D-4514-8523-8603A3A2C7DF}"/>
              </a:ext>
            </a:extLst>
          </p:cNvPr>
          <p:cNvSpPr/>
          <p:nvPr/>
        </p:nvSpPr>
        <p:spPr>
          <a:xfrm>
            <a:off x="9762068" y="895478"/>
            <a:ext cx="2429932" cy="1584199"/>
          </a:xfrm>
          <a:prstGeom prst="wedgeRoundRectCallout">
            <a:avLst>
              <a:gd name="adj1" fmla="val 8715"/>
              <a:gd name="adj2" fmla="val 9002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ACP :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Réduction dimensionnelle pour simplification des modèles.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2B4611-D289-4348-99B2-982BF199D3A0}"/>
              </a:ext>
            </a:extLst>
          </p:cNvPr>
          <p:cNvSpPr txBox="1"/>
          <p:nvPr/>
        </p:nvSpPr>
        <p:spPr>
          <a:xfrm>
            <a:off x="0" y="3005667"/>
            <a:ext cx="442674" cy="15520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fr-FR" sz="1400" b="1" dirty="0"/>
              <a:t>Dataset initial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D836B75-BDB1-4570-890C-9E1EF10A726F}"/>
              </a:ext>
            </a:extLst>
          </p:cNvPr>
          <p:cNvSpPr txBox="1"/>
          <p:nvPr/>
        </p:nvSpPr>
        <p:spPr>
          <a:xfrm>
            <a:off x="11749326" y="3005667"/>
            <a:ext cx="442674" cy="15520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r>
              <a:rPr lang="fr-FR" sz="1400" b="1" dirty="0"/>
              <a:t>Dataset préparé</a:t>
            </a:r>
          </a:p>
        </p:txBody>
      </p:sp>
      <p:sp>
        <p:nvSpPr>
          <p:cNvPr id="32" name="Bulle narrative : rectangle à coins arrondis 31">
            <a:extLst>
              <a:ext uri="{FF2B5EF4-FFF2-40B4-BE49-F238E27FC236}">
                <a16:creationId xmlns:a16="http://schemas.microsoft.com/office/drawing/2014/main" id="{B1F51DA7-925A-4D04-B752-D10088D2700F}"/>
              </a:ext>
            </a:extLst>
          </p:cNvPr>
          <p:cNvSpPr/>
          <p:nvPr/>
        </p:nvSpPr>
        <p:spPr>
          <a:xfrm>
            <a:off x="4700872" y="895479"/>
            <a:ext cx="2057398" cy="1584198"/>
          </a:xfrm>
          <a:prstGeom prst="wedgeRoundRectCallout">
            <a:avLst>
              <a:gd name="adj1" fmla="val 22377"/>
              <a:gd name="adj2" fmla="val 9031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Variables fortement corrélées :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L’encodage </a:t>
            </a:r>
            <a:r>
              <a:rPr lang="fr-FR" sz="1200" dirty="0" err="1"/>
              <a:t>OneHot</a:t>
            </a:r>
            <a:r>
              <a:rPr lang="fr-FR" sz="1200" dirty="0"/>
              <a:t> créant de nombreuses features, on supprime celles qui ont un coef de corrélation &gt; 0.75.</a:t>
            </a:r>
          </a:p>
        </p:txBody>
      </p:sp>
    </p:spTree>
    <p:extLst>
      <p:ext uri="{BB962C8B-B14F-4D97-AF65-F5344CB8AC3E}">
        <p14:creationId xmlns:p14="http://schemas.microsoft.com/office/powerpoint/2010/main" val="18976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IV – MODELISATION &amp; OPTIMISATION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50A09E-55A4-459B-96C5-9C1046827CBB}"/>
              </a:ext>
            </a:extLst>
          </p:cNvPr>
          <p:cNvSpPr txBox="1"/>
          <p:nvPr/>
        </p:nvSpPr>
        <p:spPr>
          <a:xfrm>
            <a:off x="2450362" y="4350517"/>
            <a:ext cx="7291275" cy="18047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b="1" u="sng" dirty="0"/>
              <a:t>3 points importants pour bien cerner le problème :</a:t>
            </a:r>
          </a:p>
          <a:p>
            <a:endParaRPr lang="fr-FR" sz="1400" b="1" u="sng" dirty="0"/>
          </a:p>
          <a:p>
            <a:pPr marL="800100" lvl="1" indent="-342900">
              <a:buFont typeface="+mj-lt"/>
              <a:buAutoNum type="arabicPeriod"/>
            </a:pPr>
            <a:r>
              <a:rPr lang="fr-FR" sz="1400" dirty="0"/>
              <a:t>Possédant des </a:t>
            </a:r>
            <a:r>
              <a:rPr lang="fr-FR" sz="1400" u="sng" dirty="0"/>
              <a:t>exemples d’entraînement étiquetés,</a:t>
            </a:r>
            <a:r>
              <a:rPr lang="fr-FR" sz="1400" dirty="0"/>
              <a:t> c’est une tâche dite supervisée.</a:t>
            </a:r>
          </a:p>
          <a:p>
            <a:pPr marL="800100" lvl="1" indent="-342900">
              <a:buFont typeface="+mj-lt"/>
              <a:buAutoNum type="arabicPeriod"/>
            </a:pPr>
            <a:endParaRPr lang="fr-FR" sz="1400" dirty="0"/>
          </a:p>
          <a:p>
            <a:pPr marL="800100" lvl="1" indent="-342900">
              <a:buFont typeface="+mj-lt"/>
              <a:buAutoNum type="arabicPeriod"/>
            </a:pPr>
            <a:r>
              <a:rPr lang="fr-FR" sz="1400" dirty="0"/>
              <a:t>Nous recherchons une valeur, nous avons donc à faire à un </a:t>
            </a:r>
            <a:r>
              <a:rPr lang="fr-FR" sz="1400" u="sng" dirty="0"/>
              <a:t>problème de régression</a:t>
            </a:r>
            <a:r>
              <a:rPr lang="fr-FR" sz="1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fr-FR" sz="1400" dirty="0"/>
          </a:p>
          <a:p>
            <a:pPr marL="800100" lvl="1" indent="-342900">
              <a:buFont typeface="+mj-lt"/>
              <a:buAutoNum type="arabicPeriod"/>
            </a:pPr>
            <a:r>
              <a:rPr lang="fr-FR" sz="1400" dirty="0"/>
              <a:t>Nous travaillons avec plusieurs indicateurs, ce sera donc une </a:t>
            </a:r>
            <a:r>
              <a:rPr lang="fr-FR" sz="1400" u="sng" dirty="0"/>
              <a:t>régression multivariée</a:t>
            </a:r>
            <a:r>
              <a:rPr lang="fr-FR" sz="1400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159A82-5D65-4238-9F30-576969E3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11</a:t>
            </a:fld>
            <a:endParaRPr lang="fr-FR" dirty="0"/>
          </a:p>
        </p:txBody>
      </p:sp>
      <p:pic>
        <p:nvPicPr>
          <p:cNvPr id="5" name="Picture 4" descr="RÃ©sultat de recherche d'images pour &quot;icone attention&quot;">
            <a:extLst>
              <a:ext uri="{FF2B5EF4-FFF2-40B4-BE49-F238E27FC236}">
                <a16:creationId xmlns:a16="http://schemas.microsoft.com/office/drawing/2014/main" id="{61EAD765-227A-49F9-9E01-56A669C1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46" b="90104" l="9818" r="89818">
                        <a14:foregroundMark x1="39758" y1="41082" x2="39758" y2="41082"/>
                        <a14:foregroundMark x1="49333" y1="70426" x2="49333" y2="70426"/>
                        <a14:foregroundMark x1="14909" y1="90104" x2="14909" y2="90104"/>
                        <a14:foregroundMark x1="29212" y1="8746" x2="29212" y2="8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41" y="4338491"/>
            <a:ext cx="868046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2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D0400A71-0B36-4401-BEB4-823532A0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ETAPES DE CONSTRUCTION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54363D-1765-42AA-A1BA-D88A11ACDE8B}"/>
              </a:ext>
            </a:extLst>
          </p:cNvPr>
          <p:cNvGrpSpPr/>
          <p:nvPr/>
        </p:nvGrpSpPr>
        <p:grpSpPr>
          <a:xfrm>
            <a:off x="401783" y="922867"/>
            <a:ext cx="3694507" cy="5681133"/>
            <a:chOff x="685212" y="922867"/>
            <a:chExt cx="3694507" cy="568113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73E90D7-2AB6-4558-897C-3A5AC6B39826}"/>
                </a:ext>
              </a:extLst>
            </p:cNvPr>
            <p:cNvSpPr/>
            <p:nvPr/>
          </p:nvSpPr>
          <p:spPr>
            <a:xfrm>
              <a:off x="685212" y="922867"/>
              <a:ext cx="3694507" cy="5681133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5769B169-BE13-4B76-8E8D-F9FAF5C961C1}"/>
                </a:ext>
              </a:extLst>
            </p:cNvPr>
            <p:cNvSpPr/>
            <p:nvPr/>
          </p:nvSpPr>
          <p:spPr>
            <a:xfrm>
              <a:off x="935362" y="1155255"/>
              <a:ext cx="3188231" cy="5854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Etape 1</a:t>
              </a:r>
            </a:p>
            <a:p>
              <a:pPr algn="ctr"/>
              <a:r>
                <a:rPr lang="fr-FR" sz="1200" dirty="0"/>
                <a:t>Entrainement des modèles sur des données </a:t>
              </a:r>
              <a:r>
                <a:rPr lang="fr-FR" sz="1200" b="1" u="sng" dirty="0"/>
                <a:t>filtrées avec validation croisée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1B0AA316-85BE-4B7A-A269-799F4E23719B}"/>
                </a:ext>
              </a:extLst>
            </p:cNvPr>
            <p:cNvGrpSpPr/>
            <p:nvPr/>
          </p:nvGrpSpPr>
          <p:grpSpPr>
            <a:xfrm>
              <a:off x="1083469" y="1920621"/>
              <a:ext cx="2908696" cy="4479257"/>
              <a:chOff x="1484310" y="1923662"/>
              <a:chExt cx="2908696" cy="447925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22D19DBD-7545-4E5A-8DE6-14D61BFA9062}"/>
                  </a:ext>
                </a:extLst>
              </p:cNvPr>
              <p:cNvGrpSpPr/>
              <p:nvPr/>
            </p:nvGrpSpPr>
            <p:grpSpPr>
              <a:xfrm>
                <a:off x="1484310" y="1923662"/>
                <a:ext cx="2908696" cy="4479257"/>
                <a:chOff x="1484310" y="1923662"/>
                <a:chExt cx="2908696" cy="4479257"/>
              </a:xfrm>
            </p:grpSpPr>
            <p:grpSp>
              <p:nvGrpSpPr>
                <p:cNvPr id="12" name="Groupe 11">
                  <a:extLst>
                    <a:ext uri="{FF2B5EF4-FFF2-40B4-BE49-F238E27FC236}">
                      <a16:creationId xmlns:a16="http://schemas.microsoft.com/office/drawing/2014/main" id="{C0678C35-F749-41DD-AFDD-FFD89CA3BD0C}"/>
                    </a:ext>
                  </a:extLst>
                </p:cNvPr>
                <p:cNvGrpSpPr/>
                <p:nvPr/>
              </p:nvGrpSpPr>
              <p:grpSpPr>
                <a:xfrm>
                  <a:off x="1484310" y="1923662"/>
                  <a:ext cx="2908696" cy="3359541"/>
                  <a:chOff x="1484310" y="1923662"/>
                  <a:chExt cx="2908696" cy="3359541"/>
                </a:xfrm>
              </p:grpSpPr>
              <p:sp>
                <p:nvSpPr>
                  <p:cNvPr id="3" name="Rectangle : coins arrondis 2">
                    <a:extLst>
                      <a:ext uri="{FF2B5EF4-FFF2-40B4-BE49-F238E27FC236}">
                        <a16:creationId xmlns:a16="http://schemas.microsoft.com/office/drawing/2014/main" id="{65ABBB0A-1F20-4E2E-9CB4-D602411DFB20}"/>
                      </a:ext>
                    </a:extLst>
                  </p:cNvPr>
                  <p:cNvSpPr/>
                  <p:nvPr/>
                </p:nvSpPr>
                <p:spPr>
                  <a:xfrm>
                    <a:off x="2932506" y="2700738"/>
                    <a:ext cx="1157023" cy="285622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Preprocessing</a:t>
                    </a:r>
                  </a:p>
                </p:txBody>
              </p:sp>
              <p:sp>
                <p:nvSpPr>
                  <p:cNvPr id="41" name="Rectangle : coins arrondis 40">
                    <a:extLst>
                      <a:ext uri="{FF2B5EF4-FFF2-40B4-BE49-F238E27FC236}">
                        <a16:creationId xmlns:a16="http://schemas.microsoft.com/office/drawing/2014/main" id="{99C7177D-4756-4D72-8212-311818CDD76E}"/>
                      </a:ext>
                    </a:extLst>
                  </p:cNvPr>
                  <p:cNvSpPr/>
                  <p:nvPr/>
                </p:nvSpPr>
                <p:spPr>
                  <a:xfrm>
                    <a:off x="2629027" y="3313320"/>
                    <a:ext cx="1763979" cy="34514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Entrainement modèles</a:t>
                    </a:r>
                  </a:p>
                </p:txBody>
              </p:sp>
              <p:sp>
                <p:nvSpPr>
                  <p:cNvPr id="7" name="Flèche : demi-tour 6">
                    <a:extLst>
                      <a:ext uri="{FF2B5EF4-FFF2-40B4-BE49-F238E27FC236}">
                        <a16:creationId xmlns:a16="http://schemas.microsoft.com/office/drawing/2014/main" id="{B7173844-2ED7-4805-88D1-F823B8CB8BA0}"/>
                      </a:ext>
                    </a:extLst>
                  </p:cNvPr>
                  <p:cNvSpPr/>
                  <p:nvPr/>
                </p:nvSpPr>
                <p:spPr>
                  <a:xfrm>
                    <a:off x="1910551" y="1923662"/>
                    <a:ext cx="1763979" cy="2406910"/>
                  </a:xfrm>
                  <a:prstGeom prst="uturnArrow">
                    <a:avLst>
                      <a:gd name="adj1" fmla="val 6613"/>
                      <a:gd name="adj2" fmla="val 9438"/>
                      <a:gd name="adj3" fmla="val 11532"/>
                      <a:gd name="adj4" fmla="val 42181"/>
                      <a:gd name="adj5" fmla="val 31773"/>
                    </a:avLst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Rectangle : coins arrondis 7">
                    <a:extLst>
                      <a:ext uri="{FF2B5EF4-FFF2-40B4-BE49-F238E27FC236}">
                        <a16:creationId xmlns:a16="http://schemas.microsoft.com/office/drawing/2014/main" id="{087D8FBA-01CF-40D4-97AE-3005FB7046E2}"/>
                      </a:ext>
                    </a:extLst>
                  </p:cNvPr>
                  <p:cNvSpPr/>
                  <p:nvPr/>
                </p:nvSpPr>
                <p:spPr>
                  <a:xfrm>
                    <a:off x="1484310" y="4337310"/>
                    <a:ext cx="1052778" cy="285622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Boucle N fois</a:t>
                    </a:r>
                  </a:p>
                </p:txBody>
              </p:sp>
              <p:sp>
                <p:nvSpPr>
                  <p:cNvPr id="9" name="Flèche : bas 8">
                    <a:extLst>
                      <a:ext uri="{FF2B5EF4-FFF2-40B4-BE49-F238E27FC236}">
                        <a16:creationId xmlns:a16="http://schemas.microsoft.com/office/drawing/2014/main" id="{9A9095D8-CE1C-49D3-B9CA-3AF90D3ACFF0}"/>
                      </a:ext>
                    </a:extLst>
                  </p:cNvPr>
                  <p:cNvSpPr/>
                  <p:nvPr/>
                </p:nvSpPr>
                <p:spPr>
                  <a:xfrm>
                    <a:off x="3390365" y="2986360"/>
                    <a:ext cx="241301" cy="326960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" name="Rectangle : coins arrondis 48">
                    <a:extLst>
                      <a:ext uri="{FF2B5EF4-FFF2-40B4-BE49-F238E27FC236}">
                        <a16:creationId xmlns:a16="http://schemas.microsoft.com/office/drawing/2014/main" id="{2C8F3650-E454-4B87-AB97-09E403B4C253}"/>
                      </a:ext>
                    </a:extLst>
                  </p:cNvPr>
                  <p:cNvSpPr/>
                  <p:nvPr/>
                </p:nvSpPr>
                <p:spPr>
                  <a:xfrm>
                    <a:off x="2629027" y="3985426"/>
                    <a:ext cx="1763979" cy="345146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Enregistrement scores</a:t>
                    </a:r>
                  </a:p>
                </p:txBody>
              </p:sp>
              <p:sp>
                <p:nvSpPr>
                  <p:cNvPr id="50" name="Flèche : bas 49">
                    <a:extLst>
                      <a:ext uri="{FF2B5EF4-FFF2-40B4-BE49-F238E27FC236}">
                        <a16:creationId xmlns:a16="http://schemas.microsoft.com/office/drawing/2014/main" id="{14CD205B-2DD7-45E4-905A-ED28480DAA5F}"/>
                      </a:ext>
                    </a:extLst>
                  </p:cNvPr>
                  <p:cNvSpPr/>
                  <p:nvPr/>
                </p:nvSpPr>
                <p:spPr>
                  <a:xfrm>
                    <a:off x="3390365" y="3664429"/>
                    <a:ext cx="241301" cy="326960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" name="Flèche : demi-tour 50">
                    <a:extLst>
                      <a:ext uri="{FF2B5EF4-FFF2-40B4-BE49-F238E27FC236}">
                        <a16:creationId xmlns:a16="http://schemas.microsoft.com/office/drawing/2014/main" id="{0393EE58-9598-48ED-805F-F3AF7F6FEA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797839" y="4337310"/>
                    <a:ext cx="1763979" cy="945893"/>
                  </a:xfrm>
                  <a:prstGeom prst="uturnArrow">
                    <a:avLst>
                      <a:gd name="adj1" fmla="val 12373"/>
                      <a:gd name="adj2" fmla="val 17469"/>
                      <a:gd name="adj3" fmla="val 22227"/>
                      <a:gd name="adj4" fmla="val 42181"/>
                      <a:gd name="adj5" fmla="val 67753"/>
                    </a:avLst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Rectangle : coins arrondis 12">
                  <a:extLst>
                    <a:ext uri="{FF2B5EF4-FFF2-40B4-BE49-F238E27FC236}">
                      <a16:creationId xmlns:a16="http://schemas.microsoft.com/office/drawing/2014/main" id="{02E0EB35-A3F5-4236-B839-1B9F5A971542}"/>
                    </a:ext>
                  </a:extLst>
                </p:cNvPr>
                <p:cNvSpPr/>
                <p:nvPr/>
              </p:nvSpPr>
              <p:spPr>
                <a:xfrm>
                  <a:off x="2092118" y="6025420"/>
                  <a:ext cx="1676400" cy="37749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Moyenne des scores</a:t>
                  </a:r>
                </a:p>
              </p:txBody>
            </p:sp>
          </p:grpSp>
          <p:sp>
            <p:nvSpPr>
              <p:cNvPr id="15" name="Flèche : bas 14">
                <a:extLst>
                  <a:ext uri="{FF2B5EF4-FFF2-40B4-BE49-F238E27FC236}">
                    <a16:creationId xmlns:a16="http://schemas.microsoft.com/office/drawing/2014/main" id="{F5BE6F9B-44D5-4C13-9EF0-8B0EEBF36224}"/>
                  </a:ext>
                </a:extLst>
              </p:cNvPr>
              <p:cNvSpPr/>
              <p:nvPr/>
            </p:nvSpPr>
            <p:spPr>
              <a:xfrm>
                <a:off x="2873239" y="5427132"/>
                <a:ext cx="394894" cy="5411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364733F-082A-424F-97B7-ACEA186BC23F}"/>
              </a:ext>
            </a:extLst>
          </p:cNvPr>
          <p:cNvGrpSpPr/>
          <p:nvPr/>
        </p:nvGrpSpPr>
        <p:grpSpPr>
          <a:xfrm>
            <a:off x="4248746" y="922866"/>
            <a:ext cx="3694507" cy="5681133"/>
            <a:chOff x="4376204" y="922867"/>
            <a:chExt cx="3694507" cy="5681133"/>
          </a:xfrm>
        </p:grpSpPr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7B195C43-3AAB-4B8D-B9AC-7C49EE03D186}"/>
                </a:ext>
              </a:extLst>
            </p:cNvPr>
            <p:cNvSpPr/>
            <p:nvPr/>
          </p:nvSpPr>
          <p:spPr>
            <a:xfrm>
              <a:off x="4376204" y="922867"/>
              <a:ext cx="3694507" cy="5681133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20316843-2E93-4D82-9F3E-17FB4C7D6E5D}"/>
                </a:ext>
              </a:extLst>
            </p:cNvPr>
            <p:cNvSpPr/>
            <p:nvPr/>
          </p:nvSpPr>
          <p:spPr>
            <a:xfrm>
              <a:off x="4638178" y="992094"/>
              <a:ext cx="3170558" cy="84823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Etape 2</a:t>
              </a:r>
            </a:p>
            <a:p>
              <a:pPr algn="ctr"/>
              <a:r>
                <a:rPr lang="fr-FR" sz="1200" dirty="0"/>
                <a:t>Entrainement des 3 modèles les plus prometteurs sur des données </a:t>
              </a:r>
              <a:r>
                <a:rPr lang="fr-FR" sz="1200" b="1" u="sng" dirty="0"/>
                <a:t>non filtrées avec validation croisée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A65D38D6-32B1-4085-B64D-084F47DC999B}"/>
                </a:ext>
              </a:extLst>
            </p:cNvPr>
            <p:cNvGrpSpPr/>
            <p:nvPr/>
          </p:nvGrpSpPr>
          <p:grpSpPr>
            <a:xfrm>
              <a:off x="4749145" y="1915244"/>
              <a:ext cx="2908696" cy="4484635"/>
              <a:chOff x="1484310" y="1923662"/>
              <a:chExt cx="2908696" cy="4484635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F02F33E7-D91E-4472-B5E1-6DA150C01E2F}"/>
                  </a:ext>
                </a:extLst>
              </p:cNvPr>
              <p:cNvGrpSpPr/>
              <p:nvPr/>
            </p:nvGrpSpPr>
            <p:grpSpPr>
              <a:xfrm>
                <a:off x="1484310" y="1923662"/>
                <a:ext cx="2908696" cy="4484635"/>
                <a:chOff x="1484310" y="1923662"/>
                <a:chExt cx="2908696" cy="4484635"/>
              </a:xfrm>
            </p:grpSpPr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350628B8-6E3C-4291-B4AF-51A0F0DBA5B1}"/>
                    </a:ext>
                  </a:extLst>
                </p:cNvPr>
                <p:cNvGrpSpPr/>
                <p:nvPr/>
              </p:nvGrpSpPr>
              <p:grpSpPr>
                <a:xfrm>
                  <a:off x="1484310" y="1923662"/>
                  <a:ext cx="2908696" cy="3359541"/>
                  <a:chOff x="1484310" y="1923662"/>
                  <a:chExt cx="2908696" cy="3359541"/>
                </a:xfrm>
              </p:grpSpPr>
              <p:sp>
                <p:nvSpPr>
                  <p:cNvPr id="58" name="Rectangle : coins arrondis 57">
                    <a:extLst>
                      <a:ext uri="{FF2B5EF4-FFF2-40B4-BE49-F238E27FC236}">
                        <a16:creationId xmlns:a16="http://schemas.microsoft.com/office/drawing/2014/main" id="{2F58986E-59C4-4341-9F80-5F5911A52D51}"/>
                      </a:ext>
                    </a:extLst>
                  </p:cNvPr>
                  <p:cNvSpPr/>
                  <p:nvPr/>
                </p:nvSpPr>
                <p:spPr>
                  <a:xfrm>
                    <a:off x="2932506" y="2700738"/>
                    <a:ext cx="1157023" cy="285622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Preprocessing</a:t>
                    </a:r>
                  </a:p>
                </p:txBody>
              </p:sp>
              <p:sp>
                <p:nvSpPr>
                  <p:cNvPr id="59" name="Rectangle : coins arrondis 58">
                    <a:extLst>
                      <a:ext uri="{FF2B5EF4-FFF2-40B4-BE49-F238E27FC236}">
                        <a16:creationId xmlns:a16="http://schemas.microsoft.com/office/drawing/2014/main" id="{87372508-7D23-4D0D-A523-2C047D21C208}"/>
                      </a:ext>
                    </a:extLst>
                  </p:cNvPr>
                  <p:cNvSpPr/>
                  <p:nvPr/>
                </p:nvSpPr>
                <p:spPr>
                  <a:xfrm>
                    <a:off x="2629027" y="3313320"/>
                    <a:ext cx="1763979" cy="345146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Entrainement modèles</a:t>
                    </a:r>
                  </a:p>
                </p:txBody>
              </p:sp>
              <p:sp>
                <p:nvSpPr>
                  <p:cNvPr id="60" name="Flèche : demi-tour 59">
                    <a:extLst>
                      <a:ext uri="{FF2B5EF4-FFF2-40B4-BE49-F238E27FC236}">
                        <a16:creationId xmlns:a16="http://schemas.microsoft.com/office/drawing/2014/main" id="{E4B47B8D-6D33-40E1-B9B0-3FB30F9A3B11}"/>
                      </a:ext>
                    </a:extLst>
                  </p:cNvPr>
                  <p:cNvSpPr/>
                  <p:nvPr/>
                </p:nvSpPr>
                <p:spPr>
                  <a:xfrm>
                    <a:off x="1910551" y="1923662"/>
                    <a:ext cx="1763979" cy="2406910"/>
                  </a:xfrm>
                  <a:prstGeom prst="uturnArrow">
                    <a:avLst>
                      <a:gd name="adj1" fmla="val 6613"/>
                      <a:gd name="adj2" fmla="val 9438"/>
                      <a:gd name="adj3" fmla="val 11532"/>
                      <a:gd name="adj4" fmla="val 42181"/>
                      <a:gd name="adj5" fmla="val 31773"/>
                    </a:avLst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Rectangle : coins arrondis 60">
                    <a:extLst>
                      <a:ext uri="{FF2B5EF4-FFF2-40B4-BE49-F238E27FC236}">
                        <a16:creationId xmlns:a16="http://schemas.microsoft.com/office/drawing/2014/main" id="{C2396392-28CA-4AA6-9E3E-333988619931}"/>
                      </a:ext>
                    </a:extLst>
                  </p:cNvPr>
                  <p:cNvSpPr/>
                  <p:nvPr/>
                </p:nvSpPr>
                <p:spPr>
                  <a:xfrm>
                    <a:off x="1484310" y="4337310"/>
                    <a:ext cx="1052778" cy="285622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Boucle N fois</a:t>
                    </a:r>
                  </a:p>
                </p:txBody>
              </p:sp>
              <p:sp>
                <p:nvSpPr>
                  <p:cNvPr id="62" name="Flèche : bas 61">
                    <a:extLst>
                      <a:ext uri="{FF2B5EF4-FFF2-40B4-BE49-F238E27FC236}">
                        <a16:creationId xmlns:a16="http://schemas.microsoft.com/office/drawing/2014/main" id="{467995AA-4245-4B22-B148-96514968468C}"/>
                      </a:ext>
                    </a:extLst>
                  </p:cNvPr>
                  <p:cNvSpPr/>
                  <p:nvPr/>
                </p:nvSpPr>
                <p:spPr>
                  <a:xfrm>
                    <a:off x="3390365" y="2986360"/>
                    <a:ext cx="241301" cy="326960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3" name="Rectangle : coins arrondis 62">
                    <a:extLst>
                      <a:ext uri="{FF2B5EF4-FFF2-40B4-BE49-F238E27FC236}">
                        <a16:creationId xmlns:a16="http://schemas.microsoft.com/office/drawing/2014/main" id="{DA3B58F8-8900-4054-8EFF-74EBC4FADA68}"/>
                      </a:ext>
                    </a:extLst>
                  </p:cNvPr>
                  <p:cNvSpPr/>
                  <p:nvPr/>
                </p:nvSpPr>
                <p:spPr>
                  <a:xfrm>
                    <a:off x="2629027" y="3985426"/>
                    <a:ext cx="1763979" cy="345146"/>
                  </a:xfrm>
                  <a:prstGeom prst="round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200" dirty="0"/>
                      <a:t>Enregistrement scores</a:t>
                    </a:r>
                  </a:p>
                </p:txBody>
              </p:sp>
              <p:sp>
                <p:nvSpPr>
                  <p:cNvPr id="64" name="Flèche : bas 63">
                    <a:extLst>
                      <a:ext uri="{FF2B5EF4-FFF2-40B4-BE49-F238E27FC236}">
                        <a16:creationId xmlns:a16="http://schemas.microsoft.com/office/drawing/2014/main" id="{7736A9D2-7FEB-4DE5-A321-29EE55A8CA5D}"/>
                      </a:ext>
                    </a:extLst>
                  </p:cNvPr>
                  <p:cNvSpPr/>
                  <p:nvPr/>
                </p:nvSpPr>
                <p:spPr>
                  <a:xfrm>
                    <a:off x="3390365" y="3664429"/>
                    <a:ext cx="241301" cy="326960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5" name="Flèche : demi-tour 64">
                    <a:extLst>
                      <a:ext uri="{FF2B5EF4-FFF2-40B4-BE49-F238E27FC236}">
                        <a16:creationId xmlns:a16="http://schemas.microsoft.com/office/drawing/2014/main" id="{762B51FF-3C27-4BF3-93DB-B7E689EE14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797839" y="4337310"/>
                    <a:ext cx="1763979" cy="945893"/>
                  </a:xfrm>
                  <a:prstGeom prst="uturnArrow">
                    <a:avLst>
                      <a:gd name="adj1" fmla="val 12373"/>
                      <a:gd name="adj2" fmla="val 17469"/>
                      <a:gd name="adj3" fmla="val 22227"/>
                      <a:gd name="adj4" fmla="val 42181"/>
                      <a:gd name="adj5" fmla="val 67753"/>
                    </a:avLst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Rectangle : coins arrondis 56">
                  <a:extLst>
                    <a:ext uri="{FF2B5EF4-FFF2-40B4-BE49-F238E27FC236}">
                      <a16:creationId xmlns:a16="http://schemas.microsoft.com/office/drawing/2014/main" id="{8A18BE3A-EED4-42E1-8080-EE16E7922A9A}"/>
                    </a:ext>
                  </a:extLst>
                </p:cNvPr>
                <p:cNvSpPr/>
                <p:nvPr/>
              </p:nvSpPr>
              <p:spPr>
                <a:xfrm>
                  <a:off x="2120422" y="6030798"/>
                  <a:ext cx="1676400" cy="377499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Moyenne des scores</a:t>
                  </a:r>
                </a:p>
              </p:txBody>
            </p:sp>
          </p:grpSp>
          <p:sp>
            <p:nvSpPr>
              <p:cNvPr id="55" name="Flèche : bas 54">
                <a:extLst>
                  <a:ext uri="{FF2B5EF4-FFF2-40B4-BE49-F238E27FC236}">
                    <a16:creationId xmlns:a16="http://schemas.microsoft.com/office/drawing/2014/main" id="{5DEBD061-B494-47DC-BF45-7116574EEAB8}"/>
                  </a:ext>
                </a:extLst>
              </p:cNvPr>
              <p:cNvSpPr/>
              <p:nvPr/>
            </p:nvSpPr>
            <p:spPr>
              <a:xfrm>
                <a:off x="2873239" y="5427132"/>
                <a:ext cx="394894" cy="5411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613DFD1-9D79-4F7C-9A40-12088304DD70}"/>
              </a:ext>
            </a:extLst>
          </p:cNvPr>
          <p:cNvGrpSpPr/>
          <p:nvPr/>
        </p:nvGrpSpPr>
        <p:grpSpPr>
          <a:xfrm>
            <a:off x="8096510" y="922866"/>
            <a:ext cx="3694507" cy="5681133"/>
            <a:chOff x="8259946" y="922867"/>
            <a:chExt cx="3694507" cy="5681133"/>
          </a:xfrm>
        </p:grpSpPr>
        <p:sp>
          <p:nvSpPr>
            <p:cNvPr id="86" name="Rectangle : coins arrondis 85">
              <a:extLst>
                <a:ext uri="{FF2B5EF4-FFF2-40B4-BE49-F238E27FC236}">
                  <a16:creationId xmlns:a16="http://schemas.microsoft.com/office/drawing/2014/main" id="{E3ABF425-9582-4542-9CAB-58A0C2D25ED2}"/>
                </a:ext>
              </a:extLst>
            </p:cNvPr>
            <p:cNvSpPr/>
            <p:nvPr/>
          </p:nvSpPr>
          <p:spPr>
            <a:xfrm>
              <a:off x="8259946" y="922867"/>
              <a:ext cx="3694507" cy="5681133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481054D3-77B5-4224-B465-AF174993B046}"/>
                </a:ext>
              </a:extLst>
            </p:cNvPr>
            <p:cNvSpPr/>
            <p:nvPr/>
          </p:nvSpPr>
          <p:spPr>
            <a:xfrm>
              <a:off x="8668526" y="1158841"/>
              <a:ext cx="2877345" cy="5854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/>
                <a:t>Etape 3</a:t>
              </a:r>
            </a:p>
            <a:p>
              <a:pPr algn="ctr"/>
              <a:r>
                <a:rPr lang="fr-FR" sz="1200" dirty="0"/>
                <a:t>Optimisation des 3 modèles les plus prometteurs</a:t>
              </a:r>
            </a:p>
          </p:txBody>
        </p:sp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0F332CD8-78A8-4B31-A613-EE720D176C3B}"/>
                </a:ext>
              </a:extLst>
            </p:cNvPr>
            <p:cNvSpPr/>
            <p:nvPr/>
          </p:nvSpPr>
          <p:spPr>
            <a:xfrm>
              <a:off x="8668526" y="1942964"/>
              <a:ext cx="2877345" cy="585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Utilisation de </a:t>
              </a:r>
              <a:r>
                <a:rPr lang="fr-FR" sz="1200" dirty="0" err="1"/>
                <a:t>gridsearchCV</a:t>
              </a:r>
              <a:r>
                <a:rPr lang="fr-FR" sz="1200" dirty="0"/>
                <a:t> de </a:t>
              </a:r>
              <a:r>
                <a:rPr lang="fr-FR" sz="1200" dirty="0" err="1"/>
                <a:t>scikit</a:t>
              </a:r>
              <a:r>
                <a:rPr lang="fr-FR" sz="1200" dirty="0"/>
                <a:t> </a:t>
              </a:r>
              <a:r>
                <a:rPr lang="fr-FR" sz="1200" dirty="0" err="1"/>
                <a:t>Learn</a:t>
              </a:r>
              <a:endParaRPr lang="fr-FR" sz="1200" dirty="0"/>
            </a:p>
          </p:txBody>
        </p:sp>
      </p:grp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54E52C0-44FE-4EF5-8DE2-F2B75E4BAD74}"/>
              </a:ext>
            </a:extLst>
          </p:cNvPr>
          <p:cNvSpPr/>
          <p:nvPr/>
        </p:nvSpPr>
        <p:spPr>
          <a:xfrm>
            <a:off x="8505089" y="4328891"/>
            <a:ext cx="2877345" cy="7007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 noter : Il est possible de faire directement le GridSearchCV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E3D5047-65BF-4111-AE8C-DBFDF00C945A}"/>
              </a:ext>
            </a:extLst>
          </p:cNvPr>
          <p:cNvSpPr/>
          <p:nvPr/>
        </p:nvSpPr>
        <p:spPr>
          <a:xfrm>
            <a:off x="3265087" y="5349703"/>
            <a:ext cx="1814062" cy="5854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</a:rPr>
              <a:t>Analyses résultats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Choix des 3 modèles les plus prometteurs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3EA09FC-BB8F-4659-B859-3843322A278A}"/>
              </a:ext>
            </a:extLst>
          </p:cNvPr>
          <p:cNvSpPr/>
          <p:nvPr/>
        </p:nvSpPr>
        <p:spPr>
          <a:xfrm>
            <a:off x="6558767" y="5349703"/>
            <a:ext cx="1814062" cy="5854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u="sng" dirty="0">
                <a:solidFill>
                  <a:schemeClr val="tx1"/>
                </a:solidFill>
              </a:rPr>
              <a:t>Analyses résultats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Pour vérification modèle en conditions réelles</a:t>
            </a:r>
          </a:p>
        </p:txBody>
      </p:sp>
    </p:spTree>
    <p:extLst>
      <p:ext uri="{BB962C8B-B14F-4D97-AF65-F5344CB8AC3E}">
        <p14:creationId xmlns:p14="http://schemas.microsoft.com/office/powerpoint/2010/main" val="21424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D0400A71-0B36-4401-BEB4-823532A0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PRESENTATION MODELES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3C45B39-655D-43C2-9103-AC8F959A461C}"/>
              </a:ext>
            </a:extLst>
          </p:cNvPr>
          <p:cNvSpPr/>
          <p:nvPr/>
        </p:nvSpPr>
        <p:spPr>
          <a:xfrm>
            <a:off x="1266822" y="922866"/>
            <a:ext cx="4969934" cy="5012267"/>
          </a:xfrm>
          <a:prstGeom prst="roundRect">
            <a:avLst>
              <a:gd name="adj" fmla="val 603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u="sng" dirty="0">
                <a:solidFill>
                  <a:schemeClr val="tx1"/>
                </a:solidFill>
              </a:rPr>
              <a:t>Liste des modèles testés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1- </a:t>
            </a:r>
            <a:r>
              <a:rPr lang="fr-FR" dirty="0" err="1">
                <a:solidFill>
                  <a:schemeClr val="tx1"/>
                </a:solidFill>
              </a:rPr>
              <a:t>Linear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Regression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2- </a:t>
            </a:r>
            <a:r>
              <a:rPr lang="fr-FR" dirty="0" err="1">
                <a:solidFill>
                  <a:schemeClr val="tx1"/>
                </a:solidFill>
              </a:rPr>
              <a:t>Regression</a:t>
            </a:r>
            <a:r>
              <a:rPr lang="fr-FR" dirty="0">
                <a:solidFill>
                  <a:schemeClr val="tx1"/>
                </a:solidFill>
              </a:rPr>
              <a:t> Ridge</a:t>
            </a:r>
          </a:p>
          <a:p>
            <a:r>
              <a:rPr lang="fr-FR" dirty="0">
                <a:solidFill>
                  <a:schemeClr val="tx1"/>
                </a:solidFill>
              </a:rPr>
              <a:t>3- </a:t>
            </a:r>
            <a:r>
              <a:rPr lang="fr-FR" dirty="0" err="1">
                <a:solidFill>
                  <a:schemeClr val="tx1"/>
                </a:solidFill>
              </a:rPr>
              <a:t>Regresion</a:t>
            </a:r>
            <a:r>
              <a:rPr lang="fr-FR" dirty="0">
                <a:solidFill>
                  <a:schemeClr val="tx1"/>
                </a:solidFill>
              </a:rPr>
              <a:t> Lasso</a:t>
            </a:r>
          </a:p>
          <a:p>
            <a:r>
              <a:rPr lang="fr-FR" dirty="0">
                <a:solidFill>
                  <a:schemeClr val="tx1"/>
                </a:solidFill>
              </a:rPr>
              <a:t>4- </a:t>
            </a:r>
            <a:r>
              <a:rPr lang="fr-FR" dirty="0" err="1">
                <a:solidFill>
                  <a:schemeClr val="tx1"/>
                </a:solidFill>
              </a:rPr>
              <a:t>ElasticNet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5- </a:t>
            </a:r>
            <a:r>
              <a:rPr lang="fr-FR" dirty="0" err="1">
                <a:solidFill>
                  <a:schemeClr val="tx1"/>
                </a:solidFill>
              </a:rPr>
              <a:t>kNN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6- SVR</a:t>
            </a:r>
          </a:p>
          <a:p>
            <a:r>
              <a:rPr lang="fr-FR" dirty="0">
                <a:solidFill>
                  <a:schemeClr val="tx1"/>
                </a:solidFill>
              </a:rPr>
              <a:t>7- </a:t>
            </a:r>
            <a:r>
              <a:rPr lang="fr-FR" dirty="0" err="1">
                <a:solidFill>
                  <a:schemeClr val="tx1"/>
                </a:solidFill>
              </a:rPr>
              <a:t>Decision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Tree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Regressor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8- </a:t>
            </a:r>
            <a:r>
              <a:rPr lang="fr-FR" dirty="0" err="1">
                <a:solidFill>
                  <a:schemeClr val="tx1"/>
                </a:solidFill>
              </a:rPr>
              <a:t>Random</a:t>
            </a:r>
            <a:r>
              <a:rPr lang="fr-FR" dirty="0">
                <a:solidFill>
                  <a:schemeClr val="tx1"/>
                </a:solidFill>
              </a:rPr>
              <a:t> Forest </a:t>
            </a:r>
            <a:r>
              <a:rPr lang="fr-FR" dirty="0" err="1">
                <a:solidFill>
                  <a:schemeClr val="tx1"/>
                </a:solidFill>
              </a:rPr>
              <a:t>Regressor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9- </a:t>
            </a:r>
            <a:r>
              <a:rPr lang="fr-FR" dirty="0" err="1">
                <a:solidFill>
                  <a:schemeClr val="tx1"/>
                </a:solidFill>
              </a:rPr>
              <a:t>AdaBoostRegressor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10- Gradient </a:t>
            </a:r>
            <a:r>
              <a:rPr lang="fr-FR" dirty="0" err="1">
                <a:solidFill>
                  <a:schemeClr val="tx1"/>
                </a:solidFill>
              </a:rPr>
              <a:t>Boosting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Regressor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11- MLP </a:t>
            </a:r>
            <a:r>
              <a:rPr lang="fr-FR" dirty="0" err="1">
                <a:solidFill>
                  <a:schemeClr val="tx1"/>
                </a:solidFill>
              </a:rPr>
              <a:t>Regressor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179607-2798-4C1B-B73F-9D51E75B15D4}"/>
              </a:ext>
            </a:extLst>
          </p:cNvPr>
          <p:cNvSpPr/>
          <p:nvPr/>
        </p:nvSpPr>
        <p:spPr>
          <a:xfrm>
            <a:off x="1334549" y="2127383"/>
            <a:ext cx="3255429" cy="1879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CA9A6A-A691-430C-B1E2-55E927C13064}"/>
              </a:ext>
            </a:extLst>
          </p:cNvPr>
          <p:cNvSpPr/>
          <p:nvPr/>
        </p:nvSpPr>
        <p:spPr>
          <a:xfrm>
            <a:off x="1334550" y="4023916"/>
            <a:ext cx="3255429" cy="827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3246D-2B16-44A6-977C-4DA265BB5FD6}"/>
              </a:ext>
            </a:extLst>
          </p:cNvPr>
          <p:cNvSpPr/>
          <p:nvPr/>
        </p:nvSpPr>
        <p:spPr>
          <a:xfrm>
            <a:off x="1338784" y="4868334"/>
            <a:ext cx="3255429" cy="4344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12BDFB8-FFFA-4B5C-BBDE-CADFDA10F726}"/>
              </a:ext>
            </a:extLst>
          </p:cNvPr>
          <p:cNvSpPr/>
          <p:nvPr/>
        </p:nvSpPr>
        <p:spPr>
          <a:xfrm>
            <a:off x="4704285" y="2923248"/>
            <a:ext cx="1422400" cy="2878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Modèles simples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105ECED-D662-4433-B96D-9C9A2671ADF1}"/>
              </a:ext>
            </a:extLst>
          </p:cNvPr>
          <p:cNvSpPr/>
          <p:nvPr/>
        </p:nvSpPr>
        <p:spPr>
          <a:xfrm>
            <a:off x="4704285" y="4220417"/>
            <a:ext cx="1422400" cy="4344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Méthodes ensemblistes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C77F9E1-9360-4756-853A-C9CFF56D830D}"/>
              </a:ext>
            </a:extLst>
          </p:cNvPr>
          <p:cNvSpPr/>
          <p:nvPr/>
        </p:nvSpPr>
        <p:spPr>
          <a:xfrm>
            <a:off x="4704285" y="4868334"/>
            <a:ext cx="1422400" cy="4344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Réseaux neuronaux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803BCFC-ED14-4D70-AB74-A26BA6B9A708}"/>
              </a:ext>
            </a:extLst>
          </p:cNvPr>
          <p:cNvSpPr/>
          <p:nvPr/>
        </p:nvSpPr>
        <p:spPr>
          <a:xfrm>
            <a:off x="4468689" y="6105378"/>
            <a:ext cx="4453467" cy="6566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Critères de performances choisis :</a:t>
            </a:r>
          </a:p>
          <a:p>
            <a:pPr algn="ctr"/>
            <a:endParaRPr lang="fr-FR" sz="1200" b="1" u="sng" dirty="0"/>
          </a:p>
          <a:p>
            <a:pPr algn="ctr"/>
            <a:r>
              <a:rPr lang="fr-FR" sz="1200" dirty="0"/>
              <a:t>% d’erreurs   |   RMSE   |   R2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9B9818D-E623-4884-B4CF-CB35A89E7309}"/>
              </a:ext>
            </a:extLst>
          </p:cNvPr>
          <p:cNvGrpSpPr/>
          <p:nvPr/>
        </p:nvGrpSpPr>
        <p:grpSpPr>
          <a:xfrm>
            <a:off x="7049556" y="922866"/>
            <a:ext cx="4453467" cy="5012266"/>
            <a:chOff x="7049556" y="922866"/>
            <a:chExt cx="4453467" cy="5012266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CCF412EB-2197-4C7A-AABC-C68B25AA0E60}"/>
                </a:ext>
              </a:extLst>
            </p:cNvPr>
            <p:cNvSpPr/>
            <p:nvPr/>
          </p:nvSpPr>
          <p:spPr>
            <a:xfrm>
              <a:off x="7049556" y="922866"/>
              <a:ext cx="4453467" cy="5012266"/>
            </a:xfrm>
            <a:prstGeom prst="roundRect">
              <a:avLst>
                <a:gd name="adj" fmla="val 6035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400" b="1" u="sng" dirty="0">
                  <a:solidFill>
                    <a:schemeClr val="tx1"/>
                  </a:solidFill>
                </a:rPr>
                <a:t>Rappel des targets à prédire :</a:t>
              </a: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  <a:p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DDE17CFA-7925-4109-B927-0F6185E23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8591" y="2252728"/>
              <a:ext cx="3834969" cy="2352544"/>
            </a:xfrm>
            <a:prstGeom prst="rect">
              <a:avLst/>
            </a:prstGeom>
          </p:spPr>
        </p:pic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D73F003C-5DAE-4B49-A6D8-C7A95B8FB53C}"/>
                </a:ext>
              </a:extLst>
            </p:cNvPr>
            <p:cNvSpPr/>
            <p:nvPr/>
          </p:nvSpPr>
          <p:spPr>
            <a:xfrm>
              <a:off x="8729197" y="4695945"/>
              <a:ext cx="546878" cy="3459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115</a:t>
              </a: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6FFC612B-F284-404E-896A-F6B58CE08323}"/>
                </a:ext>
              </a:extLst>
            </p:cNvPr>
            <p:cNvSpPr/>
            <p:nvPr/>
          </p:nvSpPr>
          <p:spPr>
            <a:xfrm>
              <a:off x="10088875" y="4695355"/>
              <a:ext cx="1104685" cy="3459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5194673</a:t>
              </a: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31E6693C-B721-4FBD-99AE-0E20FC11F207}"/>
                </a:ext>
              </a:extLst>
            </p:cNvPr>
            <p:cNvSpPr/>
            <p:nvPr/>
          </p:nvSpPr>
          <p:spPr>
            <a:xfrm>
              <a:off x="7342498" y="4697450"/>
              <a:ext cx="1234235" cy="3459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Moyennes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87EF482-F121-404C-AD75-70AF7BC6DDB7}"/>
                </a:ext>
              </a:extLst>
            </p:cNvPr>
            <p:cNvSpPr/>
            <p:nvPr/>
          </p:nvSpPr>
          <p:spPr>
            <a:xfrm>
              <a:off x="8729197" y="5094670"/>
              <a:ext cx="546878" cy="3459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33.2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C57C287-B29F-4033-BFE5-F898C8849F5D}"/>
                </a:ext>
              </a:extLst>
            </p:cNvPr>
            <p:cNvSpPr/>
            <p:nvPr/>
          </p:nvSpPr>
          <p:spPr>
            <a:xfrm>
              <a:off x="10088875" y="5094080"/>
              <a:ext cx="1104685" cy="3459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1791071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081F6C95-6D32-4675-B17D-159EFC5A35DB}"/>
                </a:ext>
              </a:extLst>
            </p:cNvPr>
            <p:cNvSpPr/>
            <p:nvPr/>
          </p:nvSpPr>
          <p:spPr>
            <a:xfrm>
              <a:off x="7342498" y="5096175"/>
              <a:ext cx="1234235" cy="34595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Médianes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7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1" grpId="0" animBg="1"/>
      <p:bldP spid="26" grpId="0" animBg="1"/>
      <p:bldP spid="27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785D7B9-97FA-4004-AE62-922ED9D80366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TABLEAU DE SYNTHESE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C37CFB-4274-4CFC-AC09-24795375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512307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14</a:t>
            </a:fld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94B0748-30B7-4DE1-862D-A30CBF8663C1}"/>
              </a:ext>
            </a:extLst>
          </p:cNvPr>
          <p:cNvSpPr/>
          <p:nvPr/>
        </p:nvSpPr>
        <p:spPr>
          <a:xfrm>
            <a:off x="3737830" y="910346"/>
            <a:ext cx="5511671" cy="625151"/>
          </a:xfrm>
          <a:prstGeom prst="roundRect">
            <a:avLst>
              <a:gd name="adj" fmla="val 603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Les scores obtenus ont été vérifiés par validation croisée</a:t>
            </a:r>
            <a:endParaRPr lang="fr-FR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1A8774D-4B6B-4FA2-9522-8AFB99286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95873"/>
              </p:ext>
            </p:extLst>
          </p:nvPr>
        </p:nvGraphicFramePr>
        <p:xfrm>
          <a:off x="0" y="1744133"/>
          <a:ext cx="12191996" cy="4535974"/>
        </p:xfrm>
        <a:graphic>
          <a:graphicData uri="http://schemas.openxmlformats.org/drawingml/2006/table">
            <a:tbl>
              <a:tblPr/>
              <a:tblGrid>
                <a:gridCol w="780896">
                  <a:extLst>
                    <a:ext uri="{9D8B030D-6E8A-4147-A177-3AD203B41FA5}">
                      <a16:colId xmlns:a16="http://schemas.microsoft.com/office/drawing/2014/main" val="2838924076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2372486937"/>
                    </a:ext>
                  </a:extLst>
                </a:gridCol>
                <a:gridCol w="266647">
                  <a:extLst>
                    <a:ext uri="{9D8B030D-6E8A-4147-A177-3AD203B41FA5}">
                      <a16:colId xmlns:a16="http://schemas.microsoft.com/office/drawing/2014/main" val="2580306177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1806259359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2903795114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962657819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496165647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1160939624"/>
                    </a:ext>
                  </a:extLst>
                </a:gridCol>
                <a:gridCol w="266647">
                  <a:extLst>
                    <a:ext uri="{9D8B030D-6E8A-4147-A177-3AD203B41FA5}">
                      <a16:colId xmlns:a16="http://schemas.microsoft.com/office/drawing/2014/main" val="3289050450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895777346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1163370905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2077479221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3199615464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221773341"/>
                    </a:ext>
                  </a:extLst>
                </a:gridCol>
                <a:gridCol w="266647">
                  <a:extLst>
                    <a:ext uri="{9D8B030D-6E8A-4147-A177-3AD203B41FA5}">
                      <a16:colId xmlns:a16="http://schemas.microsoft.com/office/drawing/2014/main" val="1827375372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3753462401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2369418958"/>
                    </a:ext>
                  </a:extLst>
                </a:gridCol>
                <a:gridCol w="352357">
                  <a:extLst>
                    <a:ext uri="{9D8B030D-6E8A-4147-A177-3AD203B41FA5}">
                      <a16:colId xmlns:a16="http://schemas.microsoft.com/office/drawing/2014/main" val="3354181453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2313707923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1174596778"/>
                    </a:ext>
                  </a:extLst>
                </a:gridCol>
                <a:gridCol w="266647">
                  <a:extLst>
                    <a:ext uri="{9D8B030D-6E8A-4147-A177-3AD203B41FA5}">
                      <a16:colId xmlns:a16="http://schemas.microsoft.com/office/drawing/2014/main" val="1220758330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4033137194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79174437"/>
                    </a:ext>
                  </a:extLst>
                </a:gridCol>
                <a:gridCol w="352357">
                  <a:extLst>
                    <a:ext uri="{9D8B030D-6E8A-4147-A177-3AD203B41FA5}">
                      <a16:colId xmlns:a16="http://schemas.microsoft.com/office/drawing/2014/main" val="4249025490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2530633158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2064400472"/>
                    </a:ext>
                  </a:extLst>
                </a:gridCol>
                <a:gridCol w="266647">
                  <a:extLst>
                    <a:ext uri="{9D8B030D-6E8A-4147-A177-3AD203B41FA5}">
                      <a16:colId xmlns:a16="http://schemas.microsoft.com/office/drawing/2014/main" val="2843691991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3228080710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1867915284"/>
                    </a:ext>
                  </a:extLst>
                </a:gridCol>
                <a:gridCol w="449968">
                  <a:extLst>
                    <a:ext uri="{9D8B030D-6E8A-4147-A177-3AD203B41FA5}">
                      <a16:colId xmlns:a16="http://schemas.microsoft.com/office/drawing/2014/main" val="1322098844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742298396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931853332"/>
                    </a:ext>
                  </a:extLst>
                </a:gridCol>
                <a:gridCol w="266647">
                  <a:extLst>
                    <a:ext uri="{9D8B030D-6E8A-4147-A177-3AD203B41FA5}">
                      <a16:colId xmlns:a16="http://schemas.microsoft.com/office/drawing/2014/main" val="1078477947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837793838"/>
                    </a:ext>
                  </a:extLst>
                </a:gridCol>
                <a:gridCol w="221413">
                  <a:extLst>
                    <a:ext uri="{9D8B030D-6E8A-4147-A177-3AD203B41FA5}">
                      <a16:colId xmlns:a16="http://schemas.microsoft.com/office/drawing/2014/main" val="2910776914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3188739345"/>
                    </a:ext>
                  </a:extLst>
                </a:gridCol>
                <a:gridCol w="399972">
                  <a:extLst>
                    <a:ext uri="{9D8B030D-6E8A-4147-A177-3AD203B41FA5}">
                      <a16:colId xmlns:a16="http://schemas.microsoft.com/office/drawing/2014/main" val="843419256"/>
                    </a:ext>
                  </a:extLst>
                </a:gridCol>
              </a:tblGrid>
              <a:tr h="205317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Hypothèse 1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Hypothèse 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Hypothèse 3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Hypothèse 4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Hypothèse 5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Hypothèse 6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562"/>
                  </a:ext>
                </a:extLst>
              </a:tr>
              <a:tr h="42089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Hypothèse de départ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partir de l’hypothèse 1 - Vérification de l’incidence des features </a:t>
                      </a:r>
                      <a:r>
                        <a:rPr lang="fr-FR" sz="9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</a:t>
                      </a:r>
                      <a:r>
                        <a:rPr lang="fr-FR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corrélées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partir de l’hypothèse 2, on essaye sans la nouvelle feature créée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partir de l’hypothèse 3, on essaye avec un autre type de normalisation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partir de l’hypothèse 2, on essaye un échantillonage stratifié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partir de l’hypothèse 5 – Essai avec une ACP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08875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 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Supprimées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25233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corrélées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15635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Fuite de données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 encodées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 encodées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 encodées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 encodées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 encodées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Features encodées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84028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Création nouvelle feature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réelle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réelle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92075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Normalisation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Quantile normalisation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Quantile normalisation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Quantile normalisation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Réduction - centrage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Quantile normalisation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Quantile normalisation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4389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ACP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30890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Echantillonnage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Aléatoire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Aléatoire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Aléatoire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Aléatoire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Stratifié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Stratifié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0415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ENERGYSTAR</a:t>
                      </a:r>
                    </a:p>
                    <a:p>
                      <a:pPr algn="ctr" rtl="0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Oui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16050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Energie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76504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Scoring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erreur médian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786483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sans 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1039596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1034443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962377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999035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983822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1696934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68554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Outliers (Etape 1)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94609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avec outliers (Etape 2)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22708009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97974"/>
                  </a:ext>
                </a:extLst>
              </a:tr>
              <a:tr h="379836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Meilleur modèle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Regressor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 Regressor</a:t>
                      </a: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Boosting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Regressor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4" marR="5884" marT="58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6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47C00E34-4FB1-40B0-B164-8CF50C21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/>
              <a:t>MODELES LES PLUS PROMETTEURS - ETAPE 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6F879C-ABFF-4851-984D-771B10AC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15</a:t>
            </a:fld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55B83C9-7B92-411E-B7A1-04AC1BC95C0B}"/>
              </a:ext>
            </a:extLst>
          </p:cNvPr>
          <p:cNvSpPr/>
          <p:nvPr/>
        </p:nvSpPr>
        <p:spPr>
          <a:xfrm>
            <a:off x="1564006" y="904913"/>
            <a:ext cx="3675652" cy="692388"/>
          </a:xfrm>
          <a:prstGeom prst="roundRect">
            <a:avLst>
              <a:gd name="adj" fmla="val 603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>
                <a:solidFill>
                  <a:schemeClr val="tx1"/>
                </a:solidFill>
              </a:rPr>
              <a:t>Score de l’hypothèse 5 :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 - Prédiction des émissions de GES</a:t>
            </a:r>
          </a:p>
        </p:txBody>
      </p:sp>
      <p:pic>
        <p:nvPicPr>
          <p:cNvPr id="22" name="Picture 4" descr="RÃ©sultat de recherche d'images pour &quot;icone attention&quot;">
            <a:extLst>
              <a:ext uri="{FF2B5EF4-FFF2-40B4-BE49-F238E27FC236}">
                <a16:creationId xmlns:a16="http://schemas.microsoft.com/office/drawing/2014/main" id="{F5D4D431-61B1-427E-8686-13D5967F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46" b="90104" l="9818" r="89818">
                        <a14:foregroundMark x1="39758" y1="41082" x2="39758" y2="41082"/>
                        <a14:foregroundMark x1="49333" y1="70426" x2="49333" y2="70426"/>
                        <a14:foregroundMark x1="14909" y1="90104" x2="14909" y2="90104"/>
                        <a14:foregroundMark x1="29212" y1="8746" x2="29212" y2="8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83" y="924109"/>
            <a:ext cx="615552" cy="64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5C6F81D-1B09-4FC1-BA98-2F88173C0EFD}"/>
              </a:ext>
            </a:extLst>
          </p:cNvPr>
          <p:cNvSpPr/>
          <p:nvPr/>
        </p:nvSpPr>
        <p:spPr>
          <a:xfrm>
            <a:off x="5572556" y="904913"/>
            <a:ext cx="6436993" cy="686816"/>
          </a:xfrm>
          <a:prstGeom prst="roundRect">
            <a:avLst>
              <a:gd name="adj" fmla="val 603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R2</a:t>
            </a:r>
            <a:r>
              <a:rPr lang="fr-FR" sz="1200" dirty="0">
                <a:solidFill>
                  <a:schemeClr val="tx1"/>
                </a:solidFill>
              </a:rPr>
              <a:t> : Coefficient de détermination. </a:t>
            </a:r>
            <a:r>
              <a:rPr lang="fr-FR" sz="1200" u="sng" dirty="0">
                <a:solidFill>
                  <a:srgbClr val="00B050"/>
                </a:solidFill>
              </a:rPr>
              <a:t>Meilleur score = Plus élevé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RMSE </a:t>
            </a:r>
            <a:r>
              <a:rPr lang="fr-FR" sz="1200" dirty="0">
                <a:solidFill>
                  <a:schemeClr val="tx1"/>
                </a:solidFill>
              </a:rPr>
              <a:t>: Unité de la Target. </a:t>
            </a:r>
            <a:r>
              <a:rPr lang="fr-FR" sz="1200" u="sng" dirty="0">
                <a:solidFill>
                  <a:srgbClr val="00B050"/>
                </a:solidFill>
              </a:rPr>
              <a:t>Meilleur score = Plus faible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% Erreur </a:t>
            </a:r>
            <a:r>
              <a:rPr lang="fr-FR" sz="1200" dirty="0">
                <a:solidFill>
                  <a:schemeClr val="tx1"/>
                </a:solidFill>
              </a:rPr>
              <a:t>: Taux d’erreur moyen et médian. </a:t>
            </a:r>
            <a:r>
              <a:rPr lang="fr-FR" sz="1200" u="sng" dirty="0">
                <a:solidFill>
                  <a:srgbClr val="00B050"/>
                </a:solidFill>
              </a:rPr>
              <a:t>Meilleur score = Plus faible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32C10A-C7B6-4FDD-9ADC-B45A1D2A0B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51"/>
          <a:stretch/>
        </p:blipFill>
        <p:spPr>
          <a:xfrm>
            <a:off x="0" y="1840625"/>
            <a:ext cx="12192000" cy="473266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E2E938D-E03F-4F08-8CC6-E6AE310D6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867" y="1835053"/>
            <a:ext cx="3919537" cy="24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0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9EC371-B90C-4C84-B7C1-F068E176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16</a:t>
            </a:fld>
            <a:endParaRPr lang="fr-FR" dirty="0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0F217651-FD78-4E78-ABB6-7E53627B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ANALYSE DES RESULTATS 1/2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635885-2ECA-447D-A8E3-22D3E7D4C484}"/>
              </a:ext>
            </a:extLst>
          </p:cNvPr>
          <p:cNvGrpSpPr/>
          <p:nvPr/>
        </p:nvGrpSpPr>
        <p:grpSpPr>
          <a:xfrm>
            <a:off x="438538" y="2754731"/>
            <a:ext cx="2757488" cy="3860253"/>
            <a:chOff x="438538" y="2754731"/>
            <a:chExt cx="2757488" cy="3860253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BD884BB-956A-49ED-80D6-5D96B57B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538" y="4492950"/>
              <a:ext cx="2757488" cy="2122034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9F5127E-E744-44B3-93D8-04E53ECD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38" y="2754731"/>
              <a:ext cx="2757488" cy="1738219"/>
            </a:xfrm>
            <a:prstGeom prst="rect">
              <a:avLst/>
            </a:prstGeom>
          </p:spPr>
        </p:pic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7CAB6E3-93AA-47BB-8EE8-3C8CA14CEE03}"/>
              </a:ext>
            </a:extLst>
          </p:cNvPr>
          <p:cNvSpPr/>
          <p:nvPr/>
        </p:nvSpPr>
        <p:spPr>
          <a:xfrm>
            <a:off x="438538" y="1396920"/>
            <a:ext cx="2757488" cy="8382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Analyse résultats des modèles les plus prometteurs  sur l’ensemble des targets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E64F03F-5400-4C3D-8041-9B6CA3BF5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7" y="800638"/>
            <a:ext cx="7638659" cy="189307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8507932-409F-4097-AEB1-80C42991E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97" y="2808594"/>
            <a:ext cx="7638659" cy="19240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5021CDE-EA1B-41F6-A414-1F072D822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597" y="4847512"/>
            <a:ext cx="7638659" cy="18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9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0B81956D-6291-45B6-8D59-2A72E1D66E59}"/>
              </a:ext>
            </a:extLst>
          </p:cNvPr>
          <p:cNvGrpSpPr/>
          <p:nvPr/>
        </p:nvGrpSpPr>
        <p:grpSpPr>
          <a:xfrm>
            <a:off x="307557" y="1363788"/>
            <a:ext cx="3743325" cy="5494212"/>
            <a:chOff x="307557" y="1363788"/>
            <a:chExt cx="3743325" cy="549421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BD884BB-956A-49ED-80D6-5D96B57B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57" y="5018099"/>
              <a:ext cx="3743325" cy="1839901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B14948AB-71E9-4F2E-B441-2F7DAEDF9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557" y="1363788"/>
              <a:ext cx="3743325" cy="3646598"/>
            </a:xfrm>
            <a:prstGeom prst="rect">
              <a:avLst/>
            </a:prstGeom>
          </p:spPr>
        </p:pic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EAA83533-AF66-4B3B-9825-131766C13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469" y="4743853"/>
            <a:ext cx="7865531" cy="1827069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38452CF-A030-4B6C-9BE4-57E45B217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469" y="2812712"/>
            <a:ext cx="7865532" cy="180707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122E7BC-4F38-4D34-82D1-7BA7F93DE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469" y="874658"/>
            <a:ext cx="7865532" cy="181336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9EC371-B90C-4C84-B7C1-F068E176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17</a:t>
            </a:fld>
            <a:endParaRPr lang="fr-FR" dirty="0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0F217651-FD78-4E78-ABB6-7E53627B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ANALYSE DES RESULTATS 2/2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7CAB6E3-93AA-47BB-8EE8-3C8CA14CEE03}"/>
              </a:ext>
            </a:extLst>
          </p:cNvPr>
          <p:cNvSpPr/>
          <p:nvPr/>
        </p:nvSpPr>
        <p:spPr>
          <a:xfrm>
            <a:off x="329605" y="787400"/>
            <a:ext cx="3721278" cy="518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Analyse plus fine des résultats du meilleur modèle par division en 3 tranches des targets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73D623A-E326-4404-AF35-10C8DF3317A3}"/>
              </a:ext>
            </a:extLst>
          </p:cNvPr>
          <p:cNvGrpSpPr/>
          <p:nvPr/>
        </p:nvGrpSpPr>
        <p:grpSpPr>
          <a:xfrm>
            <a:off x="691396" y="5303880"/>
            <a:ext cx="838200" cy="1465943"/>
            <a:chOff x="379271" y="5197324"/>
            <a:chExt cx="838200" cy="1465943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71A29F0B-83F0-450F-9AEE-4418CD44A980}"/>
                </a:ext>
              </a:extLst>
            </p:cNvPr>
            <p:cNvCxnSpPr>
              <a:cxnSpLocks/>
            </p:cNvCxnSpPr>
            <p:nvPr/>
          </p:nvCxnSpPr>
          <p:spPr>
            <a:xfrm>
              <a:off x="379271" y="5197324"/>
              <a:ext cx="0" cy="1465943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0E54792-5EE3-445F-8F1B-DFC012EEA2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7471" y="5197324"/>
              <a:ext cx="0" cy="1465943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FA50814-25AE-4155-BBCB-6C83BD65C826}"/>
              </a:ext>
            </a:extLst>
          </p:cNvPr>
          <p:cNvSpPr/>
          <p:nvPr/>
        </p:nvSpPr>
        <p:spPr>
          <a:xfrm>
            <a:off x="817338" y="5038314"/>
            <a:ext cx="659634" cy="2997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TRANCHE 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8CC7B8D-7D00-4793-A856-F9283E01CB68}"/>
              </a:ext>
            </a:extLst>
          </p:cNvPr>
          <p:cNvSpPr/>
          <p:nvPr/>
        </p:nvSpPr>
        <p:spPr>
          <a:xfrm>
            <a:off x="-211" y="5038314"/>
            <a:ext cx="659631" cy="2997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TRANCHE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07028D4-659D-4605-8C55-2CEFB954D8EB}"/>
              </a:ext>
            </a:extLst>
          </p:cNvPr>
          <p:cNvSpPr/>
          <p:nvPr/>
        </p:nvSpPr>
        <p:spPr>
          <a:xfrm>
            <a:off x="1634891" y="5038314"/>
            <a:ext cx="659634" cy="2997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TRANCHE 3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AE8C6277-F29B-416A-B32A-B7019697EF57}"/>
              </a:ext>
            </a:extLst>
          </p:cNvPr>
          <p:cNvSpPr/>
          <p:nvPr/>
        </p:nvSpPr>
        <p:spPr>
          <a:xfrm>
            <a:off x="2751667" y="5038314"/>
            <a:ext cx="1236134" cy="17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Tranche 1 : 25 percentile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5FEE33D-448B-4C74-9D7C-DBBA1870210C}"/>
              </a:ext>
            </a:extLst>
          </p:cNvPr>
          <p:cNvSpPr/>
          <p:nvPr/>
        </p:nvSpPr>
        <p:spPr>
          <a:xfrm>
            <a:off x="2751667" y="5255676"/>
            <a:ext cx="1236134" cy="177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Tranche 2 : IQ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4203871-7083-48FE-8DC1-54A19834A7D1}"/>
              </a:ext>
            </a:extLst>
          </p:cNvPr>
          <p:cNvSpPr/>
          <p:nvPr/>
        </p:nvSpPr>
        <p:spPr>
          <a:xfrm>
            <a:off x="2751667" y="5479588"/>
            <a:ext cx="1236134" cy="177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/>
              <a:t>Tranche 3 : 75 percentile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883309E-37EB-4F28-9BCD-1463758A1EB2}"/>
              </a:ext>
            </a:extLst>
          </p:cNvPr>
          <p:cNvSpPr/>
          <p:nvPr/>
        </p:nvSpPr>
        <p:spPr>
          <a:xfrm>
            <a:off x="7369288" y="1034749"/>
            <a:ext cx="1779892" cy="36988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Jusqu’à 1420% d’erreur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D84969A-2BAF-432D-B646-6D39C4ED091E}"/>
              </a:ext>
            </a:extLst>
          </p:cNvPr>
          <p:cNvSpPr/>
          <p:nvPr/>
        </p:nvSpPr>
        <p:spPr>
          <a:xfrm>
            <a:off x="7369288" y="2974311"/>
            <a:ext cx="1779892" cy="3698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Jusqu’à 1074% d’erreur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483CCD3-29EA-4161-9E4B-94F54063BDC4}"/>
              </a:ext>
            </a:extLst>
          </p:cNvPr>
          <p:cNvSpPr/>
          <p:nvPr/>
        </p:nvSpPr>
        <p:spPr>
          <a:xfrm>
            <a:off x="7369288" y="4885795"/>
            <a:ext cx="1779892" cy="36988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Jusqu’à 100% d’erreur</a:t>
            </a:r>
          </a:p>
        </p:txBody>
      </p:sp>
    </p:spTree>
    <p:extLst>
      <p:ext uri="{BB962C8B-B14F-4D97-AF65-F5344CB8AC3E}">
        <p14:creationId xmlns:p14="http://schemas.microsoft.com/office/powerpoint/2010/main" val="294502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6717BB1-6E61-4600-AC1C-F1B43C18D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327"/>
            <a:ext cx="12192000" cy="4793673"/>
          </a:xfrm>
          <a:prstGeom prst="rect">
            <a:avLst/>
          </a:prstGeom>
        </p:spPr>
      </p:pic>
      <p:sp>
        <p:nvSpPr>
          <p:cNvPr id="6" name="Titre 3">
            <a:extLst>
              <a:ext uri="{FF2B5EF4-FFF2-40B4-BE49-F238E27FC236}">
                <a16:creationId xmlns:a16="http://schemas.microsoft.com/office/drawing/2014/main" id="{47C00E34-4FB1-40B0-B164-8CF50C21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/>
              <a:t>MODELES LES PLUS PROMETTEURS – ETAPE 2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6F879C-ABFF-4851-984D-771B10AC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18</a:t>
            </a:fld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B7CEF1B-1EC2-4F12-8764-397EFB15F34F}"/>
              </a:ext>
            </a:extLst>
          </p:cNvPr>
          <p:cNvSpPr/>
          <p:nvPr/>
        </p:nvSpPr>
        <p:spPr>
          <a:xfrm>
            <a:off x="1564006" y="904913"/>
            <a:ext cx="3675652" cy="692388"/>
          </a:xfrm>
          <a:prstGeom prst="roundRect">
            <a:avLst>
              <a:gd name="adj" fmla="val 603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>
                <a:solidFill>
                  <a:schemeClr val="tx1"/>
                </a:solidFill>
              </a:rPr>
              <a:t>Score de l’hypothèse 5 :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 - Prédiction des émissions de GES</a:t>
            </a:r>
          </a:p>
        </p:txBody>
      </p:sp>
      <p:pic>
        <p:nvPicPr>
          <p:cNvPr id="10" name="Picture 4" descr="RÃ©sultat de recherche d'images pour &quot;icone attention&quot;">
            <a:extLst>
              <a:ext uri="{FF2B5EF4-FFF2-40B4-BE49-F238E27FC236}">
                <a16:creationId xmlns:a16="http://schemas.microsoft.com/office/drawing/2014/main" id="{25ADEB82-E712-4CD4-A5D5-4468DA9AB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46" b="90104" l="9818" r="89818">
                        <a14:foregroundMark x1="39758" y1="41082" x2="39758" y2="41082"/>
                        <a14:foregroundMark x1="49333" y1="70426" x2="49333" y2="70426"/>
                        <a14:foregroundMark x1="14909" y1="90104" x2="14909" y2="90104"/>
                        <a14:foregroundMark x1="29212" y1="8746" x2="29212" y2="8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83" y="924109"/>
            <a:ext cx="615552" cy="64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778BA87-6595-4464-93A0-558AEA41C562}"/>
              </a:ext>
            </a:extLst>
          </p:cNvPr>
          <p:cNvSpPr/>
          <p:nvPr/>
        </p:nvSpPr>
        <p:spPr>
          <a:xfrm>
            <a:off x="5572556" y="904913"/>
            <a:ext cx="6436993" cy="686816"/>
          </a:xfrm>
          <a:prstGeom prst="roundRect">
            <a:avLst>
              <a:gd name="adj" fmla="val 603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R2</a:t>
            </a:r>
            <a:r>
              <a:rPr lang="fr-FR" sz="1200" dirty="0">
                <a:solidFill>
                  <a:schemeClr val="tx1"/>
                </a:solidFill>
              </a:rPr>
              <a:t> : Coefficient de détermination. </a:t>
            </a:r>
            <a:r>
              <a:rPr lang="fr-FR" sz="1200" u="sng" dirty="0">
                <a:solidFill>
                  <a:srgbClr val="00B050"/>
                </a:solidFill>
              </a:rPr>
              <a:t>Meilleur score = Plus élevé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RMSE </a:t>
            </a:r>
            <a:r>
              <a:rPr lang="fr-FR" sz="1200" dirty="0">
                <a:solidFill>
                  <a:schemeClr val="tx1"/>
                </a:solidFill>
              </a:rPr>
              <a:t>: Unité de la Target. </a:t>
            </a:r>
            <a:r>
              <a:rPr lang="fr-FR" sz="1200" u="sng" dirty="0">
                <a:solidFill>
                  <a:srgbClr val="00B050"/>
                </a:solidFill>
              </a:rPr>
              <a:t>Meilleur score = Plus faible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% Erreur </a:t>
            </a:r>
            <a:r>
              <a:rPr lang="fr-FR" sz="1200" dirty="0">
                <a:solidFill>
                  <a:schemeClr val="tx1"/>
                </a:solidFill>
              </a:rPr>
              <a:t>: Taux d’erreur moyen et médian. </a:t>
            </a:r>
            <a:r>
              <a:rPr lang="fr-FR" sz="1200" u="sng" dirty="0">
                <a:solidFill>
                  <a:srgbClr val="00B050"/>
                </a:solidFill>
              </a:rPr>
              <a:t>Meilleur score = Plus faible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3478C94-05F4-4F4D-9AC1-D606AC246FB0}"/>
              </a:ext>
            </a:extLst>
          </p:cNvPr>
          <p:cNvSpPr/>
          <p:nvPr/>
        </p:nvSpPr>
        <p:spPr>
          <a:xfrm>
            <a:off x="599958" y="3139416"/>
            <a:ext cx="1928095" cy="1601917"/>
          </a:xfrm>
          <a:prstGeom prst="roundRect">
            <a:avLst>
              <a:gd name="adj" fmla="val 603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La RMSE étant sensible aux outliers, il n’est pas étonnant de la voir exploser lors de cette étape.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A4F55E2-CA31-4B49-8660-049CC28D24A1}"/>
              </a:ext>
            </a:extLst>
          </p:cNvPr>
          <p:cNvSpPr/>
          <p:nvPr/>
        </p:nvSpPr>
        <p:spPr>
          <a:xfrm>
            <a:off x="4275610" y="3139415"/>
            <a:ext cx="1928095" cy="1601917"/>
          </a:xfrm>
          <a:prstGeom prst="roundRect">
            <a:avLst>
              <a:gd name="adj" fmla="val 6035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On constate aussi une légère dégradation du taux d’erreurs</a:t>
            </a:r>
          </a:p>
        </p:txBody>
      </p:sp>
    </p:spTree>
    <p:extLst>
      <p:ext uri="{BB962C8B-B14F-4D97-AF65-F5344CB8AC3E}">
        <p14:creationId xmlns:p14="http://schemas.microsoft.com/office/powerpoint/2010/main" val="41343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58427F6-3A1F-4EA5-AEDD-576EB697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OPTIMISATION DES MODELES – ETAPE 3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389EE3-4658-4BD3-A295-F5D1039B0BC6}"/>
              </a:ext>
            </a:extLst>
          </p:cNvPr>
          <p:cNvSpPr/>
          <p:nvPr/>
        </p:nvSpPr>
        <p:spPr>
          <a:xfrm>
            <a:off x="897467" y="1410823"/>
            <a:ext cx="7044267" cy="5023844"/>
          </a:xfrm>
          <a:prstGeom prst="roundRect">
            <a:avLst>
              <a:gd name="adj" fmla="val 6962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300" b="1" u="sng" dirty="0"/>
              <a:t>Optimisation par recherche par quadrillage en validation croisée (5 passes) avec suppression des outliers en entrées :</a:t>
            </a:r>
          </a:p>
          <a:p>
            <a:endParaRPr lang="fr-FR" sz="1300" dirty="0"/>
          </a:p>
          <a:p>
            <a:r>
              <a:rPr lang="fr-FR" sz="1300" b="1" u="sng" dirty="0"/>
              <a:t> - La forêt aléatoire :</a:t>
            </a:r>
          </a:p>
          <a:p>
            <a:r>
              <a:rPr lang="fr-FR" sz="1300" dirty="0"/>
              <a:t>     - Nombre d'arbres qui composent la forêt</a:t>
            </a:r>
          </a:p>
          <a:p>
            <a:r>
              <a:rPr lang="fr-FR" sz="1300" dirty="0"/>
              <a:t>     - Nombre de variables à considérer</a:t>
            </a:r>
          </a:p>
          <a:p>
            <a:r>
              <a:rPr lang="fr-FR" sz="1300" dirty="0"/>
              <a:t>     - Profondeur de l'arbre</a:t>
            </a:r>
          </a:p>
          <a:p>
            <a:r>
              <a:rPr lang="fr-FR" sz="1300" dirty="0"/>
              <a:t>     - </a:t>
            </a:r>
            <a:r>
              <a:rPr lang="fr-FR" sz="1300" dirty="0" err="1"/>
              <a:t>min_samples_split</a:t>
            </a:r>
            <a:r>
              <a:rPr lang="fr-FR" sz="1300" dirty="0"/>
              <a:t> : Le nombre minimum d’échantillons requis pour scinder un nœud interne</a:t>
            </a:r>
          </a:p>
          <a:p>
            <a:r>
              <a:rPr lang="fr-FR" sz="1300" dirty="0"/>
              <a:t>     </a:t>
            </a:r>
          </a:p>
          <a:p>
            <a:r>
              <a:rPr lang="fr-FR" sz="1300" dirty="0"/>
              <a:t>     </a:t>
            </a:r>
          </a:p>
          <a:p>
            <a:r>
              <a:rPr lang="fr-FR" sz="1300" b="1" u="sng" dirty="0"/>
              <a:t> - Le réseau de neurones | Multi-layer Perceptron </a:t>
            </a:r>
            <a:r>
              <a:rPr lang="fr-FR" sz="1300" b="1" u="sng" dirty="0" err="1"/>
              <a:t>regressor</a:t>
            </a:r>
            <a:r>
              <a:rPr lang="fr-FR" sz="1300" b="1" u="sng" dirty="0"/>
              <a:t> | Perceptron </a:t>
            </a:r>
            <a:r>
              <a:rPr lang="fr-FR" sz="1300" b="1" u="sng" dirty="0" err="1"/>
              <a:t>multi-couches</a:t>
            </a:r>
            <a:r>
              <a:rPr lang="fr-FR" sz="1300" b="1" u="sng" dirty="0"/>
              <a:t> :</a:t>
            </a:r>
          </a:p>
          <a:p>
            <a:r>
              <a:rPr lang="fr-FR" sz="1300" dirty="0"/>
              <a:t>     - alpha : paramètre de régulation</a:t>
            </a:r>
          </a:p>
          <a:p>
            <a:r>
              <a:rPr lang="fr-FR" sz="1300" dirty="0"/>
              <a:t>     - Nbr de neurones dans chaque couche</a:t>
            </a:r>
          </a:p>
          <a:p>
            <a:r>
              <a:rPr lang="fr-FR" sz="1300" dirty="0"/>
              <a:t>     - </a:t>
            </a:r>
            <a:r>
              <a:rPr lang="fr-FR" sz="1300" dirty="0" err="1"/>
              <a:t>learning_rate</a:t>
            </a:r>
            <a:r>
              <a:rPr lang="fr-FR" sz="1300" dirty="0"/>
              <a:t> : taux d'apprentissage pour les mises à jour de poids</a:t>
            </a:r>
          </a:p>
          <a:p>
            <a:r>
              <a:rPr lang="fr-FR" sz="1300" dirty="0"/>
              <a:t>     - solver : la méthode d'optimisation du poids</a:t>
            </a:r>
          </a:p>
          <a:p>
            <a:r>
              <a:rPr lang="fr-FR" sz="1300" dirty="0"/>
              <a:t>     </a:t>
            </a:r>
          </a:p>
          <a:p>
            <a:r>
              <a:rPr lang="fr-FR" sz="1300" dirty="0"/>
              <a:t>     </a:t>
            </a:r>
          </a:p>
          <a:p>
            <a:r>
              <a:rPr lang="fr-FR" sz="1300" b="1" u="sng" dirty="0"/>
              <a:t> - Le Gradient </a:t>
            </a:r>
            <a:r>
              <a:rPr lang="fr-FR" sz="1300" b="1" u="sng" dirty="0" err="1"/>
              <a:t>Boosting</a:t>
            </a:r>
            <a:r>
              <a:rPr lang="fr-FR" sz="1300" b="1" u="sng" dirty="0"/>
              <a:t> </a:t>
            </a:r>
            <a:r>
              <a:rPr lang="fr-FR" sz="1300" b="1" u="sng" dirty="0" err="1"/>
              <a:t>Regressor</a:t>
            </a:r>
            <a:r>
              <a:rPr lang="fr-FR" sz="1300" b="1" u="sng" dirty="0"/>
              <a:t> :</a:t>
            </a:r>
          </a:p>
          <a:p>
            <a:r>
              <a:rPr lang="fr-FR" sz="1300" dirty="0"/>
              <a:t>     - </a:t>
            </a:r>
            <a:r>
              <a:rPr lang="fr-FR" sz="1300" dirty="0" err="1"/>
              <a:t>n_estimators</a:t>
            </a:r>
            <a:r>
              <a:rPr lang="fr-FR" sz="1300" dirty="0"/>
              <a:t> : Nbr d'étape de </a:t>
            </a:r>
            <a:r>
              <a:rPr lang="fr-FR" sz="1300" dirty="0" err="1"/>
              <a:t>boosting</a:t>
            </a:r>
            <a:r>
              <a:rPr lang="fr-FR" sz="1300" dirty="0"/>
              <a:t> à effectuer</a:t>
            </a:r>
          </a:p>
          <a:p>
            <a:r>
              <a:rPr lang="fr-FR" sz="1300" dirty="0"/>
              <a:t>     - </a:t>
            </a:r>
            <a:r>
              <a:rPr lang="fr-FR" sz="1300" dirty="0" err="1"/>
              <a:t>max_depth</a:t>
            </a:r>
            <a:r>
              <a:rPr lang="fr-FR" sz="1300" dirty="0"/>
              <a:t> : profondeur maximale des estimateurs de régression individuels</a:t>
            </a:r>
          </a:p>
          <a:p>
            <a:r>
              <a:rPr lang="fr-FR" sz="1300" dirty="0"/>
              <a:t>     - </a:t>
            </a:r>
            <a:r>
              <a:rPr lang="fr-FR" sz="1300" dirty="0" err="1"/>
              <a:t>min_samples_split</a:t>
            </a:r>
            <a:r>
              <a:rPr lang="fr-FR" sz="1300" dirty="0"/>
              <a:t> : Le nombre minimum d’échantillons requis pour scinder un nœud interne</a:t>
            </a:r>
          </a:p>
          <a:p>
            <a:r>
              <a:rPr lang="fr-FR" sz="1300" dirty="0"/>
              <a:t>     - </a:t>
            </a:r>
            <a:r>
              <a:rPr lang="fr-FR" sz="1300" dirty="0" err="1"/>
              <a:t>learning_rate</a:t>
            </a:r>
            <a:r>
              <a:rPr lang="fr-FR" sz="1300" dirty="0"/>
              <a:t> : régulation de la contribution de chaque arbre</a:t>
            </a:r>
          </a:p>
          <a:p>
            <a:r>
              <a:rPr lang="fr-FR" sz="1300" dirty="0"/>
              <a:t>     - </a:t>
            </a:r>
            <a:r>
              <a:rPr lang="fr-FR" sz="1300" dirty="0" err="1"/>
              <a:t>loss</a:t>
            </a:r>
            <a:r>
              <a:rPr lang="fr-FR" sz="1300" dirty="0"/>
              <a:t> : fonction de perte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D427279-BF8A-4653-A666-45B6520EB7E0}"/>
              </a:ext>
            </a:extLst>
          </p:cNvPr>
          <p:cNvSpPr/>
          <p:nvPr/>
        </p:nvSpPr>
        <p:spPr>
          <a:xfrm>
            <a:off x="8488623" y="2184399"/>
            <a:ext cx="3014401" cy="10636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u="sng" dirty="0"/>
              <a:t>Score final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R² = 0.61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RMSE = 29.34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Temps traitement = 1mn 30s 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2D605AF-4E1B-48EB-B558-2DB281C9EA57}"/>
              </a:ext>
            </a:extLst>
          </p:cNvPr>
          <p:cNvSpPr/>
          <p:nvPr/>
        </p:nvSpPr>
        <p:spPr>
          <a:xfrm>
            <a:off x="8488623" y="3696478"/>
            <a:ext cx="3014400" cy="10636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u="sng" dirty="0"/>
              <a:t>Score final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R² = 0.57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RMSE =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Temps traitement = 4mn 15s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8F14BA1-E614-431F-AF20-69AFD2ED0E52}"/>
              </a:ext>
            </a:extLst>
          </p:cNvPr>
          <p:cNvSpPr/>
          <p:nvPr/>
        </p:nvSpPr>
        <p:spPr>
          <a:xfrm>
            <a:off x="8488623" y="5388862"/>
            <a:ext cx="3014400" cy="10413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u="sng" dirty="0"/>
              <a:t>Score final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R² = 0.70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RMSE = 25.8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Temps traitement = 5mn 8s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B84C731-2548-4AA9-804F-90FE8A4E10FF}"/>
              </a:ext>
            </a:extLst>
          </p:cNvPr>
          <p:cNvSpPr/>
          <p:nvPr/>
        </p:nvSpPr>
        <p:spPr>
          <a:xfrm>
            <a:off x="7274454" y="2597711"/>
            <a:ext cx="1016000" cy="23706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BC51963-1EDF-4193-A730-8466E51D17DF}"/>
              </a:ext>
            </a:extLst>
          </p:cNvPr>
          <p:cNvSpPr/>
          <p:nvPr/>
        </p:nvSpPr>
        <p:spPr>
          <a:xfrm>
            <a:off x="7274454" y="4109789"/>
            <a:ext cx="1016000" cy="23706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3457D86A-1472-410E-8E4C-080743753901}"/>
              </a:ext>
            </a:extLst>
          </p:cNvPr>
          <p:cNvSpPr/>
          <p:nvPr/>
        </p:nvSpPr>
        <p:spPr>
          <a:xfrm>
            <a:off x="7274454" y="5778329"/>
            <a:ext cx="1016000" cy="23706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BF18D31-A00A-4DD6-A7FC-0E89FE6ECE12}"/>
              </a:ext>
            </a:extLst>
          </p:cNvPr>
          <p:cNvSpPr/>
          <p:nvPr/>
        </p:nvSpPr>
        <p:spPr>
          <a:xfrm>
            <a:off x="8290454" y="5160262"/>
            <a:ext cx="3402013" cy="149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0FCBF5C-3DDA-4676-9CDB-6A0B2049F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517132"/>
              </p:ext>
            </p:extLst>
          </p:nvPr>
        </p:nvGraphicFramePr>
        <p:xfrm>
          <a:off x="2628900" y="861645"/>
          <a:ext cx="8528538" cy="589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3">
            <a:extLst>
              <a:ext uri="{FF2B5EF4-FFF2-40B4-BE49-F238E27FC236}">
                <a16:creationId xmlns:a16="http://schemas.microsoft.com/office/drawing/2014/main" id="{E27E06A4-8D84-4CC4-A371-04D1CC30AE04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b="1" dirty="0"/>
              <a:t>SOMMAIRE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4806D3-588F-4E69-88BF-8CC2DD2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92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F7D23E69-DD11-445B-8951-166BE59D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FEATURES IMPORTANCES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E271894-CE47-4067-91FF-D7D9EF032C59}"/>
              </a:ext>
            </a:extLst>
          </p:cNvPr>
          <p:cNvSpPr/>
          <p:nvPr/>
        </p:nvSpPr>
        <p:spPr>
          <a:xfrm>
            <a:off x="1484310" y="924380"/>
            <a:ext cx="6660623" cy="2721989"/>
          </a:xfrm>
          <a:prstGeom prst="roundRect">
            <a:avLst>
              <a:gd name="adj" fmla="val 926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Emissions de GES</a:t>
            </a:r>
          </a:p>
          <a:p>
            <a:endParaRPr lang="fr-FR" sz="1400" b="1" u="sng" dirty="0"/>
          </a:p>
          <a:p>
            <a:endParaRPr lang="fr-FR" sz="1400" b="1" u="sng" dirty="0"/>
          </a:p>
          <a:p>
            <a:r>
              <a:rPr lang="fr-FR" sz="1400" b="1" u="sng" dirty="0"/>
              <a:t>Comparaison des features les plus utiles aux performances pour deux modèles :</a:t>
            </a:r>
          </a:p>
          <a:p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Random</a:t>
            </a:r>
            <a:r>
              <a:rPr lang="fr-FR" sz="1400" dirty="0"/>
              <a:t> Forest </a:t>
            </a:r>
            <a:r>
              <a:rPr lang="fr-FR" sz="1400" dirty="0" err="1"/>
              <a:t>Regressor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Gradient </a:t>
            </a:r>
            <a:r>
              <a:rPr lang="fr-FR" sz="1400" dirty="0" err="1"/>
              <a:t>Boosting</a:t>
            </a:r>
            <a:r>
              <a:rPr lang="fr-FR" sz="1400" dirty="0"/>
              <a:t> </a:t>
            </a:r>
            <a:r>
              <a:rPr lang="fr-FR" sz="1400" dirty="0" err="1"/>
              <a:t>Regressor</a:t>
            </a:r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On remarque que les deux modèles se basent sur (à peu près) les mêmes features.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560D7F3-ED27-4A91-8578-E7FA90EB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4" y="0"/>
            <a:ext cx="3762375" cy="37623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BB0FC4B-D0E8-4EFD-8568-529DF713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49" y="3762374"/>
            <a:ext cx="10318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F7D23E69-DD11-445B-8951-166BE59D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FEATURES IMPORTANCES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E271894-CE47-4067-91FF-D7D9EF032C59}"/>
              </a:ext>
            </a:extLst>
          </p:cNvPr>
          <p:cNvSpPr/>
          <p:nvPr/>
        </p:nvSpPr>
        <p:spPr>
          <a:xfrm>
            <a:off x="1484310" y="896388"/>
            <a:ext cx="6660623" cy="2721989"/>
          </a:xfrm>
          <a:prstGeom prst="roundRect">
            <a:avLst>
              <a:gd name="adj" fmla="val 926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Consommation totale d’énergie</a:t>
            </a:r>
          </a:p>
          <a:p>
            <a:endParaRPr lang="fr-FR" sz="1400" b="1" u="sng" dirty="0"/>
          </a:p>
          <a:p>
            <a:endParaRPr lang="fr-FR" sz="1400" b="1" u="sng" dirty="0"/>
          </a:p>
          <a:p>
            <a:r>
              <a:rPr lang="fr-FR" sz="1400" b="1" u="sng" dirty="0"/>
              <a:t>Comparaison des features les plus utiles aux performances pour deux modèles :</a:t>
            </a:r>
          </a:p>
          <a:p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Random</a:t>
            </a:r>
            <a:r>
              <a:rPr lang="fr-FR" sz="1400" dirty="0"/>
              <a:t> Forest </a:t>
            </a:r>
            <a:r>
              <a:rPr lang="fr-FR" sz="1400" dirty="0" err="1"/>
              <a:t>Regressor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Gradient </a:t>
            </a:r>
            <a:r>
              <a:rPr lang="fr-FR" sz="1400" dirty="0" err="1"/>
              <a:t>Boosting</a:t>
            </a:r>
            <a:r>
              <a:rPr lang="fr-FR" sz="1400" dirty="0"/>
              <a:t> </a:t>
            </a:r>
            <a:r>
              <a:rPr lang="fr-FR" sz="1400" dirty="0" err="1"/>
              <a:t>Regressor</a:t>
            </a:r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On remarque que les 6 features les plus importantes sont les même pour les deux modèles.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ECD1C95-DC3C-475D-BF51-2790B44F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61" y="0"/>
            <a:ext cx="3771839" cy="37718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53EF9E4-A2D5-4AF0-BC91-3A476601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648" y="3766542"/>
            <a:ext cx="10223351" cy="30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1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14F18B-6BA4-49A9-8005-855548B4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14" y="3005481"/>
            <a:ext cx="3890785" cy="3852515"/>
          </a:xfrm>
          <a:prstGeom prst="rect">
            <a:avLst/>
          </a:prstGeom>
        </p:spPr>
      </p:pic>
      <p:sp>
        <p:nvSpPr>
          <p:cNvPr id="7" name="Titre 3">
            <a:extLst>
              <a:ext uri="{FF2B5EF4-FFF2-40B4-BE49-F238E27FC236}">
                <a16:creationId xmlns:a16="http://schemas.microsoft.com/office/drawing/2014/main" id="{F7D23E69-DD11-445B-8951-166BE59D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LEARNING CURVE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E271894-CE47-4067-91FF-D7D9EF032C59}"/>
              </a:ext>
            </a:extLst>
          </p:cNvPr>
          <p:cNvSpPr/>
          <p:nvPr/>
        </p:nvSpPr>
        <p:spPr>
          <a:xfrm>
            <a:off x="1640591" y="931334"/>
            <a:ext cx="7291742" cy="1896534"/>
          </a:xfrm>
          <a:prstGeom prst="roundRect">
            <a:avLst>
              <a:gd name="adj" fmla="val 926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/>
              <a:t>Les courbes d’apprentissage nous montre les performances des modèles par rapport à la taille des échantillons.</a:t>
            </a:r>
          </a:p>
          <a:p>
            <a:endParaRPr lang="fr-FR" sz="1200" dirty="0"/>
          </a:p>
          <a:p>
            <a:r>
              <a:rPr lang="fr-FR" sz="1200" dirty="0"/>
              <a:t>Les courbes ont été tracées avec les modèles optimisés par la GridSearchCV</a:t>
            </a:r>
          </a:p>
          <a:p>
            <a:endParaRPr lang="fr-FR" sz="1200" dirty="0"/>
          </a:p>
          <a:p>
            <a:r>
              <a:rPr lang="fr-FR" sz="1200" b="1" u="sng" dirty="0"/>
              <a:t>Analyse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Les 3 modèles ont encore une marge de progression potentielle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Le Gradient </a:t>
            </a:r>
            <a:r>
              <a:rPr lang="fr-FR" sz="1200" dirty="0" err="1"/>
              <a:t>Boosting</a:t>
            </a:r>
            <a:r>
              <a:rPr lang="fr-FR" sz="1200" dirty="0"/>
              <a:t> </a:t>
            </a:r>
            <a:r>
              <a:rPr lang="fr-FR" sz="1200" dirty="0" err="1"/>
              <a:t>Regressor</a:t>
            </a:r>
            <a:r>
              <a:rPr lang="fr-FR" sz="1200" dirty="0"/>
              <a:t> est celui avec la courbe la plus intéressante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Il faudrait plus de données pour avoir de meilleures performances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EDBCD37-1BDC-44A9-BCF4-30C1BCD9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5482"/>
            <a:ext cx="3903711" cy="38525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A7264B6-6E0F-44F0-9433-E0AB74C0D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070" y="3005109"/>
            <a:ext cx="3890785" cy="38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86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2632364" y="2754745"/>
            <a:ext cx="6927272" cy="13485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V – ENERGYSTAR SCORE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704DC7-4606-457A-82F8-E819899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782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C95EA9D-091B-4AD7-9AF2-FB7645B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PRESENTATION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E0190B-A98A-40FD-BDA1-0626801B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86656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24</a:t>
            </a:fld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6B402D9-A90F-4434-8D45-CD0001F13327}"/>
              </a:ext>
            </a:extLst>
          </p:cNvPr>
          <p:cNvSpPr/>
          <p:nvPr/>
        </p:nvSpPr>
        <p:spPr>
          <a:xfrm>
            <a:off x="1484311" y="952932"/>
            <a:ext cx="9292546" cy="12677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L’ENERGY STAR Score est un outil de dépistage aidant à évaluer les performances d’émission de GES d’une propriété par rapport à des bâtiments similaires.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Cet indicateur se base sur une échelle de 0 à 100 dont la médiane est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Si le score est &gt;= 75, le bâtiment peut être admissible à la certification ENERGY STAR.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F53149-428A-47B0-B99D-D5FF0BBC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974" y="952932"/>
            <a:ext cx="1242097" cy="1267754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F3304BB-57B9-498F-B194-498ED33B4893}"/>
              </a:ext>
            </a:extLst>
          </p:cNvPr>
          <p:cNvSpPr/>
          <p:nvPr/>
        </p:nvSpPr>
        <p:spPr>
          <a:xfrm>
            <a:off x="1449727" y="2539740"/>
            <a:ext cx="10018712" cy="25402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b="1" u="sng" dirty="0"/>
              <a:t>Sur la base de l’hypothèse 1 : Analyse de l’importance de la feature </a:t>
            </a:r>
            <a:r>
              <a:rPr lang="fr-FR" sz="1400" b="1" u="sng" dirty="0" err="1"/>
              <a:t>ENERGYSTARScore</a:t>
            </a:r>
            <a:r>
              <a:rPr lang="fr-FR" sz="1400" b="1" u="sng" dirty="0"/>
              <a:t> pour les prédictions de GES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9A807AD-96C4-4709-B1A7-E1A77ECA108C}"/>
              </a:ext>
            </a:extLst>
          </p:cNvPr>
          <p:cNvSpPr/>
          <p:nvPr/>
        </p:nvSpPr>
        <p:spPr>
          <a:xfrm>
            <a:off x="3395134" y="3428999"/>
            <a:ext cx="1151466" cy="3640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AVEC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530292F-4F8F-45AB-B44A-0B2363CA7A1C}"/>
              </a:ext>
            </a:extLst>
          </p:cNvPr>
          <p:cNvSpPr/>
          <p:nvPr/>
        </p:nvSpPr>
        <p:spPr>
          <a:xfrm>
            <a:off x="8382002" y="3428999"/>
            <a:ext cx="1151466" cy="3640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SANS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C81F184-485F-49C5-A6EF-496114F8BAE9}"/>
              </a:ext>
            </a:extLst>
          </p:cNvPr>
          <p:cNvSpPr/>
          <p:nvPr/>
        </p:nvSpPr>
        <p:spPr>
          <a:xfrm>
            <a:off x="3022600" y="4043170"/>
            <a:ext cx="1896533" cy="7771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R² : 0.67</a:t>
            </a:r>
          </a:p>
          <a:p>
            <a:pPr algn="ctr"/>
            <a:r>
              <a:rPr lang="fr-FR" sz="1400" dirty="0"/>
              <a:t>RMSE : 27.2</a:t>
            </a:r>
          </a:p>
          <a:p>
            <a:pPr algn="ctr"/>
            <a:r>
              <a:rPr lang="fr-FR" sz="1400" dirty="0"/>
              <a:t>Taux d’erreurs  : 20%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6497731-0978-436E-A1C7-49EE710EA5DC}"/>
              </a:ext>
            </a:extLst>
          </p:cNvPr>
          <p:cNvSpPr/>
          <p:nvPr/>
        </p:nvSpPr>
        <p:spPr>
          <a:xfrm>
            <a:off x="8009468" y="4043170"/>
            <a:ext cx="1896533" cy="7771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R² : 0.67</a:t>
            </a:r>
          </a:p>
          <a:p>
            <a:pPr algn="ctr"/>
            <a:r>
              <a:rPr lang="fr-FR" sz="1400" dirty="0"/>
              <a:t>RMSE : 26.9</a:t>
            </a:r>
          </a:p>
          <a:p>
            <a:pPr algn="ctr"/>
            <a:r>
              <a:rPr lang="fr-FR" sz="1400" dirty="0"/>
              <a:t>Taux d’erreurs  : 24%  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9F4DD90-2E24-4A70-9BD6-B5D18F9FDB6C}"/>
              </a:ext>
            </a:extLst>
          </p:cNvPr>
          <p:cNvSpPr/>
          <p:nvPr/>
        </p:nvSpPr>
        <p:spPr>
          <a:xfrm>
            <a:off x="3326774" y="5399052"/>
            <a:ext cx="6333783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On constate que pour les prédictions de GES, les performances des modèles se dégradent légèrement.</a:t>
            </a:r>
          </a:p>
        </p:txBody>
      </p:sp>
    </p:spTree>
    <p:extLst>
      <p:ext uri="{BB962C8B-B14F-4D97-AF65-F5344CB8AC3E}">
        <p14:creationId xmlns:p14="http://schemas.microsoft.com/office/powerpoint/2010/main" val="5128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VI – 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A45BC4-DB68-4426-9800-D19C67A8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53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C95EA9D-091B-4AD7-9AF2-FB7645B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RESUME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96D016-05CA-4339-A512-FD9EDAF1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3691"/>
            <a:ext cx="10174290" cy="517849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Les résultats sont globalement décevants. Cela est en partie dû aux données dont nous disposons en entrée.</a:t>
            </a:r>
          </a:p>
          <a:p>
            <a:endParaRPr lang="fr-FR" dirty="0"/>
          </a:p>
          <a:p>
            <a:r>
              <a:rPr lang="fr-FR" u="sng" dirty="0"/>
              <a:t>Il serait bien d’avoir quelques informations techniques du type :</a:t>
            </a:r>
          </a:p>
          <a:p>
            <a:pPr lvl="1"/>
            <a:r>
              <a:rPr lang="fr-FR" dirty="0"/>
              <a:t>Travaux de rénovation récents</a:t>
            </a:r>
          </a:p>
          <a:p>
            <a:pPr lvl="1"/>
            <a:r>
              <a:rPr lang="fr-FR" dirty="0"/>
              <a:t>Type d’isolation, d’éclairage (LED…)</a:t>
            </a:r>
          </a:p>
          <a:p>
            <a:pPr lvl="1"/>
            <a:r>
              <a:rPr lang="fr-FR" dirty="0"/>
              <a:t>Type de chauffage</a:t>
            </a:r>
          </a:p>
          <a:p>
            <a:endParaRPr lang="fr-FR" dirty="0"/>
          </a:p>
          <a:p>
            <a:r>
              <a:rPr lang="fr-FR" dirty="0"/>
              <a:t>Une base de données avec plus d’observations serait un plus. Nous avons pu constater qu’une marge d’amélioration est possible de ce côté avec la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u="sng" dirty="0"/>
              <a:t>Intérêt de l’ENERGY STAR Score :</a:t>
            </a:r>
          </a:p>
          <a:p>
            <a:pPr lvl="1"/>
            <a:r>
              <a:rPr lang="fr-FR" dirty="0"/>
              <a:t>Prédictions GES </a:t>
            </a:r>
            <a:r>
              <a:rPr lang="fr-FR" u="sng" dirty="0"/>
              <a:t>AVEC</a:t>
            </a:r>
            <a:r>
              <a:rPr lang="fr-FR" dirty="0"/>
              <a:t> la feature légèrement meilleures que les prédictions GES </a:t>
            </a:r>
            <a:r>
              <a:rPr lang="fr-FR" u="sng" dirty="0"/>
              <a:t>SANS</a:t>
            </a:r>
            <a:r>
              <a:rPr lang="fr-FR" dirty="0"/>
              <a:t> la feature</a:t>
            </a:r>
          </a:p>
          <a:p>
            <a:pPr lvl="1"/>
            <a:r>
              <a:rPr lang="fr-FR" dirty="0"/>
              <a:t>La feature ne représente que peu d’intérêt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E0190B-A98A-40FD-BDA1-0626801B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86656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39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34C78B91-B695-41B1-ABEB-A2454EB255E0}"/>
              </a:ext>
            </a:extLst>
          </p:cNvPr>
          <p:cNvSpPr/>
          <p:nvPr/>
        </p:nvSpPr>
        <p:spPr>
          <a:xfrm>
            <a:off x="6266518" y="600187"/>
            <a:ext cx="5463488" cy="3140719"/>
          </a:xfrm>
          <a:prstGeom prst="wedgeEllipseCallout">
            <a:avLst>
              <a:gd name="adj1" fmla="val -75893"/>
              <a:gd name="adj2" fmla="val 20260"/>
            </a:avLst>
          </a:prstGeom>
          <a:scene3d>
            <a:camera prst="isometricOffAxis1Top">
              <a:rot lat="20694773" lon="20784679" rev="670914"/>
            </a:camera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chemeClr val="accent3">
                    <a:lumMod val="75000"/>
                  </a:schemeClr>
                </a:solidFill>
              </a:rPr>
              <a:t>…</a:t>
            </a:r>
          </a:p>
        </p:txBody>
      </p:sp>
      <p:pic>
        <p:nvPicPr>
          <p:cNvPr id="1026" name="Picture 2" descr="RÃ©sultat de recherche d'images pour &quot;question&quot;">
            <a:extLst>
              <a:ext uri="{FF2B5EF4-FFF2-40B4-BE49-F238E27FC236}">
                <a16:creationId xmlns:a16="http://schemas.microsoft.com/office/drawing/2014/main" id="{1495F5DF-5810-4893-AE52-3D47A38F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54" l="10000" r="90000">
                        <a14:foregroundMark x1="43385" y1="88769" x2="43385" y2="88769"/>
                        <a14:foregroundMark x1="54154" y1="88923" x2="54154" y2="88923"/>
                        <a14:foregroundMark x1="49692" y1="90385" x2="49692" y2="90385"/>
                        <a14:foregroundMark x1="34077" y1="90231" x2="34077" y2="90231"/>
                        <a14:foregroundMark x1="35615" y1="91154" x2="35615" y2="91154"/>
                        <a14:foregroundMark x1="34615" y1="89846" x2="34615" y2="89846"/>
                        <a14:foregroundMark x1="32385" y1="90538" x2="32385" y2="90538"/>
                        <a14:foregroundMark x1="31692" y1="90769" x2="31692" y2="90769"/>
                        <a14:foregroundMark x1="64154" y1="89846" x2="64154" y2="89846"/>
                        <a14:foregroundMark x1="34846" y1="10000" x2="34846" y2="10000"/>
                        <a14:foregroundMark x1="36923" y1="17462" x2="36923" y2="17462"/>
                        <a14:foregroundMark x1="35538" y1="21154" x2="35538" y2="21154"/>
                        <a14:foregroundMark x1="30231" y1="15769" x2="30231" y2="1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38" y="2170547"/>
            <a:ext cx="4809480" cy="480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3">
            <a:extLst>
              <a:ext uri="{FF2B5EF4-FFF2-40B4-BE49-F238E27FC236}">
                <a16:creationId xmlns:a16="http://schemas.microsoft.com/office/drawing/2014/main" id="{B487365C-16C5-4F8B-9549-E4B734E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QUESTIONS - REPONSES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6BB025-335A-4D5F-85B6-9B6F61A4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656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6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2632364" y="2754745"/>
            <a:ext cx="6927272" cy="134850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 - PRESENTATION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704DC7-4606-457A-82F8-E819899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8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EBB2C2-9335-40F4-8C22-4A6A130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PROBLEMATIQUE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AB9273-73A1-4612-938B-AC7CA542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063691"/>
            <a:ext cx="10384417" cy="517849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Ambitions de la ville de Seattle :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Ville neutre en émissions de carbone en 2050</a:t>
            </a:r>
          </a:p>
          <a:p>
            <a:endParaRPr lang="fr-FR" b="1" u="sng" dirty="0"/>
          </a:p>
          <a:p>
            <a:r>
              <a:rPr lang="fr-FR" b="1" u="sng" dirty="0"/>
              <a:t>Problématique :</a:t>
            </a:r>
          </a:p>
          <a:p>
            <a:pPr lvl="1"/>
            <a:r>
              <a:rPr lang="fr-FR" dirty="0"/>
              <a:t>Relevés manuels minutieux effectués par nos agents en 2015 et 2016.</a:t>
            </a:r>
          </a:p>
          <a:p>
            <a:pPr lvl="1"/>
            <a:r>
              <a:rPr lang="fr-FR" dirty="0"/>
              <a:t>Ces relevés sont très couteux et il reste encore des bâtiments à mesurer.</a:t>
            </a:r>
          </a:p>
          <a:p>
            <a:pPr lvl="1"/>
            <a:r>
              <a:rPr lang="fr-FR" dirty="0"/>
              <a:t>Intérêt de l’indicateur </a:t>
            </a:r>
            <a:r>
              <a:rPr lang="fr-F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Star Score </a:t>
            </a:r>
            <a:r>
              <a:rPr lang="fr-FR" dirty="0"/>
              <a:t>pour les prédictions de GES.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b="1" u="sng" dirty="0"/>
          </a:p>
          <a:p>
            <a:r>
              <a:rPr lang="fr-FR" b="1" u="sng" dirty="0"/>
              <a:t>Mission :</a:t>
            </a:r>
          </a:p>
          <a:p>
            <a:pPr lvl="1"/>
            <a:r>
              <a:rPr lang="fr-FR" dirty="0"/>
              <a:t>Prédictions des émissions de CO2 et de consommation totale d’énergie à partir des données déjà existantes.</a:t>
            </a:r>
          </a:p>
          <a:p>
            <a:pPr lvl="1"/>
            <a:r>
              <a:rPr lang="fr-FR" dirty="0"/>
              <a:t>Demande de Douglas (Project lead) : </a:t>
            </a:r>
            <a:r>
              <a:rPr lang="fr-FR" b="1" dirty="0"/>
              <a:t>Se passer des relevés de consommation annuels (fuite de données).</a:t>
            </a:r>
          </a:p>
          <a:p>
            <a:pPr lvl="1"/>
            <a:endParaRPr lang="fr-FR" b="1" dirty="0"/>
          </a:p>
          <a:p>
            <a:r>
              <a:rPr lang="fr-FR" b="1" u="sng" dirty="0"/>
              <a:t>Données :</a:t>
            </a:r>
          </a:p>
          <a:p>
            <a:pPr lvl="1"/>
            <a:r>
              <a:rPr lang="fr-FR" dirty="0">
                <a:hlinkClick r:id="rId2"/>
              </a:rPr>
              <a:t>https://www.kaggle.com/city-of-seattle/sea-building-energy-benchmarking#2015-building-energy-benchmarking.csv</a:t>
            </a:r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8EA090-6A45-4FD8-B3CC-6C75AEA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5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II – PRESENTATION DES DONNEES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6AFCE8-88E3-4809-AA0D-7B145B95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0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EBB2C2-9335-40F4-8C22-4A6A130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DECOUVERTE DES DONNEES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D267F4-57FE-4CA2-A4DC-4ADD4FAC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4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6</a:t>
            </a:fld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04144DA-E7F2-45F5-AD61-E0928440EB66}"/>
              </a:ext>
            </a:extLst>
          </p:cNvPr>
          <p:cNvSpPr/>
          <p:nvPr/>
        </p:nvSpPr>
        <p:spPr>
          <a:xfrm>
            <a:off x="1982788" y="1078328"/>
            <a:ext cx="1735667" cy="5418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Données 2015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49051CA-C754-42CB-A5ED-3E36DE3A3124}"/>
              </a:ext>
            </a:extLst>
          </p:cNvPr>
          <p:cNvSpPr/>
          <p:nvPr/>
        </p:nvSpPr>
        <p:spPr>
          <a:xfrm>
            <a:off x="1982788" y="1772595"/>
            <a:ext cx="1735667" cy="5418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3340 lignes</a:t>
            </a:r>
          </a:p>
          <a:p>
            <a:pPr algn="ctr"/>
            <a:r>
              <a:rPr lang="fr-FR" sz="1400" dirty="0"/>
              <a:t>47 features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DCFFEE3-C9BE-408C-814E-57BA37E3DED6}"/>
              </a:ext>
            </a:extLst>
          </p:cNvPr>
          <p:cNvSpPr/>
          <p:nvPr/>
        </p:nvSpPr>
        <p:spPr>
          <a:xfrm>
            <a:off x="5046133" y="1774644"/>
            <a:ext cx="2590800" cy="5418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1 ligne = 1 établissement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74F48FD-3E51-48A0-89ED-A01F0390F90A}"/>
              </a:ext>
            </a:extLst>
          </p:cNvPr>
          <p:cNvSpPr/>
          <p:nvPr/>
        </p:nvSpPr>
        <p:spPr>
          <a:xfrm>
            <a:off x="1982788" y="2466862"/>
            <a:ext cx="1735667" cy="5418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3 catégories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76B6FDA2-A26D-461C-9BFE-3438A26AC918}"/>
              </a:ext>
            </a:extLst>
          </p:cNvPr>
          <p:cNvSpPr/>
          <p:nvPr/>
        </p:nvSpPr>
        <p:spPr>
          <a:xfrm>
            <a:off x="5046133" y="2485845"/>
            <a:ext cx="2590800" cy="64825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Features géographiques</a:t>
            </a:r>
          </a:p>
          <a:p>
            <a:pPr algn="ctr"/>
            <a:r>
              <a:rPr lang="fr-FR" sz="1200" dirty="0"/>
              <a:t>Features caractéristiques</a:t>
            </a:r>
          </a:p>
          <a:p>
            <a:pPr algn="ctr"/>
            <a:r>
              <a:rPr lang="fr-FR" sz="1200" dirty="0"/>
              <a:t>Features énergétiques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B68D93C-5EA2-4207-82D0-9BDBF702FE0D}"/>
              </a:ext>
            </a:extLst>
          </p:cNvPr>
          <p:cNvSpPr/>
          <p:nvPr/>
        </p:nvSpPr>
        <p:spPr>
          <a:xfrm>
            <a:off x="8964611" y="1069047"/>
            <a:ext cx="1735667" cy="5418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Données 2016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46300A1-4C77-4B77-BFCC-8EF246DEF516}"/>
              </a:ext>
            </a:extLst>
          </p:cNvPr>
          <p:cNvSpPr/>
          <p:nvPr/>
        </p:nvSpPr>
        <p:spPr>
          <a:xfrm>
            <a:off x="8964611" y="1763314"/>
            <a:ext cx="1735667" cy="5418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3376 lignes</a:t>
            </a:r>
          </a:p>
          <a:p>
            <a:pPr algn="ctr"/>
            <a:r>
              <a:rPr lang="fr-FR" sz="1400" dirty="0"/>
              <a:t>46 features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F647469-3E54-4DC7-B131-B9B8067635A1}"/>
              </a:ext>
            </a:extLst>
          </p:cNvPr>
          <p:cNvSpPr/>
          <p:nvPr/>
        </p:nvSpPr>
        <p:spPr>
          <a:xfrm>
            <a:off x="8964611" y="2457581"/>
            <a:ext cx="1735667" cy="5418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3 catégories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6A3687D-753C-48F0-842B-5F5487742E5F}"/>
              </a:ext>
            </a:extLst>
          </p:cNvPr>
          <p:cNvSpPr/>
          <p:nvPr/>
        </p:nvSpPr>
        <p:spPr>
          <a:xfrm rot="10800000">
            <a:off x="7792772" y="1927043"/>
            <a:ext cx="1016000" cy="23706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68A889AC-9CEA-4A11-9730-77CD8FC2FA53}"/>
              </a:ext>
            </a:extLst>
          </p:cNvPr>
          <p:cNvSpPr/>
          <p:nvPr/>
        </p:nvSpPr>
        <p:spPr>
          <a:xfrm rot="10800000">
            <a:off x="7792772" y="2606055"/>
            <a:ext cx="1016000" cy="23706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52431E03-A940-4F87-B728-F8F13AA4C22E}"/>
              </a:ext>
            </a:extLst>
          </p:cNvPr>
          <p:cNvSpPr/>
          <p:nvPr/>
        </p:nvSpPr>
        <p:spPr>
          <a:xfrm>
            <a:off x="3874294" y="2606055"/>
            <a:ext cx="1016000" cy="23706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F6BD7A3A-A35C-415B-89EB-9AF741FBB38E}"/>
              </a:ext>
            </a:extLst>
          </p:cNvPr>
          <p:cNvSpPr/>
          <p:nvPr/>
        </p:nvSpPr>
        <p:spPr>
          <a:xfrm>
            <a:off x="3879321" y="1927043"/>
            <a:ext cx="1016000" cy="23706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F51A8BA-3048-4C2B-9735-1B9756A431C4}"/>
              </a:ext>
            </a:extLst>
          </p:cNvPr>
          <p:cNvSpPr/>
          <p:nvPr/>
        </p:nvSpPr>
        <p:spPr>
          <a:xfrm>
            <a:off x="5046133" y="3399775"/>
            <a:ext cx="2590800" cy="64825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37 features communes</a:t>
            </a:r>
          </a:p>
        </p:txBody>
      </p:sp>
      <p:sp>
        <p:nvSpPr>
          <p:cNvPr id="39" name="Flèche : virage 38">
            <a:extLst>
              <a:ext uri="{FF2B5EF4-FFF2-40B4-BE49-F238E27FC236}">
                <a16:creationId xmlns:a16="http://schemas.microsoft.com/office/drawing/2014/main" id="{8D3537C9-0919-4578-B166-8E1615610AE4}"/>
              </a:ext>
            </a:extLst>
          </p:cNvPr>
          <p:cNvSpPr/>
          <p:nvPr/>
        </p:nvSpPr>
        <p:spPr>
          <a:xfrm rot="13018748">
            <a:off x="2877856" y="3206321"/>
            <a:ext cx="1895505" cy="724405"/>
          </a:xfrm>
          <a:prstGeom prst="bentArrow">
            <a:avLst>
              <a:gd name="adj1" fmla="val 18473"/>
              <a:gd name="adj2" fmla="val 27976"/>
              <a:gd name="adj3" fmla="val 42795"/>
              <a:gd name="adj4" fmla="val 828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Flèche : virage 39">
            <a:extLst>
              <a:ext uri="{FF2B5EF4-FFF2-40B4-BE49-F238E27FC236}">
                <a16:creationId xmlns:a16="http://schemas.microsoft.com/office/drawing/2014/main" id="{60D7B358-39D1-431F-BB1F-7FBE82890844}"/>
              </a:ext>
            </a:extLst>
          </p:cNvPr>
          <p:cNvSpPr/>
          <p:nvPr/>
        </p:nvSpPr>
        <p:spPr>
          <a:xfrm rot="19530429" flipV="1">
            <a:off x="7887917" y="3264681"/>
            <a:ext cx="1895505" cy="607683"/>
          </a:xfrm>
          <a:prstGeom prst="bentArrow">
            <a:avLst>
              <a:gd name="adj1" fmla="val 20770"/>
              <a:gd name="adj2" fmla="val 27976"/>
              <a:gd name="adj3" fmla="val 42795"/>
              <a:gd name="adj4" fmla="val 8281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902E334-59DA-4272-8037-396846A3532D}"/>
              </a:ext>
            </a:extLst>
          </p:cNvPr>
          <p:cNvSpPr txBox="1"/>
          <p:nvPr/>
        </p:nvSpPr>
        <p:spPr>
          <a:xfrm>
            <a:off x="1317588" y="3665419"/>
            <a:ext cx="2283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10 features différentes de 2016 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9F59D83-B29C-4071-8D0B-C0F2F155AAD3}"/>
              </a:ext>
            </a:extLst>
          </p:cNvPr>
          <p:cNvSpPr txBox="1"/>
          <p:nvPr/>
        </p:nvSpPr>
        <p:spPr>
          <a:xfrm>
            <a:off x="9102980" y="3665419"/>
            <a:ext cx="2204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9 features différentes de 2015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820A57-5B2A-4BFF-8A03-14B65B5DB420}"/>
              </a:ext>
            </a:extLst>
          </p:cNvPr>
          <p:cNvSpPr/>
          <p:nvPr/>
        </p:nvSpPr>
        <p:spPr>
          <a:xfrm>
            <a:off x="948267" y="4269029"/>
            <a:ext cx="11175732" cy="813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5482FAC3-FA94-4BC0-9C9C-4C7210CBFCDF}"/>
              </a:ext>
            </a:extLst>
          </p:cNvPr>
          <p:cNvSpPr/>
          <p:nvPr/>
        </p:nvSpPr>
        <p:spPr>
          <a:xfrm>
            <a:off x="1317588" y="4530991"/>
            <a:ext cx="10185435" cy="22423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u="sng" dirty="0"/>
              <a:t>Création d’un nouveau dataset</a:t>
            </a:r>
          </a:p>
          <a:p>
            <a:pPr algn="ctr"/>
            <a:r>
              <a:rPr lang="fr-FR" sz="1400" dirty="0"/>
              <a:t>Concaténation des deux datasets</a:t>
            </a:r>
          </a:p>
          <a:p>
            <a:pPr algn="ctr"/>
            <a:r>
              <a:rPr lang="fr-FR" sz="1400" dirty="0"/>
              <a:t>Remise en forme des colonnes et de la structure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E126DD97-A446-4E4A-9769-57FCC5118889}"/>
              </a:ext>
            </a:extLst>
          </p:cNvPr>
          <p:cNvSpPr/>
          <p:nvPr/>
        </p:nvSpPr>
        <p:spPr>
          <a:xfrm>
            <a:off x="6961714" y="5370821"/>
            <a:ext cx="2678115" cy="425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53 Features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EED12E46-1BFD-48FE-AD43-F6368271AE94}"/>
              </a:ext>
            </a:extLst>
          </p:cNvPr>
          <p:cNvSpPr/>
          <p:nvPr/>
        </p:nvSpPr>
        <p:spPr>
          <a:xfrm>
            <a:off x="3043236" y="5368325"/>
            <a:ext cx="2678115" cy="425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6716 Etablissements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83B15E24-EA10-4009-B495-5934E30FA1CE}"/>
              </a:ext>
            </a:extLst>
          </p:cNvPr>
          <p:cNvSpPr/>
          <p:nvPr/>
        </p:nvSpPr>
        <p:spPr>
          <a:xfrm>
            <a:off x="3043236" y="6253593"/>
            <a:ext cx="2678115" cy="4255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6568 Doublons</a:t>
            </a:r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D67EE774-7A0B-4777-89E3-70E068D056BA}"/>
              </a:ext>
            </a:extLst>
          </p:cNvPr>
          <p:cNvSpPr/>
          <p:nvPr/>
        </p:nvSpPr>
        <p:spPr>
          <a:xfrm rot="5400000">
            <a:off x="4214660" y="5902972"/>
            <a:ext cx="335261" cy="23706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B316E7C-B919-4942-9A42-2A21457F7413}"/>
              </a:ext>
            </a:extLst>
          </p:cNvPr>
          <p:cNvSpPr/>
          <p:nvPr/>
        </p:nvSpPr>
        <p:spPr>
          <a:xfrm>
            <a:off x="6961713" y="6253593"/>
            <a:ext cx="2678115" cy="4255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20.6% données manquantes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0110897-B777-40F2-837F-F2BD401E8B71}"/>
              </a:ext>
            </a:extLst>
          </p:cNvPr>
          <p:cNvSpPr/>
          <p:nvPr/>
        </p:nvSpPr>
        <p:spPr>
          <a:xfrm>
            <a:off x="5046133" y="1063443"/>
            <a:ext cx="2590800" cy="5418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2 Datasets séparés</a:t>
            </a:r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283051C5-4B0F-42F1-9A29-268B067DB61B}"/>
              </a:ext>
            </a:extLst>
          </p:cNvPr>
          <p:cNvSpPr/>
          <p:nvPr/>
        </p:nvSpPr>
        <p:spPr>
          <a:xfrm rot="10800000">
            <a:off x="3874290" y="1212610"/>
            <a:ext cx="1016000" cy="23706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7735F958-9496-4CB3-9257-0437F696F60A}"/>
              </a:ext>
            </a:extLst>
          </p:cNvPr>
          <p:cNvSpPr/>
          <p:nvPr/>
        </p:nvSpPr>
        <p:spPr>
          <a:xfrm>
            <a:off x="7792770" y="1212454"/>
            <a:ext cx="1016000" cy="23706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0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2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/>
      <p:bldP spid="42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EBB2C2-9335-40F4-8C22-4A6A130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63690"/>
          </a:xfrm>
        </p:spPr>
        <p:txBody>
          <a:bodyPr/>
          <a:lstStyle/>
          <a:p>
            <a:pPr algn="l"/>
            <a:r>
              <a:rPr lang="fr-FR" b="1" dirty="0"/>
              <a:t>ANALYSE EXPLORATOIRE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0B11FE-8F9A-47C2-9EB6-89B0C408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7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0AE053-94BB-41B0-97CB-AF9C529E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4275"/>
            <a:ext cx="2266950" cy="3133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0499F7-4138-4ED3-AFD2-08BF487B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85" y="354563"/>
            <a:ext cx="4786716" cy="6503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2F17A6-94F0-4141-9260-2E2942150C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45" b="19048"/>
          <a:stretch/>
        </p:blipFill>
        <p:spPr>
          <a:xfrm>
            <a:off x="2605026" y="2795134"/>
            <a:ext cx="4462182" cy="4062866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EF80B89-5C0E-4A10-9BE9-F89310BB6F0B}"/>
              </a:ext>
            </a:extLst>
          </p:cNvPr>
          <p:cNvSpPr/>
          <p:nvPr/>
        </p:nvSpPr>
        <p:spPr>
          <a:xfrm>
            <a:off x="120653" y="1304888"/>
            <a:ext cx="2367160" cy="5671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Utilisation de la librairie </a:t>
            </a:r>
            <a:r>
              <a: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 Profiling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A82B165-3689-4E2D-8B66-EBA699775D32}"/>
              </a:ext>
            </a:extLst>
          </p:cNvPr>
          <p:cNvSpPr/>
          <p:nvPr/>
        </p:nvSpPr>
        <p:spPr>
          <a:xfrm>
            <a:off x="275951" y="3223349"/>
            <a:ext cx="1715048" cy="4113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Données générales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E6841D3-2772-4436-81C3-298B0AEB53DC}"/>
              </a:ext>
            </a:extLst>
          </p:cNvPr>
          <p:cNvSpPr/>
          <p:nvPr/>
        </p:nvSpPr>
        <p:spPr>
          <a:xfrm>
            <a:off x="3900180" y="2318895"/>
            <a:ext cx="1871874" cy="4113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Table de corrélation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D3D9732-A312-4D80-AB6D-6A9436AC56EC}"/>
              </a:ext>
            </a:extLst>
          </p:cNvPr>
          <p:cNvSpPr/>
          <p:nvPr/>
        </p:nvSpPr>
        <p:spPr>
          <a:xfrm>
            <a:off x="10233246" y="422362"/>
            <a:ext cx="1871874" cy="4113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Warnings sur variables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7220691-8368-4649-8738-A38BFD6FC1CC}"/>
              </a:ext>
            </a:extLst>
          </p:cNvPr>
          <p:cNvSpPr/>
          <p:nvPr/>
        </p:nvSpPr>
        <p:spPr>
          <a:xfrm>
            <a:off x="2605025" y="922975"/>
            <a:ext cx="4462181" cy="13309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u="sng" dirty="0"/>
              <a:t>Pandas Profiling nous apporte un lot d’informations très intéressantes par variable dont voici quelques exemples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Taux de remplissage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Forme distribution (Test de Kurtosis </a:t>
            </a:r>
            <a:r>
              <a:rPr lang="fr-FR" sz="1000" i="1" dirty="0"/>
              <a:t>(aplatissement</a:t>
            </a:r>
            <a:r>
              <a:rPr lang="fr-FR" sz="1200" dirty="0"/>
              <a:t>), skewness </a:t>
            </a:r>
            <a:r>
              <a:rPr lang="fr-FR" sz="1000" i="1" dirty="0"/>
              <a:t>(symétrie)</a:t>
            </a:r>
            <a:r>
              <a:rPr lang="fr-FR" sz="1200" dirty="0"/>
              <a:t>)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/>
              <a:t>Variables fortement corrélées</a:t>
            </a:r>
          </a:p>
        </p:txBody>
      </p:sp>
    </p:spTree>
    <p:extLst>
      <p:ext uri="{BB962C8B-B14F-4D97-AF65-F5344CB8AC3E}">
        <p14:creationId xmlns:p14="http://schemas.microsoft.com/office/powerpoint/2010/main" val="19558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1A71BE-0CAA-424E-806A-FF5118A37E3B}"/>
              </a:ext>
            </a:extLst>
          </p:cNvPr>
          <p:cNvSpPr/>
          <p:nvPr/>
        </p:nvSpPr>
        <p:spPr>
          <a:xfrm>
            <a:off x="1971964" y="2754745"/>
            <a:ext cx="8248072" cy="13485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III – FEATURES ENGINEERING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465063-809B-4700-902F-B67493B9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3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A55E10BA-ACDC-4319-B012-8A5693C529D1}"/>
              </a:ext>
            </a:extLst>
          </p:cNvPr>
          <p:cNvSpPr txBox="1">
            <a:spLocks/>
          </p:cNvSpPr>
          <p:nvPr/>
        </p:nvSpPr>
        <p:spPr>
          <a:xfrm>
            <a:off x="1484310" y="0"/>
            <a:ext cx="10018713" cy="10636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3600" b="1" dirty="0"/>
              <a:t>REDUCTION DIMENSIONNELLE PAR SELECTION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9D79A3-32EC-43AB-8EC5-30EB966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CE4779A5-1084-4103-B969-E01EFA91FDE1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6C79664-FBBD-4C65-B72A-598AF95899B3}"/>
              </a:ext>
            </a:extLst>
          </p:cNvPr>
          <p:cNvSpPr/>
          <p:nvPr/>
        </p:nvSpPr>
        <p:spPr>
          <a:xfrm>
            <a:off x="1484310" y="889108"/>
            <a:ext cx="10555290" cy="13309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u="sng" dirty="0"/>
              <a:t>A la suite de l’analyse du rapport précédent, nous avons procédé à une réduction dimensionnelle dont la sélection s’est faite sur les éléments suivants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400" dirty="0"/>
              <a:t>Taux de remplissage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400" dirty="0"/>
              <a:t>Variables fortement corrélées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400" dirty="0"/>
              <a:t>Fuite de données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D2F5250-76EA-4EF0-8699-4830677E33F1}"/>
              </a:ext>
            </a:extLst>
          </p:cNvPr>
          <p:cNvSpPr/>
          <p:nvPr/>
        </p:nvSpPr>
        <p:spPr>
          <a:xfrm>
            <a:off x="7494052" y="1450519"/>
            <a:ext cx="1445685" cy="6068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18 Features</a:t>
            </a:r>
          </a:p>
          <a:p>
            <a:pPr algn="ctr"/>
            <a:r>
              <a:rPr lang="fr-FR" sz="1050" i="1" dirty="0"/>
              <a:t>5 qualitatives</a:t>
            </a:r>
          </a:p>
          <a:p>
            <a:pPr algn="ctr"/>
            <a:r>
              <a:rPr lang="fr-FR" sz="1050" i="1" dirty="0"/>
              <a:t>13 quantitatives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D2445E5-5DC1-44F2-A1D8-3B336B6246F5}"/>
              </a:ext>
            </a:extLst>
          </p:cNvPr>
          <p:cNvSpPr/>
          <p:nvPr/>
        </p:nvSpPr>
        <p:spPr>
          <a:xfrm>
            <a:off x="5249326" y="1527281"/>
            <a:ext cx="1973793" cy="4255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6716 Etablissements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1FA02DA-FA3D-4D1A-BDDA-F1CC87DAEB74}"/>
              </a:ext>
            </a:extLst>
          </p:cNvPr>
          <p:cNvSpPr/>
          <p:nvPr/>
        </p:nvSpPr>
        <p:spPr>
          <a:xfrm>
            <a:off x="9210671" y="1527281"/>
            <a:ext cx="2292352" cy="4255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Taux de remplissage 98.4%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7756B0-6258-4B16-AA4A-A1AA0E0C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4745664"/>
            <a:ext cx="2116339" cy="21109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E2A2666-188B-4225-BEFC-19331EDC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563" y="2339598"/>
            <a:ext cx="9458037" cy="2286558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2D1CB47-6B36-42DA-B74C-D1047563B506}"/>
              </a:ext>
            </a:extLst>
          </p:cNvPr>
          <p:cNvSpPr/>
          <p:nvPr/>
        </p:nvSpPr>
        <p:spPr>
          <a:xfrm>
            <a:off x="169066" y="3109198"/>
            <a:ext cx="2116339" cy="633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Analyse des corrélations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3141195-48BA-4B67-961A-2921EA5AEC1F}"/>
              </a:ext>
            </a:extLst>
          </p:cNvPr>
          <p:cNvSpPr/>
          <p:nvPr/>
        </p:nvSpPr>
        <p:spPr>
          <a:xfrm>
            <a:off x="75932" y="5553284"/>
            <a:ext cx="1315245" cy="633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Visualisation du </a:t>
            </a:r>
            <a:r>
              <a:rPr lang="fr-FR" sz="1400" b="1" dirty="0" err="1"/>
              <a:t>PairPlot</a:t>
            </a:r>
            <a:endParaRPr lang="fr-FR" sz="1400" b="1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D62A851-3533-4C71-AA0C-B2A75D3EADB6}"/>
              </a:ext>
            </a:extLst>
          </p:cNvPr>
          <p:cNvSpPr/>
          <p:nvPr/>
        </p:nvSpPr>
        <p:spPr>
          <a:xfrm>
            <a:off x="4026750" y="5484639"/>
            <a:ext cx="2116339" cy="633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Analyse distributions des Targets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115E873-028F-4126-9407-3AB42C98B36B}"/>
              </a:ext>
            </a:extLst>
          </p:cNvPr>
          <p:cNvGrpSpPr/>
          <p:nvPr/>
        </p:nvGrpSpPr>
        <p:grpSpPr>
          <a:xfrm>
            <a:off x="6236222" y="4745664"/>
            <a:ext cx="5765801" cy="2110967"/>
            <a:chOff x="6236222" y="4745664"/>
            <a:chExt cx="5765801" cy="2110967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92633C21-948C-4977-A29A-4E4C6986A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6223" y="4745664"/>
              <a:ext cx="5765800" cy="1044258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0C531BAC-404E-4814-91D4-86374EBC529C}"/>
                </a:ext>
              </a:extLst>
            </p:cNvPr>
            <p:cNvGrpSpPr/>
            <p:nvPr/>
          </p:nvGrpSpPr>
          <p:grpSpPr>
            <a:xfrm>
              <a:off x="6236222" y="4991983"/>
              <a:ext cx="5765800" cy="1864648"/>
              <a:chOff x="6236222" y="4991983"/>
              <a:chExt cx="5765800" cy="1864648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F267063A-D02F-48D4-8337-1E99C6502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6222" y="5869792"/>
                <a:ext cx="5765800" cy="986839"/>
              </a:xfrm>
              <a:prstGeom prst="rect">
                <a:avLst/>
              </a:prstGeom>
            </p:spPr>
          </p:pic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78FF6F6-CB68-4CC5-9C33-3CE64EDD38E1}"/>
                  </a:ext>
                </a:extLst>
              </p:cNvPr>
              <p:cNvSpPr txBox="1"/>
              <p:nvPr/>
            </p:nvSpPr>
            <p:spPr>
              <a:xfrm>
                <a:off x="6417330" y="4991983"/>
                <a:ext cx="161157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50" b="1" dirty="0">
                    <a:solidFill>
                      <a:srgbClr val="FF0000"/>
                    </a:solidFill>
                  </a:rPr>
                  <a:t>Total consommation énergétique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34D11A0-FA2F-4B3F-9CC8-08F730329801}"/>
                  </a:ext>
                </a:extLst>
              </p:cNvPr>
              <p:cNvSpPr txBox="1"/>
              <p:nvPr/>
            </p:nvSpPr>
            <p:spPr>
              <a:xfrm>
                <a:off x="6779005" y="6091762"/>
                <a:ext cx="124990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050" b="1" dirty="0">
                    <a:solidFill>
                      <a:srgbClr val="FF0000"/>
                    </a:solidFill>
                  </a:rPr>
                  <a:t>Emissions 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9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A6CA4E143C1C4DA487B74FF1A5DC5F" ma:contentTypeVersion="6" ma:contentTypeDescription="Crée un document." ma:contentTypeScope="" ma:versionID="1f9e6f763bf57fe7068b2e5483196a0e">
  <xsd:schema xmlns:xsd="http://www.w3.org/2001/XMLSchema" xmlns:xs="http://www.w3.org/2001/XMLSchema" xmlns:p="http://schemas.microsoft.com/office/2006/metadata/properties" xmlns:ns3="17d01d1b-8e7c-4008-846c-e236499f1da4" targetNamespace="http://schemas.microsoft.com/office/2006/metadata/properties" ma:root="true" ma:fieldsID="078e5c877cbbfad39c9cd2d29efb61cf" ns3:_="">
    <xsd:import namespace="17d01d1b-8e7c-4008-846c-e236499f1d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01d1b-8e7c-4008-846c-e236499f1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5F7CF6-3D4F-453B-B8CF-600AF596C7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B59671-D8A6-4D7B-9211-CDF43C6E0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d01d1b-8e7c-4008-846c-e236499f1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2BCE2E-BCC3-4749-B760-AB8F4E7CC2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37388</TotalTime>
  <Words>1952</Words>
  <Application>Microsoft Office PowerPoint</Application>
  <PresentationFormat>Grand écran</PresentationFormat>
  <Paragraphs>558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Parallaxe</vt:lpstr>
      <vt:lpstr>Anticipation des besoins en consommation électrique de bâtiments</vt:lpstr>
      <vt:lpstr>Présentation PowerPoint</vt:lpstr>
      <vt:lpstr>Présentation PowerPoint</vt:lpstr>
      <vt:lpstr>PROBLEMATIQUE</vt:lpstr>
      <vt:lpstr>Présentation PowerPoint</vt:lpstr>
      <vt:lpstr>DECOUVERTE DES DONNEES</vt:lpstr>
      <vt:lpstr>ANALYSE EXPLORATOIRE</vt:lpstr>
      <vt:lpstr>Présentation PowerPoint</vt:lpstr>
      <vt:lpstr>Présentation PowerPoint</vt:lpstr>
      <vt:lpstr>Présentation PowerPoint</vt:lpstr>
      <vt:lpstr>Présentation PowerPoint</vt:lpstr>
      <vt:lpstr>ETAPES DE CONSTRUCTION</vt:lpstr>
      <vt:lpstr>PRESENTATION MODELES</vt:lpstr>
      <vt:lpstr>Présentation PowerPoint</vt:lpstr>
      <vt:lpstr>MODELES LES PLUS PROMETTEURS - ETAPE 1</vt:lpstr>
      <vt:lpstr>ANALYSE DES RESULTATS 1/2</vt:lpstr>
      <vt:lpstr>ANALYSE DES RESULTATS 2/2</vt:lpstr>
      <vt:lpstr>MODELES LES PLUS PROMETTEURS – ETAPE 2</vt:lpstr>
      <vt:lpstr>OPTIMISATION DES MODELES – ETAPE 3</vt:lpstr>
      <vt:lpstr>FEATURES IMPORTANCES</vt:lpstr>
      <vt:lpstr>FEATURES IMPORTANCES</vt:lpstr>
      <vt:lpstr>LEARNING CURVE</vt:lpstr>
      <vt:lpstr>Présentation PowerPoint</vt:lpstr>
      <vt:lpstr>PRESENTATION</vt:lpstr>
      <vt:lpstr>Présentation PowerPoint</vt:lpstr>
      <vt:lpstr>RESUME</vt:lpstr>
      <vt:lpstr>QUESTIONS - REPONSES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Anticipation des besoins en consommation électrique de bâtiments</dc:title>
  <dc:creator>Julien Di Giulio</dc:creator>
  <cp:lastModifiedBy>Julien Di Giulio</cp:lastModifiedBy>
  <cp:revision>144</cp:revision>
  <dcterms:created xsi:type="dcterms:W3CDTF">2019-09-18T12:39:02Z</dcterms:created>
  <dcterms:modified xsi:type="dcterms:W3CDTF">2019-10-30T16:27:49Z</dcterms:modified>
</cp:coreProperties>
</file>