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9" r:id="rId8"/>
    <p:sldId id="268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65" r:id="rId17"/>
    <p:sldId id="267" r:id="rId18"/>
    <p:sldId id="266" r:id="rId19"/>
    <p:sldId id="262" r:id="rId20"/>
    <p:sldId id="260" r:id="rId21"/>
    <p:sldId id="261" r:id="rId22"/>
    <p:sldId id="277" r:id="rId2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34692A-119A-4126-B35D-78EED1A29CE6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E75B3E-D6AE-40EC-BD60-DDCA5302C31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843558"/>
            <a:ext cx="7851648" cy="1714500"/>
          </a:xfrm>
        </p:spPr>
        <p:txBody>
          <a:bodyPr anchor="ctr">
            <a:noAutofit/>
          </a:bodyPr>
          <a:lstStyle/>
          <a:p>
            <a:pPr algn="ctr"/>
            <a:r>
              <a:rPr lang="fr-FR" sz="10000" dirty="0" smtClean="0"/>
              <a:t>COCKTAILEC</a:t>
            </a:r>
            <a:endParaRPr lang="fr-FR" sz="10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931790"/>
            <a:ext cx="7854696" cy="1314450"/>
          </a:xfrm>
        </p:spPr>
        <p:txBody>
          <a:bodyPr anchor="ctr">
            <a:normAutofit/>
          </a:bodyPr>
          <a:lstStyle/>
          <a:p>
            <a:pPr algn="ctr"/>
            <a:r>
              <a:rPr lang="fr-FR" sz="2000" dirty="0" smtClean="0"/>
              <a:t>Julien GUILLAUD &amp; Rayane EL KHANOUSSI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111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352388"/>
          </a:xfrm>
        </p:spPr>
        <p:txBody>
          <a:bodyPr>
            <a:normAutofit fontScale="92500" lnSpcReduction="10000"/>
          </a:bodyPr>
          <a:lstStyle/>
          <a:p>
            <a:pPr marL="484632" indent="-457200"/>
            <a:r>
              <a:rPr lang="fr-FR" dirty="0" smtClean="0"/>
              <a:t>Carte Arduino &amp; PC</a:t>
            </a:r>
          </a:p>
          <a:p>
            <a:pPr marL="484632" indent="-457200"/>
            <a:r>
              <a:rPr lang="fr-FR" dirty="0" smtClean="0"/>
              <a:t>Téléphone Android &amp; </a:t>
            </a:r>
            <a:r>
              <a:rPr lang="fr-FR" i="1" dirty="0" smtClean="0"/>
              <a:t>Bluetooth Electronics®</a:t>
            </a:r>
          </a:p>
          <a:p>
            <a:pPr marL="484632" indent="-457200"/>
            <a:r>
              <a:rPr lang="fr-FR" dirty="0" smtClean="0"/>
              <a:t>Module Bluetooth</a:t>
            </a:r>
          </a:p>
          <a:p>
            <a:pPr marL="484632" indent="-457200"/>
            <a:r>
              <a:rPr lang="fr-FR" dirty="0" smtClean="0"/>
              <a:t>Un moteur pas à pas</a:t>
            </a:r>
          </a:p>
          <a:p>
            <a:pPr marL="484632" indent="-457200"/>
            <a:r>
              <a:rPr lang="fr-FR" dirty="0" smtClean="0"/>
              <a:t>Un servomoteur </a:t>
            </a:r>
            <a:r>
              <a:rPr lang="fr-FR" i="1" dirty="0" smtClean="0">
                <a:latin typeface="+mj-lt"/>
              </a:rPr>
              <a:t>HB-805BB</a:t>
            </a:r>
            <a:r>
              <a:rPr lang="fr-FR" i="1" baseline="30000" dirty="0" smtClean="0">
                <a:latin typeface="+mj-lt"/>
              </a:rPr>
              <a:t>+</a:t>
            </a:r>
          </a:p>
          <a:p>
            <a:pPr marL="484632" indent="-457200"/>
            <a:r>
              <a:rPr lang="fr-FR" dirty="0" smtClean="0"/>
              <a:t>Découpeuse laser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Scie oscillante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Distributeur de boisson</a:t>
            </a:r>
            <a:endParaRPr lang="fr-F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3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23704" r="6132" b="31451"/>
          <a:stretch/>
        </p:blipFill>
        <p:spPr>
          <a:xfrm>
            <a:off x="2555776" y="2841844"/>
            <a:ext cx="1584176" cy="1680188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722226" y="1745162"/>
            <a:ext cx="1270368" cy="1296144"/>
            <a:chOff x="5364088" y="1464965"/>
            <a:chExt cx="931938" cy="950847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0" t="11405" r="52003" b="66866"/>
            <a:stretch/>
          </p:blipFill>
          <p:spPr>
            <a:xfrm>
              <a:off x="5364088" y="1464965"/>
              <a:ext cx="931938" cy="950847"/>
            </a:xfrm>
            <a:prstGeom prst="ellipse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5" t="38684" r="37802" b="51031"/>
            <a:stretch/>
          </p:blipFill>
          <p:spPr bwMode="auto">
            <a:xfrm>
              <a:off x="5567363" y="1671307"/>
              <a:ext cx="521493" cy="52896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1" t="3043" r="12399" b="2943"/>
          <a:stretch/>
        </p:blipFill>
        <p:spPr>
          <a:xfrm>
            <a:off x="4788024" y="1419622"/>
            <a:ext cx="651207" cy="357250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1" r="66949" b="44665"/>
          <a:stretch/>
        </p:blipFill>
        <p:spPr>
          <a:xfrm>
            <a:off x="6012160" y="1808201"/>
            <a:ext cx="2202292" cy="20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352388"/>
          </a:xfrm>
        </p:spPr>
        <p:txBody>
          <a:bodyPr>
            <a:normAutofit fontScale="92500" lnSpcReduction="10000"/>
          </a:bodyPr>
          <a:lstStyle/>
          <a:p>
            <a:pPr marL="484632" indent="-457200"/>
            <a:r>
              <a:rPr lang="fr-FR" dirty="0" smtClean="0"/>
              <a:t>Carte Arduino &amp; PC</a:t>
            </a:r>
          </a:p>
          <a:p>
            <a:pPr marL="484632" indent="-457200"/>
            <a:r>
              <a:rPr lang="fr-FR" dirty="0" smtClean="0"/>
              <a:t>Téléphone Android &amp; </a:t>
            </a:r>
            <a:r>
              <a:rPr lang="fr-FR" i="1" dirty="0" smtClean="0"/>
              <a:t>Bluetooth Electronics®</a:t>
            </a:r>
          </a:p>
          <a:p>
            <a:pPr marL="484632" indent="-457200"/>
            <a:r>
              <a:rPr lang="fr-FR" dirty="0" smtClean="0"/>
              <a:t>Module Bluetooth</a:t>
            </a:r>
          </a:p>
          <a:p>
            <a:pPr marL="484632" indent="-457200"/>
            <a:r>
              <a:rPr lang="fr-FR" dirty="0" smtClean="0"/>
              <a:t>Un moteur pas à pas</a:t>
            </a:r>
          </a:p>
          <a:p>
            <a:pPr marL="484632" indent="-457200"/>
            <a:r>
              <a:rPr lang="fr-FR" dirty="0" smtClean="0"/>
              <a:t>Un servomoteur </a:t>
            </a:r>
            <a:r>
              <a:rPr lang="fr-FR" i="1" dirty="0" smtClean="0">
                <a:latin typeface="+mj-lt"/>
              </a:rPr>
              <a:t>HB-805BB</a:t>
            </a:r>
            <a:r>
              <a:rPr lang="fr-FR" i="1" baseline="30000" dirty="0" smtClean="0">
                <a:latin typeface="+mj-lt"/>
              </a:rPr>
              <a:t>+</a:t>
            </a:r>
          </a:p>
          <a:p>
            <a:pPr marL="484632" indent="-457200"/>
            <a:r>
              <a:rPr lang="fr-FR" dirty="0" smtClean="0"/>
              <a:t>Découpeuse laser</a:t>
            </a:r>
          </a:p>
          <a:p>
            <a:pPr marL="484632" indent="-457200"/>
            <a:r>
              <a:rPr lang="fr-FR" dirty="0" smtClean="0"/>
              <a:t>Scie oscillante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Distributeur de boisson</a:t>
            </a:r>
            <a:endParaRPr lang="fr-F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108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3868" r="2223" b="13635"/>
          <a:stretch/>
        </p:blipFill>
        <p:spPr>
          <a:xfrm rot="16200000">
            <a:off x="2831160" y="507757"/>
            <a:ext cx="3481681" cy="5305412"/>
          </a:xfrm>
        </p:spPr>
      </p:pic>
    </p:spTree>
    <p:extLst>
      <p:ext uri="{BB962C8B-B14F-4D97-AF65-F5344CB8AC3E}">
        <p14:creationId xmlns:p14="http://schemas.microsoft.com/office/powerpoint/2010/main" val="3060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352388"/>
          </a:xfrm>
        </p:spPr>
        <p:txBody>
          <a:bodyPr>
            <a:normAutofit fontScale="92500" lnSpcReduction="10000"/>
          </a:bodyPr>
          <a:lstStyle/>
          <a:p>
            <a:pPr marL="484632" indent="-457200"/>
            <a:r>
              <a:rPr lang="fr-FR" dirty="0" smtClean="0"/>
              <a:t>Carte Arduino &amp; PC</a:t>
            </a:r>
          </a:p>
          <a:p>
            <a:pPr marL="484632" indent="-457200"/>
            <a:r>
              <a:rPr lang="fr-FR" dirty="0" smtClean="0"/>
              <a:t>Téléphone Android &amp; </a:t>
            </a:r>
            <a:r>
              <a:rPr lang="fr-FR" i="1" dirty="0" smtClean="0"/>
              <a:t>Bluetooth Electronics®</a:t>
            </a:r>
          </a:p>
          <a:p>
            <a:pPr marL="484632" indent="-457200"/>
            <a:r>
              <a:rPr lang="fr-FR" dirty="0" smtClean="0"/>
              <a:t>Module Bluetooth</a:t>
            </a:r>
          </a:p>
          <a:p>
            <a:pPr marL="484632" indent="-457200"/>
            <a:r>
              <a:rPr lang="fr-FR" dirty="0" smtClean="0"/>
              <a:t>Un moteur pas à pas</a:t>
            </a:r>
          </a:p>
          <a:p>
            <a:pPr marL="484632" indent="-457200"/>
            <a:r>
              <a:rPr lang="fr-FR" dirty="0" smtClean="0"/>
              <a:t>Un servomoteur </a:t>
            </a:r>
            <a:r>
              <a:rPr lang="fr-FR" i="1" dirty="0" smtClean="0">
                <a:latin typeface="+mj-lt"/>
              </a:rPr>
              <a:t>HB-805BB</a:t>
            </a:r>
            <a:r>
              <a:rPr lang="fr-FR" i="1" baseline="30000" dirty="0" smtClean="0">
                <a:latin typeface="+mj-lt"/>
              </a:rPr>
              <a:t>+</a:t>
            </a:r>
          </a:p>
          <a:p>
            <a:pPr marL="484632" indent="-457200"/>
            <a:r>
              <a:rPr lang="fr-FR" dirty="0" smtClean="0"/>
              <a:t>Découpeuse laser</a:t>
            </a:r>
          </a:p>
          <a:p>
            <a:pPr marL="484632" indent="-457200"/>
            <a:r>
              <a:rPr lang="fr-FR" dirty="0" smtClean="0"/>
              <a:t>Scie oscillante</a:t>
            </a:r>
          </a:p>
          <a:p>
            <a:pPr marL="484632" indent="-457200"/>
            <a:r>
              <a:rPr lang="fr-FR" dirty="0" smtClean="0"/>
              <a:t>Distributeur de boisson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8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10039" r="19178" b="23600"/>
          <a:stretch/>
        </p:blipFill>
        <p:spPr>
          <a:xfrm>
            <a:off x="3613797" y="1419622"/>
            <a:ext cx="1916407" cy="35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 smtClean="0"/>
              <a:t>3. Schéma de fonctionnement</a:t>
            </a:r>
            <a:endParaRPr lang="fr-FR" sz="3600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1610" b="3502"/>
          <a:stretch/>
        </p:blipFill>
        <p:spPr>
          <a:xfrm>
            <a:off x="894620" y="1504949"/>
            <a:ext cx="7354761" cy="3299049"/>
          </a:xfrm>
        </p:spPr>
      </p:pic>
    </p:spTree>
    <p:extLst>
      <p:ext uri="{BB962C8B-B14F-4D97-AF65-F5344CB8AC3E}">
        <p14:creationId xmlns:p14="http://schemas.microsoft.com/office/powerpoint/2010/main" val="1122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2766" y="-95764"/>
            <a:ext cx="9315286" cy="547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1610" b="3502"/>
          <a:stretch/>
        </p:blipFill>
        <p:spPr>
          <a:xfrm>
            <a:off x="-105369" y="473671"/>
            <a:ext cx="9354738" cy="4196158"/>
          </a:xfrm>
        </p:spPr>
      </p:pic>
    </p:spTree>
    <p:extLst>
      <p:ext uri="{BB962C8B-B14F-4D97-AF65-F5344CB8AC3E}">
        <p14:creationId xmlns:p14="http://schemas.microsoft.com/office/powerpoint/2010/main" val="29353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4</a:t>
            </a:r>
            <a:r>
              <a:rPr lang="fr-FR" sz="3600" u="sng" dirty="0" smtClean="0"/>
              <a:t>. Algorithme</a:t>
            </a:r>
            <a:endParaRPr lang="fr-FR" sz="3600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56" y="1450975"/>
            <a:ext cx="5853288" cy="3292475"/>
          </a:xfrm>
        </p:spPr>
      </p:pic>
    </p:spTree>
    <p:extLst>
      <p:ext uri="{BB962C8B-B14F-4D97-AF65-F5344CB8AC3E}">
        <p14:creationId xmlns:p14="http://schemas.microsoft.com/office/powerpoint/2010/main" val="3411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2766" y="-95764"/>
            <a:ext cx="9315286" cy="547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grpSp>
        <p:nvGrpSpPr>
          <p:cNvPr id="172" name="Groupe 171"/>
          <p:cNvGrpSpPr/>
          <p:nvPr/>
        </p:nvGrpSpPr>
        <p:grpSpPr>
          <a:xfrm>
            <a:off x="0" y="120249"/>
            <a:ext cx="9144000" cy="4903003"/>
            <a:chOff x="0" y="-2"/>
            <a:chExt cx="9144000" cy="4903003"/>
          </a:xfrm>
        </p:grpSpPr>
        <p:sp>
          <p:nvSpPr>
            <p:cNvPr id="3" name="Losange 2"/>
            <p:cNvSpPr/>
            <p:nvPr/>
          </p:nvSpPr>
          <p:spPr>
            <a:xfrm>
              <a:off x="0" y="-1"/>
              <a:ext cx="1436371" cy="65990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+mj-lt"/>
                </a:rPr>
                <a:t>B.read</a:t>
              </a:r>
              <a:r>
                <a:rPr lang="fr-FR" sz="1200" b="1" dirty="0" smtClean="0">
                  <a:solidFill>
                    <a:schemeClr val="tx1"/>
                  </a:solidFill>
                  <a:latin typeface="+mj-lt"/>
                </a:rPr>
                <a:t>() = ‘C’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Losange 42"/>
            <p:cNvSpPr/>
            <p:nvPr/>
          </p:nvSpPr>
          <p:spPr>
            <a:xfrm>
              <a:off x="1541526" y="-1"/>
              <a:ext cx="1436371" cy="65990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+mj-lt"/>
                </a:rPr>
                <a:t>B.read</a:t>
              </a:r>
              <a:r>
                <a:rPr lang="fr-FR" sz="1200" b="1" dirty="0" smtClean="0">
                  <a:solidFill>
                    <a:schemeClr val="tx1"/>
                  </a:solidFill>
                  <a:latin typeface="+mj-lt"/>
                </a:rPr>
                <a:t>() = ‘F’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Losange 44"/>
            <p:cNvSpPr/>
            <p:nvPr/>
          </p:nvSpPr>
          <p:spPr>
            <a:xfrm>
              <a:off x="3083052" y="-1"/>
              <a:ext cx="1436371" cy="65990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+mj-lt"/>
                </a:rPr>
                <a:t>B.read</a:t>
              </a:r>
              <a:r>
                <a:rPr lang="fr-FR" sz="1200" b="1" dirty="0" smtClean="0">
                  <a:solidFill>
                    <a:schemeClr val="tx1"/>
                  </a:solidFill>
                  <a:latin typeface="+mj-lt"/>
                </a:rPr>
                <a:t>() = ‘L’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Losange 46"/>
            <p:cNvSpPr/>
            <p:nvPr/>
          </p:nvSpPr>
          <p:spPr>
            <a:xfrm>
              <a:off x="4624578" y="-1"/>
              <a:ext cx="1436371" cy="65990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+mj-lt"/>
                </a:rPr>
                <a:t>B.read</a:t>
              </a:r>
              <a:r>
                <a:rPr lang="fr-FR" sz="1200" b="1" dirty="0" smtClean="0">
                  <a:solidFill>
                    <a:schemeClr val="tx1"/>
                  </a:solidFill>
                  <a:latin typeface="+mj-lt"/>
                </a:rPr>
                <a:t>() = ‘M’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Losange 47"/>
            <p:cNvSpPr/>
            <p:nvPr/>
          </p:nvSpPr>
          <p:spPr>
            <a:xfrm>
              <a:off x="6166104" y="-1"/>
              <a:ext cx="1436371" cy="65990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+mj-lt"/>
                </a:rPr>
                <a:t>B.read</a:t>
              </a:r>
              <a:r>
                <a:rPr lang="fr-FR" sz="1200" b="1" dirty="0" smtClean="0">
                  <a:solidFill>
                    <a:schemeClr val="tx1"/>
                  </a:solidFill>
                  <a:latin typeface="+mj-lt"/>
                </a:rPr>
                <a:t>() = ‘E’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Losange 52"/>
            <p:cNvSpPr/>
            <p:nvPr/>
          </p:nvSpPr>
          <p:spPr>
            <a:xfrm>
              <a:off x="7707629" y="-2"/>
              <a:ext cx="1436371" cy="65990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+mj-lt"/>
                </a:rPr>
                <a:t>B.read</a:t>
              </a:r>
              <a:r>
                <a:rPr lang="fr-FR" sz="1200" b="1" dirty="0" smtClean="0">
                  <a:solidFill>
                    <a:schemeClr val="tx1"/>
                  </a:solidFill>
                  <a:latin typeface="+mj-lt"/>
                </a:rPr>
                <a:t>() = ‘E’</a:t>
              </a:r>
              <a:endParaRPr lang="fr-FR" sz="12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9" name="Connecteur droit 8"/>
            <p:cNvCxnSpPr>
              <a:stCxn id="3" idx="2"/>
            </p:cNvCxnSpPr>
            <p:nvPr/>
          </p:nvCxnSpPr>
          <p:spPr>
            <a:xfrm flipH="1">
              <a:off x="718185" y="659906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53" idx="2"/>
              <a:endCxn id="90" idx="0"/>
            </p:cNvCxnSpPr>
            <p:nvPr/>
          </p:nvCxnSpPr>
          <p:spPr>
            <a:xfrm flipH="1">
              <a:off x="8425814" y="659905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48" idx="2"/>
              <a:endCxn id="91" idx="0"/>
            </p:cNvCxnSpPr>
            <p:nvPr/>
          </p:nvCxnSpPr>
          <p:spPr>
            <a:xfrm flipH="1">
              <a:off x="6884289" y="659906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stCxn id="47" idx="2"/>
              <a:endCxn id="92" idx="0"/>
            </p:cNvCxnSpPr>
            <p:nvPr/>
          </p:nvCxnSpPr>
          <p:spPr>
            <a:xfrm>
              <a:off x="5342764" y="659906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45" idx="2"/>
              <a:endCxn id="93" idx="0"/>
            </p:cNvCxnSpPr>
            <p:nvPr/>
          </p:nvCxnSpPr>
          <p:spPr>
            <a:xfrm flipH="1">
              <a:off x="3801237" y="659906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stCxn id="43" idx="2"/>
              <a:endCxn id="61" idx="0"/>
            </p:cNvCxnSpPr>
            <p:nvPr/>
          </p:nvCxnSpPr>
          <p:spPr>
            <a:xfrm flipH="1">
              <a:off x="2259711" y="659906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91661" y="2099906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1 Volume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1" name="Ellipse 60"/>
            <p:cNvSpPr/>
            <p:nvPr/>
          </p:nvSpPr>
          <p:spPr>
            <a:xfrm>
              <a:off x="1899671" y="1019906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1/6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67" name="Connecteur droit 66"/>
            <p:cNvCxnSpPr>
              <a:stCxn id="61" idx="4"/>
              <a:endCxn id="26" idx="0"/>
            </p:cNvCxnSpPr>
            <p:nvPr/>
          </p:nvCxnSpPr>
          <p:spPr>
            <a:xfrm>
              <a:off x="2259711" y="1739906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/>
            <p:nvPr/>
          </p:nvSpPr>
          <p:spPr>
            <a:xfrm>
              <a:off x="8065774" y="1019905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5/6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6524249" y="1019906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4/6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4982724" y="1019906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3/6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3441197" y="1019906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2/6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50135" y="1019906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>
                  <a:solidFill>
                    <a:srgbClr val="FF0000"/>
                  </a:solidFill>
                  <a:latin typeface="+mj-lt"/>
                </a:rPr>
                <a:t>8</a:t>
              </a:r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 Volumes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3187" y="2099906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1 Volume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02" name="Connecteur droit 101"/>
            <p:cNvCxnSpPr>
              <a:stCxn id="93" idx="4"/>
              <a:endCxn id="101" idx="0"/>
            </p:cNvCxnSpPr>
            <p:nvPr/>
          </p:nvCxnSpPr>
          <p:spPr>
            <a:xfrm>
              <a:off x="3801237" y="1739906"/>
              <a:ext cx="1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4874713" y="2099906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1 Volume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04" name="Connecteur droit 103"/>
            <p:cNvCxnSpPr>
              <a:stCxn id="92" idx="4"/>
              <a:endCxn id="103" idx="0"/>
            </p:cNvCxnSpPr>
            <p:nvPr/>
          </p:nvCxnSpPr>
          <p:spPr>
            <a:xfrm>
              <a:off x="5342764" y="1739906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6416238" y="2099906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>
                  <a:solidFill>
                    <a:srgbClr val="FF0000"/>
                  </a:solidFill>
                  <a:latin typeface="+mj-lt"/>
                </a:rPr>
                <a:t>8</a:t>
              </a:r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 Volume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06" name="Connecteur droit 105"/>
            <p:cNvCxnSpPr>
              <a:stCxn id="91" idx="4"/>
              <a:endCxn id="105" idx="0"/>
            </p:cNvCxnSpPr>
            <p:nvPr/>
          </p:nvCxnSpPr>
          <p:spPr>
            <a:xfrm>
              <a:off x="6884289" y="1739906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7957763" y="2099906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8 Volume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08" name="Connecteur droit 107"/>
            <p:cNvCxnSpPr>
              <a:stCxn id="90" idx="4"/>
              <a:endCxn id="107" idx="0"/>
            </p:cNvCxnSpPr>
            <p:nvPr/>
          </p:nvCxnSpPr>
          <p:spPr>
            <a:xfrm>
              <a:off x="8425814" y="1739905"/>
              <a:ext cx="0" cy="3600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>
              <a:stCxn id="26" idx="2"/>
              <a:endCxn id="117" idx="0"/>
            </p:cNvCxnSpPr>
            <p:nvPr/>
          </p:nvCxnSpPr>
          <p:spPr>
            <a:xfrm flipH="1">
              <a:off x="2259711" y="2603962"/>
              <a:ext cx="1" cy="35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791661" y="4043144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>
                  <a:solidFill>
                    <a:srgbClr val="FF0000"/>
                  </a:solidFill>
                  <a:latin typeface="+mj-lt"/>
                </a:rPr>
                <a:t>7</a:t>
              </a:r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 Volumes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899671" y="2963961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3/6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126" name="Connecteur droit 125"/>
            <p:cNvCxnSpPr>
              <a:stCxn id="117" idx="4"/>
              <a:endCxn id="116" idx="0"/>
            </p:cNvCxnSpPr>
            <p:nvPr/>
          </p:nvCxnSpPr>
          <p:spPr>
            <a:xfrm>
              <a:off x="2259711" y="3683961"/>
              <a:ext cx="1" cy="359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7324639" y="3836361"/>
              <a:ext cx="1207801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9600"/>
                  </a:solidFill>
                  <a:latin typeface="+mj-lt"/>
                </a:rPr>
                <a:t>Retour à la position initiale</a:t>
              </a:r>
              <a:endParaRPr lang="fr-FR" sz="1200" b="1" dirty="0">
                <a:solidFill>
                  <a:srgbClr val="009600"/>
                </a:solidFill>
                <a:latin typeface="+mj-lt"/>
              </a:endParaRPr>
            </a:p>
          </p:txBody>
        </p:sp>
        <p:cxnSp>
          <p:nvCxnSpPr>
            <p:cNvPr id="134" name="Connecteur droit 133"/>
            <p:cNvCxnSpPr>
              <a:endCxn id="136" idx="0"/>
            </p:cNvCxnSpPr>
            <p:nvPr/>
          </p:nvCxnSpPr>
          <p:spPr>
            <a:xfrm flipH="1">
              <a:off x="5342764" y="2603962"/>
              <a:ext cx="1" cy="35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4874714" y="4043144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>
                  <a:solidFill>
                    <a:srgbClr val="FF0000"/>
                  </a:solidFill>
                  <a:latin typeface="+mj-lt"/>
                </a:rPr>
                <a:t>7</a:t>
              </a:r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 Volumes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6" name="Ellipse 135"/>
            <p:cNvSpPr/>
            <p:nvPr/>
          </p:nvSpPr>
          <p:spPr>
            <a:xfrm>
              <a:off x="4982724" y="2963961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1/6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137" name="Connecteur droit 136"/>
            <p:cNvCxnSpPr>
              <a:stCxn id="136" idx="4"/>
              <a:endCxn id="135" idx="0"/>
            </p:cNvCxnSpPr>
            <p:nvPr/>
          </p:nvCxnSpPr>
          <p:spPr>
            <a:xfrm>
              <a:off x="5342764" y="3683961"/>
              <a:ext cx="1" cy="359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01" idx="2"/>
              <a:endCxn id="140" idx="0"/>
            </p:cNvCxnSpPr>
            <p:nvPr/>
          </p:nvCxnSpPr>
          <p:spPr>
            <a:xfrm flipH="1">
              <a:off x="3801237" y="2603962"/>
              <a:ext cx="1" cy="35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3333187" y="4043144"/>
              <a:ext cx="936102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Verse</a:t>
              </a:r>
            </a:p>
            <a:p>
              <a:pPr algn="ctr"/>
              <a:r>
                <a:rPr lang="fr-FR" sz="1200" b="1" dirty="0">
                  <a:solidFill>
                    <a:srgbClr val="FF0000"/>
                  </a:solidFill>
                  <a:latin typeface="+mj-lt"/>
                </a:rPr>
                <a:t>7</a:t>
              </a:r>
              <a:r>
                <a:rPr lang="fr-FR" sz="1200" b="1" dirty="0" smtClean="0">
                  <a:solidFill>
                    <a:srgbClr val="FF0000"/>
                  </a:solidFill>
                  <a:latin typeface="+mj-lt"/>
                </a:rPr>
                <a:t> Volumes</a:t>
              </a:r>
              <a:endParaRPr lang="fr-FR" sz="12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3441197" y="2963961"/>
              <a:ext cx="72008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+mj-lt"/>
                </a:rPr>
                <a:t>Tour = 2/6</a:t>
              </a:r>
              <a:endParaRPr lang="fr-FR" sz="1200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141" name="Connecteur droit 140"/>
            <p:cNvCxnSpPr>
              <a:stCxn id="140" idx="4"/>
              <a:endCxn id="139" idx="0"/>
            </p:cNvCxnSpPr>
            <p:nvPr/>
          </p:nvCxnSpPr>
          <p:spPr>
            <a:xfrm>
              <a:off x="3801237" y="3683961"/>
              <a:ext cx="1" cy="359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>
              <a:stCxn id="135" idx="2"/>
            </p:cNvCxnSpPr>
            <p:nvPr/>
          </p:nvCxnSpPr>
          <p:spPr>
            <a:xfrm flipH="1">
              <a:off x="5342763" y="4547200"/>
              <a:ext cx="2" cy="3493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stCxn id="116" idx="2"/>
            </p:cNvCxnSpPr>
            <p:nvPr/>
          </p:nvCxnSpPr>
          <p:spPr>
            <a:xfrm flipH="1">
              <a:off x="2259709" y="4547200"/>
              <a:ext cx="3" cy="352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>
              <a:stCxn id="139" idx="2"/>
            </p:cNvCxnSpPr>
            <p:nvPr/>
          </p:nvCxnSpPr>
          <p:spPr>
            <a:xfrm>
              <a:off x="3801238" y="4547200"/>
              <a:ext cx="0" cy="355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2259709" y="4896511"/>
              <a:ext cx="447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6732240" y="4088389"/>
              <a:ext cx="0" cy="811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>
              <a:endCxn id="131" idx="1"/>
            </p:cNvCxnSpPr>
            <p:nvPr/>
          </p:nvCxnSpPr>
          <p:spPr>
            <a:xfrm flipV="1">
              <a:off x="6732240" y="4088389"/>
              <a:ext cx="59239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>
              <a:stCxn id="105" idx="2"/>
            </p:cNvCxnSpPr>
            <p:nvPr/>
          </p:nvCxnSpPr>
          <p:spPr>
            <a:xfrm>
              <a:off x="6884289" y="2603962"/>
              <a:ext cx="0" cy="1484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7054740" y="3219823"/>
              <a:ext cx="0" cy="868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7054740" y="3219823"/>
              <a:ext cx="13710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>
              <a:stCxn id="107" idx="2"/>
            </p:cNvCxnSpPr>
            <p:nvPr/>
          </p:nvCxnSpPr>
          <p:spPr>
            <a:xfrm>
              <a:off x="8425814" y="2603962"/>
              <a:ext cx="0" cy="615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/>
          <p:nvPr/>
        </p:nvSpPr>
        <p:spPr>
          <a:xfrm>
            <a:off x="-36513" y="4208640"/>
            <a:ext cx="1440000" cy="10274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76402" y="4298668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7720" y="4764734"/>
            <a:ext cx="3960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7" name="ZoneTexte 176"/>
          <p:cNvSpPr txBox="1"/>
          <p:nvPr/>
        </p:nvSpPr>
        <p:spPr>
          <a:xfrm>
            <a:off x="441792" y="4752248"/>
            <a:ext cx="10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fr-FR" sz="1200" b="1" dirty="0" err="1" smtClean="0">
                <a:solidFill>
                  <a:srgbClr val="FF0000"/>
                </a:solidFill>
                <a:latin typeface="+mj-lt"/>
              </a:rPr>
              <a:t>remaillere</a:t>
            </a:r>
            <a:r>
              <a:rPr lang="fr-FR" sz="1200" b="1" dirty="0" smtClean="0">
                <a:solidFill>
                  <a:srgbClr val="FF0000"/>
                </a:solidFill>
                <a:latin typeface="+mj-lt"/>
              </a:rPr>
              <a:t>()</a:t>
            </a:r>
            <a:endParaRPr lang="fr-FR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337384" y="4322168"/>
            <a:ext cx="8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  <a:latin typeface="+mj-lt"/>
              </a:rPr>
              <a:t>rotation()</a:t>
            </a:r>
            <a:endParaRPr lang="fr-FR" sz="12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0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Sommaire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800" indent="-514800">
              <a:buSzPct val="85000"/>
              <a:buFont typeface="Wingdings" panose="05000000000000000000" pitchFamily="2" charset="2"/>
              <a:buChar char="Ø"/>
            </a:pPr>
            <a:r>
              <a:rPr lang="fr-FR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Rappel des objectifs initiaux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Matériel utilisé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Schéma du fonctionnement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Algorithme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Problèmes rencontrés et solutions trouvées</a:t>
            </a:r>
          </a:p>
          <a:p>
            <a:pPr marL="514800" indent="-514800">
              <a:buSzPct val="85000"/>
              <a:buFont typeface="Wingdings" panose="05000000000000000000" pitchFamily="2" charset="2"/>
              <a:buChar char="Ø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7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28066"/>
            <a:ext cx="9144000" cy="8572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4000" u="sng" dirty="0" smtClean="0"/>
              <a:t>5. Problèmes rencontrés et solutions trouvées</a:t>
            </a:r>
            <a:endParaRPr lang="fr-FR" sz="40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Comment faire tourner le stand de bouteilles ?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Agrandir le cylindre central afin de poser le moteur par-dessus.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Faire tourner le stand par le bas grâce à des tiges en bois vissées dans le cylindre, et entrainées par un engrenage fixé au moteur.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27529" r="3628" b="27220"/>
          <a:stretch/>
        </p:blipFill>
        <p:spPr>
          <a:xfrm>
            <a:off x="5037374" y="1556058"/>
            <a:ext cx="1589532" cy="1609911"/>
          </a:xfrm>
          <a:prstGeom prst="ellipse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491630"/>
            <a:ext cx="1871320" cy="33486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23704" r="6132" b="31451"/>
          <a:stretch/>
        </p:blipFill>
        <p:spPr>
          <a:xfrm>
            <a:off x="5076056" y="3291830"/>
            <a:ext cx="1512168" cy="16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28066"/>
            <a:ext cx="9144000" cy="8572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4000" u="sng" dirty="0" smtClean="0"/>
              <a:t>5. Problèmes rencontrés et solutions trouvées</a:t>
            </a:r>
            <a:endParaRPr lang="fr-FR" sz="40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186808" cy="3326130"/>
          </a:xfrm>
        </p:spPr>
        <p:txBody>
          <a:bodyPr>
            <a:normAutofit/>
          </a:bodyPr>
          <a:lstStyle/>
          <a:p>
            <a:r>
              <a:rPr lang="fr-FR" dirty="0" smtClean="0"/>
              <a:t>Comment appuyer sur le verseur de liquide ?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Utilisation d’un servomoteur </a:t>
            </a:r>
            <a:r>
              <a:rPr lang="fr-FR" i="1" dirty="0">
                <a:latin typeface="+mj-lt"/>
              </a:rPr>
              <a:t>HS-8</a:t>
            </a:r>
            <a:r>
              <a:rPr lang="fr-FR" i="1" dirty="0" smtClean="0">
                <a:latin typeface="+mj-lt"/>
              </a:rPr>
              <a:t>05BB</a:t>
            </a:r>
            <a:r>
              <a:rPr lang="fr-FR" i="1" baseline="30000" dirty="0" smtClean="0">
                <a:latin typeface="+mj-lt"/>
              </a:rPr>
              <a:t>+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Création d’une crémaillère entrainée par un pignon fixé sur le servomoteur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3258"/>
            <a:ext cx="1368152" cy="2428471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9" t="9198" r="5570" b="5287"/>
          <a:stretch/>
        </p:blipFill>
        <p:spPr>
          <a:xfrm>
            <a:off x="6948264" y="1491630"/>
            <a:ext cx="1770062" cy="336555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5364088" y="1464965"/>
            <a:ext cx="931938" cy="950847"/>
            <a:chOff x="5364088" y="1464965"/>
            <a:chExt cx="931938" cy="950847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0" t="11405" r="52003" b="66866"/>
            <a:stretch/>
          </p:blipFill>
          <p:spPr>
            <a:xfrm>
              <a:off x="5364088" y="1464965"/>
              <a:ext cx="931938" cy="950847"/>
            </a:xfrm>
            <a:prstGeom prst="ellipse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5" t="38684" r="37802" b="51031"/>
            <a:stretch/>
          </p:blipFill>
          <p:spPr bwMode="auto">
            <a:xfrm>
              <a:off x="5567363" y="1671307"/>
              <a:ext cx="521493" cy="52896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24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000" b="1" u="sng" dirty="0" smtClean="0">
                <a:solidFill>
                  <a:srgbClr val="FF0000"/>
                </a:solidFill>
              </a:rPr>
              <a:t>Conclusion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Projet très intéressant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Travail en autonomie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Beaucoup de travail en dehors des séances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Pas assez de temps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Perspectives futures</a:t>
            </a:r>
          </a:p>
        </p:txBody>
      </p:sp>
    </p:spTree>
    <p:extLst>
      <p:ext uri="{BB962C8B-B14F-4D97-AF65-F5344CB8AC3E}">
        <p14:creationId xmlns:p14="http://schemas.microsoft.com/office/powerpoint/2010/main" val="39894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 smtClean="0"/>
              <a:t>Introduction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626968" cy="33261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Pourquoi avoir choisi ce sujet ?</a:t>
            </a:r>
          </a:p>
          <a:p>
            <a:pPr marL="0" indent="0">
              <a:buNone/>
            </a:pPr>
            <a:endParaRPr lang="fr-FR" sz="1000" dirty="0" smtClean="0"/>
          </a:p>
          <a:p>
            <a:r>
              <a:rPr lang="fr-FR" dirty="0" smtClean="0"/>
              <a:t>Utile dans la vie de tous les jours</a:t>
            </a:r>
          </a:p>
          <a:p>
            <a:r>
              <a:rPr lang="fr-FR" dirty="0" smtClean="0"/>
              <a:t>Simplifie la vie</a:t>
            </a:r>
          </a:p>
          <a:p>
            <a:r>
              <a:rPr lang="fr-FR" dirty="0" smtClean="0"/>
              <a:t>Concept </a:t>
            </a:r>
            <a:r>
              <a:rPr lang="fr-FR" dirty="0" smtClean="0"/>
              <a:t>ludique</a:t>
            </a:r>
          </a:p>
          <a:p>
            <a:r>
              <a:rPr lang="fr-FR" dirty="0" smtClean="0"/>
              <a:t>Echec dans ce projet l’an dernier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19622"/>
            <a:ext cx="2494359" cy="3325812"/>
          </a:xfrm>
        </p:spPr>
      </p:pic>
    </p:spTree>
    <p:extLst>
      <p:ext uri="{BB962C8B-B14F-4D97-AF65-F5344CB8AC3E}">
        <p14:creationId xmlns:p14="http://schemas.microsoft.com/office/powerpoint/2010/main" val="12148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fr-FR" sz="3600" u="sng" dirty="0" smtClean="0"/>
              <a:t>1. Rappel des objectifs initiaux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7869600" cy="3352388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algn="just">
              <a:buClr>
                <a:srgbClr val="009600"/>
              </a:buClr>
            </a:pPr>
            <a:r>
              <a:rPr lang="fr-FR" dirty="0" smtClean="0">
                <a:solidFill>
                  <a:srgbClr val="009600"/>
                </a:solidFill>
              </a:rPr>
              <a:t>Bar </a:t>
            </a:r>
            <a:r>
              <a:rPr lang="fr-FR" dirty="0">
                <a:solidFill>
                  <a:srgbClr val="009600"/>
                </a:solidFill>
              </a:rPr>
              <a:t>piloté par un smartphone avec une liaison </a:t>
            </a:r>
            <a:r>
              <a:rPr lang="fr-FR" dirty="0" smtClean="0">
                <a:solidFill>
                  <a:srgbClr val="009600"/>
                </a:solidFill>
              </a:rPr>
              <a:t>Bluetooth</a:t>
            </a:r>
          </a:p>
          <a:p>
            <a:pPr algn="just">
              <a:buClr>
                <a:schemeClr val="tx1"/>
              </a:buClr>
            </a:pPr>
            <a:r>
              <a:rPr lang="fr-FR" dirty="0" smtClean="0"/>
              <a:t>Deux «</a:t>
            </a:r>
            <a:r>
              <a:rPr lang="fr-FR" dirty="0"/>
              <a:t> stands » :</a:t>
            </a:r>
            <a:endParaRPr lang="fr-FR" dirty="0" smtClean="0"/>
          </a:p>
          <a:p>
            <a:pPr lvl="1" algn="just">
              <a:buClr>
                <a:srgbClr val="009600"/>
              </a:buClr>
            </a:pPr>
            <a:r>
              <a:rPr lang="fr-FR" dirty="0" smtClean="0">
                <a:solidFill>
                  <a:srgbClr val="009600"/>
                </a:solidFill>
              </a:rPr>
              <a:t>Stand </a:t>
            </a:r>
            <a:r>
              <a:rPr lang="fr-FR" dirty="0">
                <a:solidFill>
                  <a:srgbClr val="009600"/>
                </a:solidFill>
              </a:rPr>
              <a:t>liquide, pour les sirops et </a:t>
            </a:r>
            <a:r>
              <a:rPr lang="fr-FR" dirty="0" smtClean="0">
                <a:solidFill>
                  <a:srgbClr val="009600"/>
                </a:solidFill>
              </a:rPr>
              <a:t>l’eau</a:t>
            </a:r>
          </a:p>
          <a:p>
            <a:pPr lvl="1" algn="just">
              <a:buClr>
                <a:srgbClr val="FF0000"/>
              </a:buClr>
            </a:pP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 smtClean="0">
                <a:solidFill>
                  <a:srgbClr val="FF0000"/>
                </a:solidFill>
              </a:rPr>
              <a:t>tand </a:t>
            </a:r>
            <a:r>
              <a:rPr lang="fr-FR" dirty="0">
                <a:solidFill>
                  <a:srgbClr val="FF0000"/>
                </a:solidFill>
              </a:rPr>
              <a:t>solide, pour la menthe ou les </a:t>
            </a:r>
            <a:r>
              <a:rPr lang="fr-FR" dirty="0" smtClean="0">
                <a:solidFill>
                  <a:srgbClr val="FF0000"/>
                </a:solidFill>
              </a:rPr>
              <a:t>glaçons</a:t>
            </a:r>
          </a:p>
          <a:p>
            <a:pPr algn="just">
              <a:buClr>
                <a:srgbClr val="009600"/>
              </a:buClr>
            </a:pPr>
            <a:r>
              <a:rPr lang="fr-FR" dirty="0" smtClean="0">
                <a:solidFill>
                  <a:srgbClr val="009600"/>
                </a:solidFill>
              </a:rPr>
              <a:t>Le stand liquide est un distributeur de boissons qui doit supporter six bouteilles </a:t>
            </a:r>
            <a:r>
              <a:rPr lang="fr-FR" dirty="0">
                <a:solidFill>
                  <a:srgbClr val="009600"/>
                </a:solidFill>
              </a:rPr>
              <a:t>disposées de façon circulaire. Un moteur pas à pas </a:t>
            </a:r>
            <a:r>
              <a:rPr lang="fr-FR" dirty="0" smtClean="0">
                <a:solidFill>
                  <a:srgbClr val="009600"/>
                </a:solidFill>
              </a:rPr>
              <a:t>permet la rotation des bouteilles</a:t>
            </a:r>
          </a:p>
          <a:p>
            <a:pPr algn="just">
              <a:buClr>
                <a:srgbClr val="FF0000"/>
              </a:buClr>
            </a:pPr>
            <a:r>
              <a:rPr lang="fr-FR" dirty="0" smtClean="0">
                <a:solidFill>
                  <a:srgbClr val="FF0000"/>
                </a:solidFill>
              </a:rPr>
              <a:t>La </a:t>
            </a:r>
            <a:r>
              <a:rPr lang="fr-FR" dirty="0">
                <a:solidFill>
                  <a:srgbClr val="FF0000"/>
                </a:solidFill>
              </a:rPr>
              <a:t>structure du second stand sera composée de plusieurs tubes de PVC contenant différents solides et dont le versement s’effectuera grâce à un système de vis sans </a:t>
            </a:r>
            <a:r>
              <a:rPr lang="fr-FR" dirty="0" smtClean="0">
                <a:solidFill>
                  <a:srgbClr val="FF0000"/>
                </a:solidFill>
              </a:rPr>
              <a:t>fin.</a:t>
            </a:r>
          </a:p>
          <a:p>
            <a:pPr algn="just">
              <a:buClr>
                <a:srgbClr val="FF0000"/>
              </a:buClr>
            </a:pPr>
            <a:r>
              <a:rPr lang="fr-FR" dirty="0" smtClean="0">
                <a:solidFill>
                  <a:srgbClr val="FF0000"/>
                </a:solidFill>
              </a:rPr>
              <a:t>Pour </a:t>
            </a:r>
            <a:r>
              <a:rPr lang="fr-FR" dirty="0">
                <a:solidFill>
                  <a:srgbClr val="FF0000"/>
                </a:solidFill>
              </a:rPr>
              <a:t>passer d’un stand à l’autre, le verre sera disposé sur un rail qui avancera grâce à un moteur pas à pas.</a:t>
            </a:r>
          </a:p>
          <a:p>
            <a:pPr algn="just">
              <a:buClr>
                <a:srgbClr val="009600"/>
              </a:buClr>
            </a:pPr>
            <a:r>
              <a:rPr lang="fr-FR" dirty="0" smtClean="0">
                <a:solidFill>
                  <a:srgbClr val="009600"/>
                </a:solidFill>
              </a:rPr>
              <a:t>Deux couleurs de LED :</a:t>
            </a:r>
          </a:p>
          <a:p>
            <a:pPr lvl="1" algn="just">
              <a:buClr>
                <a:srgbClr val="009600"/>
              </a:buClr>
            </a:pPr>
            <a:r>
              <a:rPr lang="fr-FR" dirty="0" smtClean="0">
                <a:solidFill>
                  <a:srgbClr val="009600"/>
                </a:solidFill>
              </a:rPr>
              <a:t>Une </a:t>
            </a:r>
            <a:r>
              <a:rPr lang="fr-FR" dirty="0">
                <a:solidFill>
                  <a:srgbClr val="009600"/>
                </a:solidFill>
              </a:rPr>
              <a:t>rouge </a:t>
            </a:r>
            <a:r>
              <a:rPr lang="fr-FR" dirty="0" smtClean="0">
                <a:solidFill>
                  <a:srgbClr val="009600"/>
                </a:solidFill>
              </a:rPr>
              <a:t>lorsque le cocktail sera en cours de préparation</a:t>
            </a:r>
          </a:p>
          <a:p>
            <a:pPr lvl="1" algn="just">
              <a:buClr>
                <a:srgbClr val="009600"/>
              </a:buClr>
            </a:pPr>
            <a:r>
              <a:rPr lang="fr-FR" dirty="0" smtClean="0">
                <a:solidFill>
                  <a:srgbClr val="009600"/>
                </a:solidFill>
              </a:rPr>
              <a:t>Une verte lorsque celui-ci </a:t>
            </a:r>
            <a:r>
              <a:rPr lang="fr-FR" dirty="0">
                <a:solidFill>
                  <a:srgbClr val="009600"/>
                </a:solidFill>
              </a:rPr>
              <a:t>sera </a:t>
            </a:r>
            <a:r>
              <a:rPr lang="fr-FR" dirty="0" smtClean="0">
                <a:solidFill>
                  <a:srgbClr val="009600"/>
                </a:solidFill>
              </a:rPr>
              <a:t>terminé</a:t>
            </a:r>
            <a:endParaRPr lang="fr-FR" dirty="0">
              <a:solidFill>
                <a:srgbClr val="0096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26800" y="1451610"/>
            <a:ext cx="360000" cy="2866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solidFill>
                  <a:srgbClr val="009600"/>
                </a:solidFill>
                <a:sym typeface="Wingdings"/>
              </a:rPr>
              <a:t></a:t>
            </a:r>
          </a:p>
          <a:p>
            <a:pPr lvl="0">
              <a:lnSpc>
                <a:spcPct val="80000"/>
              </a:lnSpc>
              <a:spcBef>
                <a:spcPts val="384"/>
              </a:spcBef>
            </a:pPr>
            <a:endParaRPr lang="fr-FR" sz="1600" b="1" dirty="0">
              <a:sym typeface="Wingdings"/>
            </a:endParaRPr>
          </a:p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500" b="1" dirty="0" smtClean="0">
                <a:solidFill>
                  <a:srgbClr val="009600"/>
                </a:solidFill>
                <a:sym typeface="Wingdings"/>
              </a:rPr>
              <a:t></a:t>
            </a:r>
          </a:p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500" b="1" dirty="0" smtClean="0">
                <a:solidFill>
                  <a:srgbClr val="FF0000"/>
                </a:solidFill>
                <a:sym typeface="Wingdings"/>
              </a:rPr>
              <a:t></a:t>
            </a:r>
          </a:p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noFill/>
                <a:sym typeface="Wingdings"/>
              </a:rPr>
              <a:t></a:t>
            </a:r>
          </a:p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noFill/>
                <a:sym typeface="Wingdings"/>
              </a:rPr>
              <a:t></a:t>
            </a:r>
          </a:p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noFill/>
                <a:sym typeface="Wingdings"/>
              </a:rPr>
              <a:t></a:t>
            </a:r>
            <a:r>
              <a:rPr lang="fr-FR" sz="1600" b="1" dirty="0">
                <a:noFill/>
                <a:sym typeface="Wingdings"/>
              </a:rPr>
              <a:t></a:t>
            </a:r>
          </a:p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solidFill>
                  <a:srgbClr val="009600"/>
                </a:solidFill>
                <a:sym typeface="Wingdings"/>
              </a:rPr>
              <a:t></a:t>
            </a:r>
            <a:endParaRPr lang="fr-FR" sz="1600" b="1" dirty="0">
              <a:solidFill>
                <a:srgbClr val="FF0000"/>
              </a:solidFill>
              <a:sym typeface="Wingdings"/>
            </a:endParaRPr>
          </a:p>
          <a:p>
            <a:pPr lvl="0">
              <a:lnSpc>
                <a:spcPct val="80000"/>
              </a:lnSpc>
              <a:spcBef>
                <a:spcPts val="384"/>
              </a:spcBef>
            </a:pPr>
            <a:endParaRPr lang="fr-FR" sz="1600" b="1" dirty="0">
              <a:solidFill>
                <a:srgbClr val="009600"/>
              </a:solidFill>
              <a:sym typeface="Wingding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321704" y="2488183"/>
            <a:ext cx="360000" cy="292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solidFill>
                  <a:srgbClr val="009600"/>
                </a:solidFill>
                <a:sym typeface="Wingdings"/>
              </a:rPr>
              <a:t></a:t>
            </a:r>
            <a:endParaRPr lang="fr-FR" sz="1600" b="1" dirty="0">
              <a:solidFill>
                <a:srgbClr val="009600"/>
              </a:solidFill>
              <a:sym typeface="Wingding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27541" y="2931790"/>
            <a:ext cx="360000" cy="292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fr-FR" sz="1600" b="1" dirty="0">
              <a:solidFill>
                <a:srgbClr val="009600"/>
              </a:solidFill>
              <a:sym typeface="Wingding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326800" y="3362400"/>
            <a:ext cx="360000" cy="292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spcBef>
                <a:spcPts val="384"/>
              </a:spcBef>
            </a:pPr>
            <a:r>
              <a:rPr lang="fr-FR" sz="16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fr-FR" sz="1600" b="1" dirty="0">
              <a:solidFill>
                <a:srgbClr val="0096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721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 smtClean="0"/>
              <a:t>1. Rappel des objectifs initiaux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352388"/>
          </a:xfrm>
        </p:spPr>
        <p:txBody>
          <a:bodyPr anchor="ctr">
            <a:normAutofit/>
          </a:bodyPr>
          <a:lstStyle/>
          <a:p>
            <a:r>
              <a:rPr lang="fr-FR" sz="2900" b="1" dirty="0" smtClean="0"/>
              <a:t>Nos « vrais » objectifs :</a:t>
            </a:r>
          </a:p>
          <a:p>
            <a:pPr marL="756000" lvl="1" indent="-360000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fr-FR" sz="2600" dirty="0" smtClean="0"/>
              <a:t>Faire tourner le stand de bouteilles</a:t>
            </a:r>
          </a:p>
          <a:p>
            <a:pPr marL="756000" lvl="1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2600" dirty="0" smtClean="0"/>
              <a:t>Appuyer sur le verseur</a:t>
            </a:r>
          </a:p>
          <a:p>
            <a:pPr marL="756000" lvl="1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2600" dirty="0" smtClean="0"/>
              <a:t>Commande Bluetooth</a:t>
            </a:r>
          </a:p>
          <a:p>
            <a:pPr marL="756000" lvl="1" indent="-3600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2600" dirty="0" smtClean="0"/>
              <a:t>Coordonner le tout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8961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352388"/>
          </a:xfrm>
        </p:spPr>
        <p:txBody>
          <a:bodyPr>
            <a:normAutofit fontScale="92500" lnSpcReduction="10000"/>
          </a:bodyPr>
          <a:lstStyle/>
          <a:p>
            <a:pPr marL="484632" indent="-457200"/>
            <a:r>
              <a:rPr lang="fr-FR" dirty="0" smtClean="0"/>
              <a:t>Carte Arduino &amp; PC</a:t>
            </a:r>
          </a:p>
          <a:p>
            <a:pPr marL="484632" indent="-457200"/>
            <a:r>
              <a:rPr lang="fr-FR" dirty="0" smtClean="0"/>
              <a:t>Téléphone Android &amp; </a:t>
            </a:r>
            <a:r>
              <a:rPr lang="fr-FR" i="1" dirty="0" smtClean="0"/>
              <a:t>Bluetooth Electronics®</a:t>
            </a:r>
          </a:p>
          <a:p>
            <a:pPr marL="484632" indent="-457200"/>
            <a:r>
              <a:rPr lang="fr-FR" dirty="0" smtClean="0"/>
              <a:t>Module Bluetooth</a:t>
            </a:r>
          </a:p>
          <a:p>
            <a:pPr marL="484632" indent="-457200"/>
            <a:r>
              <a:rPr lang="fr-FR" dirty="0" smtClean="0"/>
              <a:t>Un moteur pas à pas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Un servomoteur </a:t>
            </a:r>
            <a:r>
              <a:rPr lang="fr-FR" i="1" dirty="0" smtClean="0">
                <a:noFill/>
                <a:latin typeface="+mj-lt"/>
              </a:rPr>
              <a:t>HB-805BB</a:t>
            </a:r>
            <a:r>
              <a:rPr lang="fr-FR" i="1" baseline="30000" dirty="0" smtClean="0">
                <a:noFill/>
                <a:latin typeface="+mj-lt"/>
              </a:rPr>
              <a:t>+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Découpeuse laser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Scie oscillante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Distributeur de boisson</a:t>
            </a:r>
            <a:endParaRPr lang="fr-F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961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r="13105"/>
          <a:stretch/>
        </p:blipFill>
        <p:spPr>
          <a:xfrm>
            <a:off x="3192893" y="1419622"/>
            <a:ext cx="2758214" cy="3360960"/>
          </a:xfrm>
        </p:spPr>
      </p:pic>
    </p:spTree>
    <p:extLst>
      <p:ext uri="{BB962C8B-B14F-4D97-AF65-F5344CB8AC3E}">
        <p14:creationId xmlns:p14="http://schemas.microsoft.com/office/powerpoint/2010/main" val="17662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352388"/>
          </a:xfrm>
        </p:spPr>
        <p:txBody>
          <a:bodyPr>
            <a:normAutofit fontScale="92500" lnSpcReduction="10000"/>
          </a:bodyPr>
          <a:lstStyle/>
          <a:p>
            <a:pPr marL="484632" indent="-457200"/>
            <a:r>
              <a:rPr lang="fr-FR" dirty="0" smtClean="0"/>
              <a:t>Carte Arduino &amp; PC</a:t>
            </a:r>
          </a:p>
          <a:p>
            <a:pPr marL="484632" indent="-457200"/>
            <a:r>
              <a:rPr lang="fr-FR" dirty="0" smtClean="0"/>
              <a:t>Téléphone Android &amp; </a:t>
            </a:r>
            <a:r>
              <a:rPr lang="fr-FR" i="1" dirty="0" smtClean="0"/>
              <a:t>Bluetooth Electronics®</a:t>
            </a:r>
          </a:p>
          <a:p>
            <a:pPr marL="484632" indent="-457200"/>
            <a:r>
              <a:rPr lang="fr-FR" dirty="0" smtClean="0"/>
              <a:t>Module Bluetooth</a:t>
            </a:r>
          </a:p>
          <a:p>
            <a:pPr marL="484632" indent="-457200"/>
            <a:r>
              <a:rPr lang="fr-FR" dirty="0" smtClean="0"/>
              <a:t>Un moteur pas à pas</a:t>
            </a:r>
          </a:p>
          <a:p>
            <a:pPr marL="484632" indent="-457200"/>
            <a:r>
              <a:rPr lang="fr-FR" dirty="0" smtClean="0"/>
              <a:t>Un servomoteur </a:t>
            </a:r>
            <a:r>
              <a:rPr lang="fr-FR" i="1" dirty="0" smtClean="0">
                <a:latin typeface="+mj-lt"/>
              </a:rPr>
              <a:t>HB-805BB</a:t>
            </a:r>
            <a:r>
              <a:rPr lang="fr-FR" i="1" baseline="30000" dirty="0" smtClean="0">
                <a:latin typeface="+mj-lt"/>
              </a:rPr>
              <a:t>+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Découpeuse laser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Scie oscillante</a:t>
            </a:r>
          </a:p>
          <a:p>
            <a:pPr marL="27432" indent="0">
              <a:buNone/>
            </a:pPr>
            <a:r>
              <a:rPr lang="fr-FR" dirty="0" smtClean="0">
                <a:noFill/>
              </a:rPr>
              <a:t>Distributeur de boisson</a:t>
            </a:r>
            <a:endParaRPr lang="fr-F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58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600" u="sng" dirty="0"/>
              <a:t>2</a:t>
            </a:r>
            <a:r>
              <a:rPr lang="fr-FR" sz="3600" u="sng" dirty="0" smtClean="0"/>
              <a:t>. Matériel utilisé</a:t>
            </a:r>
            <a:endParaRPr lang="fr-FR" sz="3600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0" t="4719" r="12021" b="4958"/>
          <a:stretch/>
        </p:blipFill>
        <p:spPr>
          <a:xfrm>
            <a:off x="3515089" y="1491630"/>
            <a:ext cx="2113822" cy="3406653"/>
          </a:xfrm>
        </p:spPr>
      </p:pic>
    </p:spTree>
    <p:extLst>
      <p:ext uri="{BB962C8B-B14F-4D97-AF65-F5344CB8AC3E}">
        <p14:creationId xmlns:p14="http://schemas.microsoft.com/office/powerpoint/2010/main" val="6715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1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00B0F0"/>
      </a:accent1>
      <a:accent2>
        <a:srgbClr val="002060"/>
      </a:accent2>
      <a:accent3>
        <a:srgbClr val="00B0F0"/>
      </a:accent3>
      <a:accent4>
        <a:srgbClr val="5DD3FF"/>
      </a:accent4>
      <a:accent5>
        <a:srgbClr val="0070C0"/>
      </a:accent5>
      <a:accent6>
        <a:srgbClr val="00B0F0"/>
      </a:accent6>
      <a:hlink>
        <a:srgbClr val="66AACD"/>
      </a:hlink>
      <a:folHlink>
        <a:srgbClr val="809DB3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293</TotalTime>
  <Words>476</Words>
  <Application>Microsoft Office PowerPoint</Application>
  <PresentationFormat>Affichage à l'écran (16:9)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Débit</vt:lpstr>
      <vt:lpstr>COCKTAILEC</vt:lpstr>
      <vt:lpstr>Sommaire</vt:lpstr>
      <vt:lpstr>Introduction</vt:lpstr>
      <vt:lpstr>1. Rappel des objectifs initiaux</vt:lpstr>
      <vt:lpstr>1. Rappel des objectifs initiaux</vt:lpstr>
      <vt:lpstr>2. Matériel utilisé</vt:lpstr>
      <vt:lpstr>2. Matériel utilisé</vt:lpstr>
      <vt:lpstr>2. Matériel utilisé</vt:lpstr>
      <vt:lpstr>2. Matériel utilisé</vt:lpstr>
      <vt:lpstr>2. Matériel utilisé</vt:lpstr>
      <vt:lpstr>2. Matériel utilisé</vt:lpstr>
      <vt:lpstr>2. Matériel utilisé</vt:lpstr>
      <vt:lpstr>2. Matériel utilisé</vt:lpstr>
      <vt:lpstr>2. Matériel utilisé</vt:lpstr>
      <vt:lpstr>2. Matériel utilisé</vt:lpstr>
      <vt:lpstr>3. Schéma de fonctionnement</vt:lpstr>
      <vt:lpstr>Présentation PowerPoint</vt:lpstr>
      <vt:lpstr>4. Algorithme</vt:lpstr>
      <vt:lpstr>Présentation PowerPoint</vt:lpstr>
      <vt:lpstr>5. Problèmes rencontrés et solutions trouvées</vt:lpstr>
      <vt:lpstr>5. Problèmes rencontrés et solutions trouvées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COCKTAILEC</dc:title>
  <dc:creator>Julien GUILLAUD</dc:creator>
  <cp:lastModifiedBy>Julien GUILLAUD</cp:lastModifiedBy>
  <cp:revision>17</cp:revision>
  <dcterms:created xsi:type="dcterms:W3CDTF">2019-03-11T09:43:31Z</dcterms:created>
  <dcterms:modified xsi:type="dcterms:W3CDTF">2019-03-13T12:07:28Z</dcterms:modified>
</cp:coreProperties>
</file>