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8ff88b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8ff88b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0cd93ea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0cd93e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0cd93ea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0cd93ea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8ff88be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8ff88be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f0cd93ea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f0cd93ea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ff88be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ff88be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5ea2c2fd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5ea2c2fd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8ff88be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8ff88be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8ff88b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8ff88b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8ff88be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8ff88be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8ff88be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8ff88be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8ff88be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58ff88be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f0cd93e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f0cd93e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0cd93ea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f0cd93e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2984950" y="4841638"/>
            <a:ext cx="1250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academy.delia.tech</a:t>
            </a:r>
            <a:endParaRPr sz="7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4731575" y="2122425"/>
            <a:ext cx="34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16" name="Google Shape;16;p2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TITLE">
  <p:cSld name="TITLE_1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115" name="Google Shape;115;p11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116" name="Google Shape;11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 txBox="1"/>
          <p:nvPr/>
        </p:nvSpPr>
        <p:spPr>
          <a:xfrm>
            <a:off x="2970500" y="1969625"/>
            <a:ext cx="318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latin typeface="Roboto"/>
                <a:ea typeface="Roboto"/>
                <a:cs typeface="Roboto"/>
                <a:sym typeface="Roboto"/>
              </a:rPr>
              <a:t>Demo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TITLE_1_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372878"/>
            <a:ext cx="1491574" cy="1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122" name="Google Shape;12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124" name="Google Shape;124;p12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125" name="Google Shape;12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/>
        </p:nvSpPr>
        <p:spPr>
          <a:xfrm>
            <a:off x="559175" y="2192375"/>
            <a:ext cx="392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Merci pour votre écoute.</a:t>
            </a:r>
            <a:endParaRPr sz="4000"/>
          </a:p>
        </p:txBody>
      </p:sp>
      <p:sp>
        <p:nvSpPr>
          <p:cNvPr id="127" name="Google Shape;127;p12"/>
          <p:cNvSpPr txBox="1"/>
          <p:nvPr/>
        </p:nvSpPr>
        <p:spPr>
          <a:xfrm>
            <a:off x="559175" y="3608375"/>
            <a:ext cx="177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Découvrez tous nos replays sur</a:t>
            </a:r>
            <a:endParaRPr i="1" sz="1200">
              <a:solidFill>
                <a:srgbClr val="6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2423200" y="3608375"/>
            <a:ext cx="11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>
                <a:solidFill>
                  <a:srgbClr val="6F00FF"/>
                </a:solidFill>
              </a:rPr>
              <a:t>@deliatechnologies</a:t>
            </a:r>
            <a:endParaRPr i="1" sz="800">
              <a:solidFill>
                <a:srgbClr val="6F00FF"/>
              </a:solidFill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175" y="3709525"/>
            <a:ext cx="120800" cy="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372878"/>
            <a:ext cx="1491574" cy="1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559175" y="3608375"/>
            <a:ext cx="177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Découvrez tous nos replays sur</a:t>
            </a:r>
            <a:endParaRPr i="1" sz="1200">
              <a:solidFill>
                <a:srgbClr val="6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25" name="Google Shape;25;p3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658300" y="1925150"/>
            <a:ext cx="52827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6956150" y="4236500"/>
            <a:ext cx="1746600" cy="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2423200" y="3608375"/>
            <a:ext cx="11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>
                <a:solidFill>
                  <a:srgbClr val="6F00FF"/>
                </a:solidFill>
              </a:rPr>
              <a:t>@deliatechnologies</a:t>
            </a:r>
            <a:endParaRPr i="1" sz="800">
              <a:solidFill>
                <a:srgbClr val="6F00FF"/>
              </a:solidFill>
            </a:endParaRPr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175" y="3709525"/>
            <a:ext cx="120800" cy="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INTRODUCTION">
  <p:cSld name="TITLE_1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36" name="Google Shape;36;p4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>
            <p:ph idx="2" type="pic"/>
          </p:nvPr>
        </p:nvSpPr>
        <p:spPr>
          <a:xfrm>
            <a:off x="1451013" y="1047875"/>
            <a:ext cx="2451300" cy="2451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281088" y="1047875"/>
            <a:ext cx="28941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4281088" y="2267275"/>
            <a:ext cx="3411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F00FF"/>
              </a:buClr>
              <a:buSzPts val="1000"/>
              <a:buFont typeface="Roboto"/>
              <a:buNone/>
              <a:defRPr sz="10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41" name="Google Shape;4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813" y="2831775"/>
            <a:ext cx="207650" cy="2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/>
          <p:nvPr>
            <p:ph idx="3" type="subTitle"/>
          </p:nvPr>
        </p:nvSpPr>
        <p:spPr>
          <a:xfrm>
            <a:off x="4580463" y="2789050"/>
            <a:ext cx="28941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None/>
              <a:defRPr i="1" sz="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SPEAKER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48" name="Google Shape;48;p5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/>
          <p:nvPr>
            <p:ph idx="2" type="pic"/>
          </p:nvPr>
        </p:nvSpPr>
        <p:spPr>
          <a:xfrm>
            <a:off x="1809625" y="551375"/>
            <a:ext cx="1483500" cy="1483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1285975" y="2154250"/>
            <a:ext cx="2530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511125" y="3158025"/>
            <a:ext cx="2080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00FF"/>
              </a:buClr>
              <a:buSzPts val="1000"/>
              <a:buFont typeface="Roboto"/>
              <a:buNone/>
              <a:defRPr sz="10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139" y="4019978"/>
            <a:ext cx="170475" cy="1704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>
            <p:ph idx="3" type="pic"/>
          </p:nvPr>
        </p:nvSpPr>
        <p:spPr>
          <a:xfrm>
            <a:off x="5895925" y="539400"/>
            <a:ext cx="1483500" cy="1483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5"/>
          <p:cNvSpPr txBox="1"/>
          <p:nvPr>
            <p:ph idx="4" type="title"/>
          </p:nvPr>
        </p:nvSpPr>
        <p:spPr>
          <a:xfrm>
            <a:off x="5372275" y="2142275"/>
            <a:ext cx="2530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5" type="subTitle"/>
          </p:nvPr>
        </p:nvSpPr>
        <p:spPr>
          <a:xfrm>
            <a:off x="5597425" y="3146050"/>
            <a:ext cx="20805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F00FF"/>
              </a:buClr>
              <a:buSzPts val="1000"/>
              <a:buFont typeface="Roboto"/>
              <a:buNone/>
              <a:defRPr sz="10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6F00FF"/>
              </a:buClr>
              <a:buSzPts val="600"/>
              <a:buFont typeface="Roboto"/>
              <a:buNone/>
              <a:defRPr sz="600">
                <a:solidFill>
                  <a:srgbClr val="6F00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7" name="Google Shape;5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439" y="4008003"/>
            <a:ext cx="170475" cy="17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ONTENT">
  <p:cSld name="TITLE_1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63" name="Google Shape;63;p6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64" name="Google Shape;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23950" y="399200"/>
            <a:ext cx="32934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7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523950" y="1415875"/>
            <a:ext cx="34119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730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730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30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30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30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30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30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6"/>
          <p:cNvSpPr/>
          <p:nvPr>
            <p:ph idx="3" type="pic"/>
          </p:nvPr>
        </p:nvSpPr>
        <p:spPr>
          <a:xfrm>
            <a:off x="5153750" y="199575"/>
            <a:ext cx="3549000" cy="429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ONTENT">
  <p:cSld name="TITLE_1_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4274" y="106449"/>
            <a:ext cx="344600" cy="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4397400" y="0"/>
            <a:ext cx="47466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73" name="Google Shape;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75" name="Google Shape;75;p7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76" name="Google Shape;7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517700" y="492750"/>
            <a:ext cx="3468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598800" y="1384700"/>
            <a:ext cx="34929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730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730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30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30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30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30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30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7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4936650" y="492750"/>
            <a:ext cx="3468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4" type="body"/>
          </p:nvPr>
        </p:nvSpPr>
        <p:spPr>
          <a:xfrm>
            <a:off x="5017750" y="1384700"/>
            <a:ext cx="34929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730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730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30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30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30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30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30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30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3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84" name="Google Shape;8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86" name="Google Shape;86;p8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87" name="Google Shape;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>
            <p:ph type="title"/>
          </p:nvPr>
        </p:nvSpPr>
        <p:spPr>
          <a:xfrm>
            <a:off x="1291200" y="1671625"/>
            <a:ext cx="6561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CONTENT">
  <p:cSld name="TITLE_1_4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94" name="Google Shape;94;p9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4950"/>
            <a:ext cx="4936651" cy="46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523950" y="467800"/>
            <a:ext cx="39546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2" type="title"/>
          </p:nvPr>
        </p:nvSpPr>
        <p:spPr>
          <a:xfrm>
            <a:off x="523950" y="2617650"/>
            <a:ext cx="39546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164550" y="249500"/>
            <a:ext cx="3767400" cy="4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FIGURES">
  <p:cSld name="TITLE_1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/>
        </p:nvSpPr>
        <p:spPr>
          <a:xfrm>
            <a:off x="0" y="4653075"/>
            <a:ext cx="9144000" cy="4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380025" y="4767525"/>
            <a:ext cx="658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imaginé par</a:t>
            </a:r>
            <a:endParaRPr sz="500"/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4860728"/>
            <a:ext cx="313250" cy="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/>
        </p:nvSpPr>
        <p:spPr>
          <a:xfrm>
            <a:off x="4207350" y="4767525"/>
            <a:ext cx="72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"/>
              <a:t>academy.delia.tech</a:t>
            </a:r>
            <a:endParaRPr sz="500"/>
          </a:p>
        </p:txBody>
      </p:sp>
      <p:sp>
        <p:nvSpPr>
          <p:cNvPr id="105" name="Google Shape;105;p10"/>
          <p:cNvSpPr txBox="1"/>
          <p:nvPr/>
        </p:nvSpPr>
        <p:spPr>
          <a:xfrm>
            <a:off x="7935050" y="4767525"/>
            <a:ext cx="767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00"/>
              <a:t>@deliatechnologies</a:t>
            </a:r>
            <a:endParaRPr i="1" sz="500"/>
          </a:p>
        </p:txBody>
      </p:sp>
      <p:pic>
        <p:nvPicPr>
          <p:cNvPr id="106" name="Google Shape;10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075" y="4837925"/>
            <a:ext cx="120800" cy="1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1194925" y="1472000"/>
            <a:ext cx="15717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2" type="subTitle"/>
          </p:nvPr>
        </p:nvSpPr>
        <p:spPr>
          <a:xfrm>
            <a:off x="3786150" y="1472000"/>
            <a:ext cx="15717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3" type="subTitle"/>
          </p:nvPr>
        </p:nvSpPr>
        <p:spPr>
          <a:xfrm>
            <a:off x="6377375" y="1472000"/>
            <a:ext cx="15717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None/>
              <a:defRPr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Roboto"/>
              <a:buNone/>
              <a:defRPr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1pPr>
            <a:lvl2pPr indent="-2730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2pPr>
            <a:lvl3pPr indent="-2730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3pPr>
            <a:lvl4pPr indent="-2730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4pPr>
            <a:lvl5pPr indent="-2730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5pPr>
            <a:lvl6pPr indent="-2730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6pPr>
            <a:lvl7pPr indent="-2730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7pPr>
            <a:lvl8pPr indent="-2730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  <a:defRPr sz="700">
                <a:solidFill>
                  <a:schemeClr val="dk2"/>
                </a:solidFill>
              </a:defRPr>
            </a:lvl8pPr>
            <a:lvl9pPr indent="-2730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700"/>
              <a:buChar char="■"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ensorflow.org/tutorials/audio/simple_audio" TargetMode="External"/><Relationship Id="rId4" Type="http://schemas.openxmlformats.org/officeDocument/2006/relationships/hyperlink" Target="https://www.tensorflow.org/tutorials/audio/transfer_learning_audio" TargetMode="External"/><Relationship Id="rId9" Type="http://schemas.openxmlformats.org/officeDocument/2006/relationships/hyperlink" Target="https://github.com/JulienGremillot/du_coup/blob/main/du_coup_tfjs.ipynb" TargetMode="External"/><Relationship Id="rId5" Type="http://schemas.openxmlformats.org/officeDocument/2006/relationships/hyperlink" Target="https://codelabs.developers.google.com/codelabs/tensorflowjs-audio-codelab/index.html#0" TargetMode="External"/><Relationship Id="rId6" Type="http://schemas.openxmlformats.org/officeDocument/2006/relationships/hyperlink" Target="https://towardsdatascience.com/audio-deep-learning-made-simple-part-3-data-preparation-and-augmentation-24c6e1f6b52" TargetMode="External"/><Relationship Id="rId7" Type="http://schemas.openxmlformats.org/officeDocument/2006/relationships/hyperlink" Target="http://www.voxforge.org/fr" TargetMode="External"/><Relationship Id="rId8" Type="http://schemas.openxmlformats.org/officeDocument/2006/relationships/hyperlink" Target="https://colab.research.google.com/github/tensorflow/tfjs-models/blob/master/speech-commands/training/browser-fft/training_custom_audio_model_in_python.ipynb#scrollTo=zRNtKeuPFIa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658300" y="1317700"/>
            <a:ext cx="60435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ML : votre premier projet avec Tensorflow pour détecter les "du coup" ?</a:t>
            </a:r>
            <a:endParaRPr sz="4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72800" y="4226825"/>
            <a:ext cx="1746600" cy="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24/03/2022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2635200" y="423825"/>
            <a:ext cx="38736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La magie du Transfer Learning</a:t>
            </a:r>
            <a:endParaRPr/>
          </a:p>
        </p:txBody>
      </p:sp>
      <p:sp>
        <p:nvSpPr>
          <p:cNvPr id="211" name="Google Shape;211;p22"/>
          <p:cNvSpPr txBox="1"/>
          <p:nvPr>
            <p:ph idx="2" type="subTitle"/>
          </p:nvPr>
        </p:nvSpPr>
        <p:spPr>
          <a:xfrm>
            <a:off x="295200" y="3998000"/>
            <a:ext cx="8553600" cy="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300"/>
              <a:t>Source : https://fr.mathworks.com/help/audio/ug/transfer-learning-with-pretrained-audio-networks.html</a:t>
            </a:r>
            <a:endParaRPr sz="1300"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398075"/>
            <a:ext cx="85534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" type="subTitle"/>
          </p:nvPr>
        </p:nvSpPr>
        <p:spPr>
          <a:xfrm>
            <a:off x="523950" y="563925"/>
            <a:ext cx="39009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Tensorflow &amp; Tensorflow.js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500" y="14382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523950" y="3354175"/>
            <a:ext cx="82209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“Speech commands”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https://github.com/tensorflow/tfjs-models/tree/master/speech-commands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988" y="1381050"/>
            <a:ext cx="26765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523950" y="563925"/>
            <a:ext cx="32934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Ressources</a:t>
            </a:r>
            <a:endParaRPr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523950" y="1265300"/>
            <a:ext cx="77865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Tensorflow : Reconnaissance audio simple - Reconnaître les mots-clés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https://www.tensorflow.org/tutorials/audio/simple_audio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Tensorflow : Apprentissage par transfert avec YAMNet pour la classification des sons environnementaux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https://www.tensorflow.org/tutorials/audio/transfer_learning_audio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Codelab : TensorFlow.js - Audio recognition using transfer learning </a:t>
            </a:r>
            <a:r>
              <a:rPr lang="fr" u="sng">
                <a:solidFill>
                  <a:schemeClr val="hlink"/>
                </a:solidFill>
                <a:hlinkClick r:id="rId5"/>
              </a:rPr>
              <a:t>https://codelabs.developers.google.com/codelabs/tensorflowjs-audio-codelab/index.html#0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Audio Deep Learning Made Simple (Part 3): Data Preparation and Augmentation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https://towardsdatascience.com/audio-deep-learning-made-simple-part-3-data-preparation-and-augmentation-24c6e1f6b52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Voxforge </a:t>
            </a:r>
            <a:r>
              <a:rPr lang="fr" u="sng">
                <a:solidFill>
                  <a:schemeClr val="hlink"/>
                </a:solidFill>
                <a:hlinkClick r:id="rId7"/>
              </a:rPr>
              <a:t>http://www.voxforge.org/fr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Training a Custom TensorFlow.js Audio Model </a:t>
            </a:r>
            <a:r>
              <a:rPr lang="fr" u="sng">
                <a:solidFill>
                  <a:schemeClr val="hlink"/>
                </a:solidFill>
                <a:hlinkClick r:id="rId8"/>
              </a:rPr>
              <a:t>https://colab.research.google.com/github/tensorflow/tfjs-models/blob/master/speech-commands/training/browser-fft/training_custom_audio_model_in_python.ipynb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…et du coup : </a:t>
            </a:r>
            <a:r>
              <a:rPr lang="fr" u="sng">
                <a:solidFill>
                  <a:schemeClr val="hlink"/>
                </a:solidFill>
                <a:hlinkClick r:id="rId9"/>
              </a:rPr>
              <a:t>https://github.com/JulienGremillot/du_coup/blob/main/du_coup_tfjs.ipynb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4316200" y="2115750"/>
            <a:ext cx="3411900" cy="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Ingénieur Machine Learning @Delia</a:t>
            </a:r>
            <a:endParaRPr sz="1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415900" y="3845850"/>
            <a:ext cx="11775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Disponible sur 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4316200" y="1612650"/>
            <a:ext cx="2586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 Gremillot</a:t>
            </a:r>
            <a:endParaRPr/>
          </a:p>
        </p:txBody>
      </p:sp>
      <p:sp>
        <p:nvSpPr>
          <p:cNvPr id="143" name="Google Shape;143;p14"/>
          <p:cNvSpPr txBox="1"/>
          <p:nvPr>
            <p:ph idx="3" type="subTitle"/>
          </p:nvPr>
        </p:nvSpPr>
        <p:spPr>
          <a:xfrm>
            <a:off x="4575100" y="2799800"/>
            <a:ext cx="2894100" cy="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@juliengremillot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0" l="514" r="514" t="0"/>
          <a:stretch/>
        </p:blipFill>
        <p:spPr>
          <a:xfrm>
            <a:off x="2012300" y="1339700"/>
            <a:ext cx="1981200" cy="2001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1200" y="141475"/>
            <a:ext cx="6561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“Du coup…”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300" y="1155388"/>
            <a:ext cx="2293009" cy="2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647" y="268750"/>
            <a:ext cx="2000455" cy="2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874" y="1745571"/>
            <a:ext cx="2094900" cy="277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725" y="219000"/>
            <a:ext cx="2585740" cy="2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9401" y="1882025"/>
            <a:ext cx="2094900" cy="272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168500"/>
            <a:ext cx="2293001" cy="244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300" y="3504374"/>
            <a:ext cx="2757775" cy="10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1194925" y="1617900"/>
            <a:ext cx="1571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5000"/>
              <a:t>NLP</a:t>
            </a:r>
            <a:endParaRPr sz="5000"/>
          </a:p>
        </p:txBody>
      </p:sp>
      <p:sp>
        <p:nvSpPr>
          <p:cNvPr id="162" name="Google Shape;162;p16"/>
          <p:cNvSpPr txBox="1"/>
          <p:nvPr>
            <p:ph idx="2" type="subTitle"/>
          </p:nvPr>
        </p:nvSpPr>
        <p:spPr>
          <a:xfrm>
            <a:off x="3786150" y="1617900"/>
            <a:ext cx="1571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5000"/>
              <a:t>CV</a:t>
            </a:r>
            <a:endParaRPr sz="5000"/>
          </a:p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377375" y="1617900"/>
            <a:ext cx="1571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5000"/>
              <a:t>VUI</a:t>
            </a:r>
            <a:endParaRPr sz="5000"/>
          </a:p>
        </p:txBody>
      </p:sp>
      <p:sp>
        <p:nvSpPr>
          <p:cNvPr id="164" name="Google Shape;164;p16"/>
          <p:cNvSpPr txBox="1"/>
          <p:nvPr/>
        </p:nvSpPr>
        <p:spPr>
          <a:xfrm>
            <a:off x="643875" y="2449275"/>
            <a:ext cx="264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Natural Language Processing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“Traitement automatique du langage”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3644400" y="2449275"/>
            <a:ext cx="18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Computer Vision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“Vision par ordinateur”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6235625" y="2533000"/>
            <a:ext cx="185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Voice User Interface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ou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“Interface utilisateur vocal”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6"/>
          <p:cNvSpPr txBox="1"/>
          <p:nvPr>
            <p:ph idx="4294967295" type="title"/>
          </p:nvPr>
        </p:nvSpPr>
        <p:spPr>
          <a:xfrm>
            <a:off x="2594700" y="345850"/>
            <a:ext cx="39546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</a:t>
            </a:r>
            <a:r>
              <a:rPr lang="fr"/>
              <a:t>rands domaines du Machine Learning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2322750" y="4185175"/>
            <a:ext cx="449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Disclaimer : aucun </a:t>
            </a:r>
            <a:r>
              <a:rPr lang="fr" sz="800"/>
              <a:t>acronyme</a:t>
            </a:r>
            <a:r>
              <a:rPr lang="fr" sz="800"/>
              <a:t> ni </a:t>
            </a:r>
            <a:r>
              <a:rPr lang="fr" sz="800"/>
              <a:t>anglicisme</a:t>
            </a:r>
            <a:r>
              <a:rPr lang="fr" sz="800"/>
              <a:t> n’a été maltraité pendant la rédaction de ces slides.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5039775" y="392100"/>
            <a:ext cx="34680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Les CNN : Convolutional Neural Networks ou “réseaux de neurones convolutifs”</a:t>
            </a:r>
            <a:endParaRPr/>
          </a:p>
        </p:txBody>
      </p:sp>
      <p:sp>
        <p:nvSpPr>
          <p:cNvPr id="174" name="Google Shape;174;p17"/>
          <p:cNvSpPr txBox="1"/>
          <p:nvPr>
            <p:ph idx="3" type="subTitle"/>
          </p:nvPr>
        </p:nvSpPr>
        <p:spPr>
          <a:xfrm>
            <a:off x="541825" y="492750"/>
            <a:ext cx="3468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Les réseaux de neurones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38" y="1901700"/>
            <a:ext cx="3839075" cy="17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29" y="1441799"/>
            <a:ext cx="3062199" cy="19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500175" y="1417150"/>
            <a:ext cx="39546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quoi un son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99999"/>
                </a:solidFill>
              </a:rPr>
              <a:t>Comment représenter un son ?</a:t>
            </a:r>
            <a:endParaRPr sz="3000"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5164550" y="249500"/>
            <a:ext cx="3767400" cy="25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01. Une onde sonore (onde acoustique)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Vibration périodique de l'air à une certaine fréquence et une certaine amplitude.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5164550" y="2530575"/>
            <a:ext cx="37674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02. Un spectrogramme (sonagramme)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Un diagramme à 2 dimensions représentant 3 paramètres: temps, fréquence &amp; puissance sonore.</a:t>
            </a:r>
            <a:endParaRPr sz="1200">
              <a:solidFill>
                <a:srgbClr val="999999"/>
              </a:solidFill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702" y="683975"/>
            <a:ext cx="2717100" cy="125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700" y="2931744"/>
            <a:ext cx="2717100" cy="12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1" type="subTitle"/>
          </p:nvPr>
        </p:nvSpPr>
        <p:spPr>
          <a:xfrm>
            <a:off x="523950" y="563925"/>
            <a:ext cx="32934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La collecte des “du coup”</a:t>
            </a:r>
            <a:endParaRPr/>
          </a:p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269400" y="2164050"/>
            <a:ext cx="3411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186 fichiers .wav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Durée moyenne : 0.52 sec.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Durée min : 0.23 sec. - max : 0.89 sec.</a:t>
            </a:r>
            <a:endParaRPr sz="1300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81" y="1304375"/>
            <a:ext cx="4970400" cy="25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4294967295" type="title"/>
          </p:nvPr>
        </p:nvSpPr>
        <p:spPr>
          <a:xfrm>
            <a:off x="2594700" y="345850"/>
            <a:ext cx="39546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Normalisation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augmentation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9025"/>
            <a:ext cx="8839198" cy="1749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>
            <p:ph idx="4294967295" type="title"/>
          </p:nvPr>
        </p:nvSpPr>
        <p:spPr>
          <a:xfrm>
            <a:off x="1700700" y="3903650"/>
            <a:ext cx="57426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/>
              <a:t>186 x 6 = 1116 samples de 1 sec. 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2928600" y="408850"/>
            <a:ext cx="3286800" cy="18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différencier les “du coup” :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fr"/>
              <a:t>697 “unknown”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/>
              <a:t>396 ”background noise”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/>
              <a:t>1116 “du coup”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5100"/>
            <a:ext cx="8839204" cy="102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