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embeddedFontLst>
    <p:embeddedFont>
      <p:font typeface="Roboto"/>
      <p:regular r:id="rId31"/>
      <p:bold r:id="rId32"/>
      <p:italic r:id="rId33"/>
      <p:boldItalic r:id="rId34"/>
    </p:embeddedFont>
    <p:embeddedFont>
      <p:font typeface="Merriweather"/>
      <p:regular r:id="rId35"/>
      <p:bold r:id="rId36"/>
      <p:italic r:id="rId37"/>
      <p:boldItalic r:id="rId38"/>
    </p:embeddedFont>
    <p:embeddedFont>
      <p:font typeface="Alegreya"/>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font" Target="fonts/Alegreya-bold.fntdata"/><Relationship Id="rId20" Type="http://schemas.openxmlformats.org/officeDocument/2006/relationships/slide" Target="slides/slide16.xml"/><Relationship Id="rId42" Type="http://schemas.openxmlformats.org/officeDocument/2006/relationships/font" Target="fonts/Alegreya-boldItalic.fntdata"/><Relationship Id="rId41" Type="http://schemas.openxmlformats.org/officeDocument/2006/relationships/font" Target="fonts/Alegreya-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oboto-italic.fntdata"/><Relationship Id="rId10" Type="http://schemas.openxmlformats.org/officeDocument/2006/relationships/slide" Target="slides/slide6.xml"/><Relationship Id="rId32" Type="http://schemas.openxmlformats.org/officeDocument/2006/relationships/font" Target="fonts/Roboto-bold.fntdata"/><Relationship Id="rId13" Type="http://schemas.openxmlformats.org/officeDocument/2006/relationships/slide" Target="slides/slide9.xml"/><Relationship Id="rId35" Type="http://schemas.openxmlformats.org/officeDocument/2006/relationships/font" Target="fonts/Merriweather-regular.fntdata"/><Relationship Id="rId12" Type="http://schemas.openxmlformats.org/officeDocument/2006/relationships/slide" Target="slides/slide8.xml"/><Relationship Id="rId34" Type="http://schemas.openxmlformats.org/officeDocument/2006/relationships/font" Target="fonts/Roboto-boldItalic.fntdata"/><Relationship Id="rId15" Type="http://schemas.openxmlformats.org/officeDocument/2006/relationships/slide" Target="slides/slide11.xml"/><Relationship Id="rId37" Type="http://schemas.openxmlformats.org/officeDocument/2006/relationships/font" Target="fonts/Merriweather-italic.fntdata"/><Relationship Id="rId14" Type="http://schemas.openxmlformats.org/officeDocument/2006/relationships/slide" Target="slides/slide10.xml"/><Relationship Id="rId36" Type="http://schemas.openxmlformats.org/officeDocument/2006/relationships/font" Target="fonts/Merriweather-bold.fntdata"/><Relationship Id="rId17" Type="http://schemas.openxmlformats.org/officeDocument/2006/relationships/slide" Target="slides/slide13.xml"/><Relationship Id="rId39" Type="http://schemas.openxmlformats.org/officeDocument/2006/relationships/font" Target="fonts/Alegreya-regular.fntdata"/><Relationship Id="rId16" Type="http://schemas.openxmlformats.org/officeDocument/2006/relationships/slide" Target="slides/slide12.xml"/><Relationship Id="rId38" Type="http://schemas.openxmlformats.org/officeDocument/2006/relationships/font" Target="fonts/Merriweather-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8000" cy="9534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200" cy="12350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fr"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jqueryui.com/draggable/#event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jqueryui.com/draggable/" TargetMode="External"/><Relationship Id="rId4" Type="http://schemas.openxmlformats.org/officeDocument/2006/relationships/hyperlink" Target="https://jqueryui.com/droppable/" TargetMode="External"/><Relationship Id="rId5" Type="http://schemas.openxmlformats.org/officeDocument/2006/relationships/hyperlink" Target="https://jqueryui.com/sortabl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forresst.github.io/2012/06/22/Faire-une-liste-jQuery-Mobile-triable-par-drag-and-dro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01.png"/><Relationship Id="rId4"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projects.calebevans.me/jcanvas/" TargetMode="External"/><Relationship Id="rId4" Type="http://schemas.openxmlformats.org/officeDocument/2006/relationships/image" Target="../media/image02.png"/><Relationship Id="rId5" Type="http://schemas.openxmlformats.org/officeDocument/2006/relationships/image" Target="../media/image0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05.png"/><Relationship Id="rId4" Type="http://schemas.openxmlformats.org/officeDocument/2006/relationships/image" Target="../media/image0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keith-wood.name/svg.html" TargetMode="External"/><Relationship Id="rId4" Type="http://schemas.openxmlformats.org/officeDocument/2006/relationships/image" Target="../media/image06.png"/><Relationship Id="rId5" Type="http://schemas.openxmlformats.org/officeDocument/2006/relationships/image" Target="../media/image0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ctrTitle"/>
          </p:nvPr>
        </p:nvSpPr>
        <p:spPr>
          <a:xfrm>
            <a:off x="0" y="711947"/>
            <a:ext cx="9144000" cy="1653000"/>
          </a:xfrm>
          <a:prstGeom prst="rect">
            <a:avLst/>
          </a:prstGeom>
        </p:spPr>
        <p:txBody>
          <a:bodyPr anchorCtr="0" anchor="ctr" bIns="91425" lIns="91425" rIns="91425" tIns="91425">
            <a:noAutofit/>
          </a:bodyPr>
          <a:lstStyle/>
          <a:p>
            <a:pPr lvl="0" algn="ctr">
              <a:spcBef>
                <a:spcPts val="0"/>
              </a:spcBef>
              <a:buNone/>
            </a:pPr>
            <a:r>
              <a:rPr lang="fr"/>
              <a:t>Canvas, Svg, Drag &amp; Drop, WebGl</a:t>
            </a:r>
          </a:p>
        </p:txBody>
      </p:sp>
      <p:sp>
        <p:nvSpPr>
          <p:cNvPr id="68" name="Shape 68"/>
          <p:cNvSpPr txBox="1"/>
          <p:nvPr>
            <p:ph idx="1" type="subTitle"/>
          </p:nvPr>
        </p:nvSpPr>
        <p:spPr>
          <a:xfrm>
            <a:off x="460950" y="2752885"/>
            <a:ext cx="8222100" cy="1653000"/>
          </a:xfrm>
          <a:prstGeom prst="rect">
            <a:avLst/>
          </a:prstGeom>
        </p:spPr>
        <p:txBody>
          <a:bodyPr anchorCtr="0" anchor="t" bIns="91425" lIns="91425" rIns="91425" tIns="91425">
            <a:noAutofit/>
          </a:bodyPr>
          <a:lstStyle/>
          <a:p>
            <a:pPr lvl="0" rtl="0" algn="ctr">
              <a:spcBef>
                <a:spcPts val="0"/>
              </a:spcBef>
              <a:buNone/>
            </a:pPr>
            <a:r>
              <a:rPr b="1" lang="fr" sz="2700"/>
              <a:t>Développement Hybride</a:t>
            </a:r>
          </a:p>
          <a:p>
            <a:pPr lvl="0" rtl="0" algn="ctr">
              <a:spcBef>
                <a:spcPts val="0"/>
              </a:spcBef>
              <a:buNone/>
            </a:pPr>
            <a:r>
              <a:t/>
            </a:r>
            <a:endParaRPr/>
          </a:p>
          <a:p>
            <a:pPr lvl="0" rtl="0" algn="ctr">
              <a:spcBef>
                <a:spcPts val="0"/>
              </a:spcBef>
              <a:buNone/>
            </a:pPr>
            <a:r>
              <a:rPr lang="fr">
                <a:solidFill>
                  <a:schemeClr val="accent4"/>
                </a:solidFill>
              </a:rPr>
              <a:t>Martinez Nicolas - Caltot Stephan - Guillon Julien</a:t>
            </a:r>
          </a:p>
          <a:p>
            <a:pPr lvl="0" rtl="0" algn="l">
              <a:spcBef>
                <a:spcPts val="0"/>
              </a:spcBef>
              <a:buNone/>
            </a:pPr>
            <a:r>
              <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471900" y="738725"/>
            <a:ext cx="8222100" cy="767700"/>
          </a:xfrm>
          <a:prstGeom prst="rect">
            <a:avLst/>
          </a:prstGeom>
        </p:spPr>
        <p:txBody>
          <a:bodyPr anchorCtr="0" anchor="b" bIns="91425" lIns="91425" rIns="91425" tIns="91425">
            <a:noAutofit/>
          </a:bodyPr>
          <a:lstStyle/>
          <a:p>
            <a:pPr lvl="0" algn="ctr">
              <a:spcBef>
                <a:spcPts val="0"/>
              </a:spcBef>
              <a:buNone/>
            </a:pPr>
            <a:r>
              <a:rPr b="1" lang="fr" u="sng"/>
              <a:t>Canvas VS SVG ?</a:t>
            </a:r>
          </a:p>
        </p:txBody>
      </p:sp>
      <p:sp>
        <p:nvSpPr>
          <p:cNvPr id="137" name="Shape 137"/>
          <p:cNvSpPr txBox="1"/>
          <p:nvPr>
            <p:ph idx="1" type="body"/>
          </p:nvPr>
        </p:nvSpPr>
        <p:spPr>
          <a:xfrm>
            <a:off x="471900" y="1919075"/>
            <a:ext cx="3999900" cy="2710199"/>
          </a:xfrm>
          <a:prstGeom prst="rect">
            <a:avLst/>
          </a:prstGeom>
        </p:spPr>
        <p:txBody>
          <a:bodyPr anchorCtr="0" anchor="t" bIns="91425" lIns="91425" rIns="91425" tIns="91425">
            <a:noAutofit/>
          </a:bodyPr>
          <a:lstStyle/>
          <a:p>
            <a:pPr indent="-228600" lvl="0" marL="457200" rtl="0">
              <a:lnSpc>
                <a:spcPct val="100000"/>
              </a:lnSpc>
              <a:spcBef>
                <a:spcPts val="1000"/>
              </a:spcBef>
              <a:spcAft>
                <a:spcPts val="1000"/>
              </a:spcAft>
              <a:buFont typeface="Alegreya"/>
            </a:pPr>
            <a:r>
              <a:rPr lang="fr" sz="1600">
                <a:latin typeface="Alegreya"/>
                <a:ea typeface="Alegreya"/>
                <a:cs typeface="Alegreya"/>
                <a:sym typeface="Alegreya"/>
              </a:rPr>
              <a:t>Canvas est un format bitmap, les formes sont définies par des pixels.</a:t>
            </a:r>
          </a:p>
          <a:p>
            <a:pPr indent="-330200" lvl="0" marL="457200" rtl="0">
              <a:lnSpc>
                <a:spcPct val="100000"/>
              </a:lnSpc>
              <a:spcBef>
                <a:spcPts val="1000"/>
              </a:spcBef>
              <a:spcAft>
                <a:spcPts val="1000"/>
              </a:spcAft>
              <a:buSzPct val="100000"/>
              <a:buFont typeface="Alegreya"/>
            </a:pPr>
            <a:r>
              <a:rPr lang="fr" sz="1600">
                <a:highlight>
                  <a:srgbClr val="B6D7A8"/>
                </a:highlight>
                <a:latin typeface="Alegreya"/>
                <a:ea typeface="Alegreya"/>
                <a:cs typeface="Alegreya"/>
                <a:sym typeface="Alegreya"/>
              </a:rPr>
              <a:t>Les opérations complexes sur les images sont plus faciles à effectuer.</a:t>
            </a:r>
          </a:p>
          <a:p>
            <a:pPr indent="-330200" lvl="0" marL="457200" rtl="0">
              <a:lnSpc>
                <a:spcPct val="100000"/>
              </a:lnSpc>
              <a:spcBef>
                <a:spcPts val="1000"/>
              </a:spcBef>
              <a:spcAft>
                <a:spcPts val="1000"/>
              </a:spcAft>
              <a:buSzPct val="100000"/>
              <a:buFont typeface="Alegreya"/>
            </a:pPr>
            <a:r>
              <a:rPr lang="fr" sz="1600">
                <a:highlight>
                  <a:srgbClr val="B6D7A8"/>
                </a:highlight>
                <a:latin typeface="Alegreya"/>
                <a:ea typeface="Alegreya"/>
                <a:cs typeface="Alegreya"/>
                <a:sym typeface="Alegreya"/>
              </a:rPr>
              <a:t>Les interactions entre les formes sont plus contrôlables. </a:t>
            </a:r>
          </a:p>
          <a:p>
            <a:pPr lvl="0" rtl="0">
              <a:lnSpc>
                <a:spcPct val="100000"/>
              </a:lnSpc>
              <a:spcBef>
                <a:spcPts val="1000"/>
              </a:spcBef>
              <a:spcAft>
                <a:spcPts val="1000"/>
              </a:spcAft>
              <a:buNone/>
            </a:pPr>
            <a:r>
              <a:t/>
            </a:r>
            <a:endParaRPr sz="1600">
              <a:highlight>
                <a:srgbClr val="EA9999"/>
              </a:highlight>
              <a:latin typeface="Alegreya"/>
              <a:ea typeface="Alegreya"/>
              <a:cs typeface="Alegreya"/>
              <a:sym typeface="Alegreya"/>
            </a:endParaRPr>
          </a:p>
        </p:txBody>
      </p:sp>
      <p:sp>
        <p:nvSpPr>
          <p:cNvPr id="138" name="Shape 138"/>
          <p:cNvSpPr txBox="1"/>
          <p:nvPr>
            <p:ph idx="2" type="body"/>
          </p:nvPr>
        </p:nvSpPr>
        <p:spPr>
          <a:xfrm>
            <a:off x="4694250" y="1919074"/>
            <a:ext cx="3999900" cy="3224399"/>
          </a:xfrm>
          <a:prstGeom prst="rect">
            <a:avLst/>
          </a:prstGeom>
        </p:spPr>
        <p:txBody>
          <a:bodyPr anchorCtr="0" anchor="t" bIns="91425" lIns="91425" rIns="91425" tIns="91425">
            <a:noAutofit/>
          </a:bodyPr>
          <a:lstStyle/>
          <a:p>
            <a:pPr indent="-330200" lvl="0" marL="457200" rtl="0">
              <a:lnSpc>
                <a:spcPct val="100000"/>
              </a:lnSpc>
              <a:spcBef>
                <a:spcPts val="1000"/>
              </a:spcBef>
              <a:spcAft>
                <a:spcPts val="1000"/>
              </a:spcAft>
              <a:buSzPct val="100000"/>
              <a:buFont typeface="Alegreya"/>
            </a:pPr>
            <a:r>
              <a:rPr lang="fr" sz="1600">
                <a:latin typeface="Alegreya"/>
                <a:ea typeface="Alegreya"/>
                <a:cs typeface="Alegreya"/>
                <a:sym typeface="Alegreya"/>
              </a:rPr>
              <a:t>SVG est un standard et les fichiers sont en XML, les formes sont définies avec des points et des courbes.</a:t>
            </a:r>
          </a:p>
          <a:p>
            <a:pPr indent="-330200" lvl="0" marL="457200" rtl="0">
              <a:lnSpc>
                <a:spcPct val="100000"/>
              </a:lnSpc>
              <a:spcBef>
                <a:spcPts val="1000"/>
              </a:spcBef>
              <a:spcAft>
                <a:spcPts val="1000"/>
              </a:spcAft>
              <a:buSzPct val="100000"/>
              <a:buFont typeface="Alegreya"/>
            </a:pPr>
            <a:r>
              <a:rPr lang="fr" sz="1600">
                <a:highlight>
                  <a:srgbClr val="B6D7A8"/>
                </a:highlight>
                <a:latin typeface="Alegreya"/>
                <a:ea typeface="Alegreya"/>
                <a:cs typeface="Alegreya"/>
                <a:sym typeface="Alegreya"/>
              </a:rPr>
              <a:t>Les images SVG peuvent être agrandies, déformées sans perte de qualité, sans dégradation.</a:t>
            </a:r>
          </a:p>
          <a:p>
            <a:pPr indent="-330200" lvl="0" marL="457200" rtl="0">
              <a:lnSpc>
                <a:spcPct val="100000"/>
              </a:lnSpc>
              <a:spcBef>
                <a:spcPts val="1000"/>
              </a:spcBef>
              <a:spcAft>
                <a:spcPts val="1000"/>
              </a:spcAft>
              <a:buSzPct val="100000"/>
              <a:buFont typeface="Alegreya"/>
            </a:pPr>
            <a:r>
              <a:rPr lang="fr" sz="1600">
                <a:highlight>
                  <a:srgbClr val="B6D7A8"/>
                </a:highlight>
                <a:latin typeface="Alegreya"/>
                <a:ea typeface="Alegreya"/>
                <a:cs typeface="Alegreya"/>
                <a:sym typeface="Alegreya"/>
              </a:rPr>
              <a:t>Conserve une haute qualité.</a:t>
            </a:r>
          </a:p>
          <a:p>
            <a:pPr indent="-330200" lvl="0" marL="457200" rtl="0">
              <a:lnSpc>
                <a:spcPct val="100000"/>
              </a:lnSpc>
              <a:spcBef>
                <a:spcPts val="1000"/>
              </a:spcBef>
              <a:spcAft>
                <a:spcPts val="1000"/>
              </a:spcAft>
              <a:buSzPct val="100000"/>
              <a:buFont typeface="Alegreya"/>
            </a:pPr>
            <a:r>
              <a:rPr lang="fr" sz="1600">
                <a:highlight>
                  <a:srgbClr val="B6D7A8"/>
                </a:highlight>
                <a:latin typeface="Alegreya"/>
                <a:ea typeface="Alegreya"/>
                <a:cs typeface="Alegreya"/>
                <a:sym typeface="Alegreya"/>
              </a:rPr>
              <a:t>Les dessins complexes sont réalisables plus facilement.</a:t>
            </a:r>
          </a:p>
          <a:p>
            <a:pPr lvl="0" marR="0" rtl="0" algn="l">
              <a:lnSpc>
                <a:spcPct val="100000"/>
              </a:lnSpc>
              <a:spcBef>
                <a:spcPts val="1000"/>
              </a:spcBef>
              <a:spcAft>
                <a:spcPts val="1000"/>
              </a:spcAft>
              <a:buNone/>
            </a:pPr>
            <a:r>
              <a:t/>
            </a:r>
            <a:endParaRPr sz="1600">
              <a:highlight>
                <a:srgbClr val="EA9999"/>
              </a:highlight>
              <a:latin typeface="Alegreya"/>
              <a:ea typeface="Alegreya"/>
              <a:cs typeface="Alegreya"/>
              <a:sym typeface="Alegrey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471900" y="738725"/>
            <a:ext cx="8222100" cy="767700"/>
          </a:xfrm>
          <a:prstGeom prst="rect">
            <a:avLst/>
          </a:prstGeom>
        </p:spPr>
        <p:txBody>
          <a:bodyPr anchorCtr="0" anchor="b" bIns="91425" lIns="91425" rIns="91425" tIns="91425">
            <a:noAutofit/>
          </a:bodyPr>
          <a:lstStyle/>
          <a:p>
            <a:pPr lvl="0" rtl="0" algn="ctr">
              <a:spcBef>
                <a:spcPts val="0"/>
              </a:spcBef>
              <a:buNone/>
            </a:pPr>
            <a:r>
              <a:rPr b="1" lang="fr" u="sng"/>
              <a:t>Canvas VS SVG ?</a:t>
            </a:r>
          </a:p>
        </p:txBody>
      </p:sp>
      <p:sp>
        <p:nvSpPr>
          <p:cNvPr id="144" name="Shape 144"/>
          <p:cNvSpPr txBox="1"/>
          <p:nvPr>
            <p:ph idx="1" type="body"/>
          </p:nvPr>
        </p:nvSpPr>
        <p:spPr>
          <a:xfrm>
            <a:off x="471900" y="1919075"/>
            <a:ext cx="3999900" cy="2710199"/>
          </a:xfrm>
          <a:prstGeom prst="rect">
            <a:avLst/>
          </a:prstGeom>
        </p:spPr>
        <p:txBody>
          <a:bodyPr anchorCtr="0" anchor="t" bIns="91425" lIns="91425" rIns="91425" tIns="91425">
            <a:noAutofit/>
          </a:bodyPr>
          <a:lstStyle/>
          <a:p>
            <a:pPr indent="-330200" lvl="0" marL="457200" rtl="0">
              <a:lnSpc>
                <a:spcPct val="100000"/>
              </a:lnSpc>
              <a:spcBef>
                <a:spcPts val="1000"/>
              </a:spcBef>
              <a:spcAft>
                <a:spcPts val="1000"/>
              </a:spcAft>
              <a:buSzPct val="100000"/>
              <a:buFont typeface="Alegreya"/>
            </a:pPr>
            <a:r>
              <a:rPr lang="fr" sz="1600">
                <a:highlight>
                  <a:srgbClr val="EA9999"/>
                </a:highlight>
                <a:latin typeface="Alegreya"/>
                <a:ea typeface="Alegreya"/>
                <a:cs typeface="Alegreya"/>
                <a:sym typeface="Alegreya"/>
              </a:rPr>
              <a:t>Les images crées avec Canvas ne sont pas associé à un DOM.</a:t>
            </a:r>
          </a:p>
          <a:p>
            <a:pPr indent="-330200" lvl="1" marL="914400" rtl="0">
              <a:lnSpc>
                <a:spcPct val="100000"/>
              </a:lnSpc>
              <a:spcBef>
                <a:spcPts val="1000"/>
              </a:spcBef>
              <a:spcAft>
                <a:spcPts val="1000"/>
              </a:spcAft>
              <a:buSzPct val="100000"/>
              <a:buFont typeface="Alegreya"/>
            </a:pPr>
            <a:r>
              <a:rPr lang="fr" sz="1600">
                <a:highlight>
                  <a:srgbClr val="EA9999"/>
                </a:highlight>
                <a:latin typeface="Alegreya"/>
                <a:ea typeface="Alegreya"/>
                <a:cs typeface="Alegreya"/>
                <a:sym typeface="Alegreya"/>
              </a:rPr>
              <a:t>Pas d’accès direct aux objets créés</a:t>
            </a:r>
          </a:p>
          <a:p>
            <a:pPr indent="-330200" lvl="1" marL="914400" rtl="0">
              <a:lnSpc>
                <a:spcPct val="100000"/>
              </a:lnSpc>
              <a:spcBef>
                <a:spcPts val="1000"/>
              </a:spcBef>
              <a:spcAft>
                <a:spcPts val="1000"/>
              </a:spcAft>
              <a:buSzPct val="100000"/>
              <a:buFont typeface="Alegreya"/>
            </a:pPr>
            <a:r>
              <a:rPr lang="fr" sz="1600">
                <a:highlight>
                  <a:srgbClr val="EA9999"/>
                </a:highlight>
                <a:latin typeface="Alegreya"/>
                <a:ea typeface="Alegreya"/>
                <a:cs typeface="Alegreya"/>
                <a:sym typeface="Alegreya"/>
              </a:rPr>
              <a:t>Obligation de maintenir un état du canvas si l’on veut manipuler les objets.</a:t>
            </a:r>
          </a:p>
          <a:p>
            <a:pPr indent="-330200" lvl="1" marL="914400" rtl="0">
              <a:lnSpc>
                <a:spcPct val="100000"/>
              </a:lnSpc>
              <a:spcBef>
                <a:spcPts val="1000"/>
              </a:spcBef>
              <a:spcAft>
                <a:spcPts val="1000"/>
              </a:spcAft>
              <a:buSzPct val="100000"/>
              <a:buFont typeface="Alegreya"/>
            </a:pPr>
            <a:r>
              <a:rPr lang="fr" sz="1600">
                <a:highlight>
                  <a:srgbClr val="B6D7A8"/>
                </a:highlight>
                <a:latin typeface="Alegreya"/>
                <a:ea typeface="Alegreya"/>
                <a:cs typeface="Alegreya"/>
                <a:sym typeface="Alegreya"/>
              </a:rPr>
              <a:t>Plus rapide, plus performant.</a:t>
            </a:r>
          </a:p>
          <a:p>
            <a:pPr indent="-330200" lvl="0" marL="457200" rtl="0">
              <a:lnSpc>
                <a:spcPct val="100000"/>
              </a:lnSpc>
              <a:spcBef>
                <a:spcPts val="1000"/>
              </a:spcBef>
              <a:spcAft>
                <a:spcPts val="1000"/>
              </a:spcAft>
              <a:buSzPct val="100000"/>
              <a:buFont typeface="Alegreya"/>
            </a:pPr>
            <a:r>
              <a:rPr lang="fr" sz="1600">
                <a:highlight>
                  <a:srgbClr val="EA9999"/>
                </a:highlight>
                <a:latin typeface="Alegreya"/>
                <a:ea typeface="Alegreya"/>
                <a:cs typeface="Alegreya"/>
                <a:sym typeface="Alegreya"/>
              </a:rPr>
              <a:t>Sans JavaScript, aucun affichage.</a:t>
            </a:r>
          </a:p>
        </p:txBody>
      </p:sp>
      <p:sp>
        <p:nvSpPr>
          <p:cNvPr id="145" name="Shape 145"/>
          <p:cNvSpPr txBox="1"/>
          <p:nvPr>
            <p:ph idx="2" type="body"/>
          </p:nvPr>
        </p:nvSpPr>
        <p:spPr>
          <a:xfrm>
            <a:off x="4694250" y="1919074"/>
            <a:ext cx="3999900" cy="3224399"/>
          </a:xfrm>
          <a:prstGeom prst="rect">
            <a:avLst/>
          </a:prstGeom>
        </p:spPr>
        <p:txBody>
          <a:bodyPr anchorCtr="0" anchor="t" bIns="91425" lIns="91425" rIns="91425" tIns="91425">
            <a:noAutofit/>
          </a:bodyPr>
          <a:lstStyle/>
          <a:p>
            <a:pPr indent="-330200" lvl="0" marL="457200" rtl="0">
              <a:lnSpc>
                <a:spcPct val="100000"/>
              </a:lnSpc>
              <a:spcBef>
                <a:spcPts val="1000"/>
              </a:spcBef>
              <a:spcAft>
                <a:spcPts val="1000"/>
              </a:spcAft>
              <a:buSzPct val="100000"/>
              <a:buFont typeface="Alegreya"/>
            </a:pPr>
            <a:r>
              <a:rPr lang="fr" sz="1600">
                <a:highlight>
                  <a:srgbClr val="B6D7A8"/>
                </a:highlight>
                <a:latin typeface="Alegreya"/>
                <a:ea typeface="Alegreya"/>
                <a:cs typeface="Alegreya"/>
                <a:sym typeface="Alegreya"/>
              </a:rPr>
              <a:t>Manipulation via JavaScript, accès via le DOM.</a:t>
            </a:r>
          </a:p>
          <a:p>
            <a:pPr indent="-330200" lvl="1" marL="914400" rtl="0">
              <a:lnSpc>
                <a:spcPct val="100000"/>
              </a:lnSpc>
              <a:spcBef>
                <a:spcPts val="1000"/>
              </a:spcBef>
              <a:spcAft>
                <a:spcPts val="1000"/>
              </a:spcAft>
              <a:buSzPct val="100000"/>
              <a:buFont typeface="Alegreya"/>
            </a:pPr>
            <a:r>
              <a:rPr lang="fr" sz="1600">
                <a:highlight>
                  <a:srgbClr val="EA9999"/>
                </a:highlight>
                <a:latin typeface="Alegreya"/>
                <a:ea typeface="Alegreya"/>
                <a:cs typeface="Alegreya"/>
                <a:sym typeface="Alegreya"/>
              </a:rPr>
              <a:t>Plus lourd pour des images complexes car présent dans le DOM.</a:t>
            </a:r>
          </a:p>
          <a:p>
            <a:pPr indent="-330200" lvl="1" marL="914400" rtl="0">
              <a:lnSpc>
                <a:spcPct val="100000"/>
              </a:lnSpc>
              <a:spcBef>
                <a:spcPts val="1000"/>
              </a:spcBef>
              <a:spcAft>
                <a:spcPts val="1000"/>
              </a:spcAft>
              <a:buSzPct val="100000"/>
              <a:buFont typeface="Alegreya"/>
            </a:pPr>
            <a:r>
              <a:rPr lang="fr" sz="1600">
                <a:highlight>
                  <a:srgbClr val="B6D7A8"/>
                </a:highlight>
                <a:latin typeface="Alegreya"/>
                <a:ea typeface="Alegreya"/>
                <a:cs typeface="Alegreya"/>
                <a:sym typeface="Alegreya"/>
              </a:rPr>
              <a:t>Accès simplifié, aux éléments créés, via le DOM.</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265500" y="1233175"/>
            <a:ext cx="4045200" cy="1482300"/>
          </a:xfrm>
          <a:prstGeom prst="rect">
            <a:avLst/>
          </a:prstGeom>
          <a:ln cap="flat" cmpd="sng" w="38100">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fr">
                <a:latin typeface="Alegreya"/>
                <a:ea typeface="Alegreya"/>
                <a:cs typeface="Alegreya"/>
                <a:sym typeface="Alegreya"/>
              </a:rPr>
              <a:t>Drag &amp; Drop</a:t>
            </a:r>
          </a:p>
        </p:txBody>
      </p:sp>
      <p:sp>
        <p:nvSpPr>
          <p:cNvPr id="151" name="Shape 151"/>
          <p:cNvSpPr txBox="1"/>
          <p:nvPr>
            <p:ph idx="1" type="subTitle"/>
          </p:nvPr>
        </p:nvSpPr>
        <p:spPr>
          <a:xfrm>
            <a:off x="265500" y="2779466"/>
            <a:ext cx="4045200" cy="1235099"/>
          </a:xfrm>
          <a:prstGeom prst="rect">
            <a:avLst/>
          </a:prstGeom>
        </p:spPr>
        <p:txBody>
          <a:bodyPr anchorCtr="0" anchor="t" bIns="91425" lIns="91425" rIns="91425" tIns="91425">
            <a:noAutofit/>
          </a:bodyPr>
          <a:lstStyle/>
          <a:p>
            <a:pPr lvl="0">
              <a:spcBef>
                <a:spcPts val="0"/>
              </a:spcBef>
              <a:buNone/>
            </a:pPr>
            <a:r>
              <a:t/>
            </a:r>
            <a:endParaRPr/>
          </a:p>
          <a:p>
            <a:pPr lvl="0" rtl="0">
              <a:spcBef>
                <a:spcPts val="0"/>
              </a:spcBef>
              <a:buNone/>
            </a:pPr>
            <a:r>
              <a:rPr lang="fr">
                <a:latin typeface="Alegreya"/>
                <a:ea typeface="Alegreya"/>
                <a:cs typeface="Alegreya"/>
                <a:sym typeface="Alegreya"/>
              </a:rPr>
              <a:t>Mais qu’est-ce que cela signifie ?</a:t>
            </a:r>
          </a:p>
        </p:txBody>
      </p:sp>
      <p:sp>
        <p:nvSpPr>
          <p:cNvPr id="152" name="Shape 152"/>
          <p:cNvSpPr txBox="1"/>
          <p:nvPr>
            <p:ph idx="2" type="body"/>
          </p:nvPr>
        </p:nvSpPr>
        <p:spPr>
          <a:xfrm>
            <a:off x="4939500" y="191325"/>
            <a:ext cx="4045200" cy="4952100"/>
          </a:xfrm>
          <a:prstGeom prst="rect">
            <a:avLst/>
          </a:prstGeom>
        </p:spPr>
        <p:txBody>
          <a:bodyPr anchorCtr="0" anchor="ctr" bIns="91425" lIns="91425" rIns="91425" tIns="91425">
            <a:noAutofit/>
          </a:bodyPr>
          <a:lstStyle/>
          <a:p>
            <a:pPr lvl="0">
              <a:spcBef>
                <a:spcPts val="0"/>
              </a:spcBef>
              <a:buNone/>
            </a:pPr>
            <a:r>
              <a:t/>
            </a:r>
            <a:endParaRPr>
              <a:latin typeface="Alegreya"/>
              <a:ea typeface="Alegreya"/>
              <a:cs typeface="Alegreya"/>
              <a:sym typeface="Alegreya"/>
            </a:endParaRPr>
          </a:p>
          <a:p>
            <a:pPr lvl="0" rtl="0">
              <a:spcBef>
                <a:spcPts val="0"/>
              </a:spcBef>
              <a:buNone/>
            </a:pPr>
            <a:r>
              <a:rPr lang="fr">
                <a:latin typeface="Alegreya"/>
                <a:ea typeface="Alegreya"/>
                <a:cs typeface="Alegreya"/>
                <a:sym typeface="Alegreya"/>
              </a:rPr>
              <a:t>“Drag” and “Drop” représente l’action de cliquer sur un objet (drag) et de le déposer ( drop) dans un autre espace de la viewport.</a:t>
            </a:r>
          </a:p>
          <a:p>
            <a:pPr lvl="0" rtl="0">
              <a:spcBef>
                <a:spcPts val="0"/>
              </a:spcBef>
              <a:buNone/>
            </a:pPr>
            <a:r>
              <a:rPr lang="fr">
                <a:latin typeface="Alegreya"/>
                <a:ea typeface="Alegreya"/>
                <a:cs typeface="Alegreya"/>
                <a:sym typeface="Alegreya"/>
              </a:rPr>
              <a:t>Dans jqueryUI, drag and drop est décomposé en deux grandes parties bien distinctes sous la forme de deux plugins :</a:t>
            </a:r>
          </a:p>
          <a:p>
            <a:pPr indent="-228600" lvl="0" marL="457200" rtl="0">
              <a:spcBef>
                <a:spcPts val="0"/>
              </a:spcBef>
              <a:buFont typeface="Alegreya"/>
              <a:buChar char="-"/>
            </a:pPr>
            <a:r>
              <a:rPr lang="fr">
                <a:latin typeface="Alegreya"/>
                <a:ea typeface="Alegreya"/>
                <a:cs typeface="Alegreya"/>
                <a:sym typeface="Alegreya"/>
              </a:rPr>
              <a:t>Draggable </a:t>
            </a:r>
          </a:p>
          <a:p>
            <a:pPr indent="-228600" lvl="0" marL="457200" rtl="0">
              <a:spcBef>
                <a:spcPts val="0"/>
              </a:spcBef>
              <a:buFont typeface="Alegreya"/>
              <a:buChar char="-"/>
            </a:pPr>
            <a:r>
              <a:rPr lang="fr">
                <a:latin typeface="Alegreya"/>
                <a:ea typeface="Alegreya"/>
                <a:cs typeface="Alegreya"/>
                <a:sym typeface="Alegreya"/>
              </a:rPr>
              <a:t>Droppable</a:t>
            </a:r>
          </a:p>
          <a:p>
            <a:pPr lvl="0" rtl="0">
              <a:spcBef>
                <a:spcPts val="0"/>
              </a:spcBef>
              <a:buNone/>
            </a:pPr>
            <a:r>
              <a:rPr lang="fr">
                <a:latin typeface="Alegreya"/>
                <a:ea typeface="Alegreya"/>
                <a:cs typeface="Alegreya"/>
                <a:sym typeface="Alegreya"/>
              </a:rPr>
              <a:t>Un autre plugin apparaît souvent en complément : </a:t>
            </a:r>
          </a:p>
          <a:p>
            <a:pPr indent="-228600" lvl="0" marL="457200" rtl="0">
              <a:spcBef>
                <a:spcPts val="0"/>
              </a:spcBef>
              <a:buFont typeface="Alegreya"/>
              <a:buChar char="-"/>
            </a:pPr>
            <a:r>
              <a:rPr lang="fr">
                <a:latin typeface="Alegreya"/>
                <a:ea typeface="Alegreya"/>
                <a:cs typeface="Alegreya"/>
                <a:sym typeface="Alegreya"/>
              </a:rPr>
              <a:t>Sortable</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0" y="738725"/>
            <a:ext cx="9144000" cy="767700"/>
          </a:xfrm>
          <a:prstGeom prst="rect">
            <a:avLst/>
          </a:prstGeom>
        </p:spPr>
        <p:txBody>
          <a:bodyPr anchorCtr="0" anchor="ctr" bIns="91425" lIns="91425" rIns="91425" tIns="91425">
            <a:noAutofit/>
          </a:bodyPr>
          <a:lstStyle/>
          <a:p>
            <a:pPr indent="0" lvl="0" marL="0" rtl="0" algn="ctr">
              <a:spcBef>
                <a:spcPts val="0"/>
              </a:spcBef>
              <a:buNone/>
            </a:pPr>
            <a:r>
              <a:rPr b="1" lang="fr" u="sng">
                <a:latin typeface="Alegreya"/>
                <a:ea typeface="Alegreya"/>
                <a:cs typeface="Alegreya"/>
                <a:sym typeface="Alegreya"/>
              </a:rPr>
              <a:t>D</a:t>
            </a:r>
            <a:r>
              <a:rPr b="1" lang="fr" u="sng">
                <a:latin typeface="Alegreya"/>
                <a:ea typeface="Alegreya"/>
                <a:cs typeface="Alegreya"/>
                <a:sym typeface="Alegreya"/>
              </a:rPr>
              <a:t>raggable</a:t>
            </a:r>
          </a:p>
        </p:txBody>
      </p:sp>
      <p:sp>
        <p:nvSpPr>
          <p:cNvPr id="158" name="Shape 158"/>
          <p:cNvSpPr txBox="1"/>
          <p:nvPr>
            <p:ph idx="1" type="body"/>
          </p:nvPr>
        </p:nvSpPr>
        <p:spPr>
          <a:xfrm>
            <a:off x="471900" y="1919075"/>
            <a:ext cx="5099400" cy="27102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fr">
                <a:latin typeface="Alegreya"/>
                <a:ea typeface="Alegreya"/>
                <a:cs typeface="Alegreya"/>
                <a:sym typeface="Alegreya"/>
              </a:rPr>
              <a:t>Voici un exemple de base pour commencer.</a:t>
            </a:r>
          </a:p>
          <a:p>
            <a:pPr lvl="0" rtl="0">
              <a:lnSpc>
                <a:spcPct val="100000"/>
              </a:lnSpc>
              <a:spcBef>
                <a:spcPts val="0"/>
              </a:spcBef>
              <a:spcAft>
                <a:spcPts val="0"/>
              </a:spcAft>
              <a:buNone/>
            </a:pPr>
            <a:br>
              <a:rPr lang="fr">
                <a:latin typeface="Alegreya"/>
                <a:ea typeface="Alegreya"/>
                <a:cs typeface="Alegreya"/>
                <a:sym typeface="Alegreya"/>
              </a:rPr>
            </a:br>
            <a:r>
              <a:rPr lang="fr">
                <a:latin typeface="Alegreya"/>
                <a:ea typeface="Alegreya"/>
                <a:cs typeface="Alegreya"/>
                <a:sym typeface="Alegreya"/>
              </a:rPr>
              <a:t>Nous avons un </a:t>
            </a:r>
            <a:r>
              <a:rPr b="1" lang="fr">
                <a:latin typeface="Alegreya"/>
                <a:ea typeface="Alegreya"/>
                <a:cs typeface="Alegreya"/>
                <a:sym typeface="Alegreya"/>
              </a:rPr>
              <a:t>item</a:t>
            </a:r>
            <a:r>
              <a:rPr lang="fr">
                <a:latin typeface="Alegreya"/>
                <a:ea typeface="Alegreya"/>
                <a:cs typeface="Alegreya"/>
                <a:sym typeface="Alegreya"/>
              </a:rPr>
              <a:t> à dragger : </a:t>
            </a:r>
            <a:r>
              <a:rPr i="1" lang="fr">
                <a:latin typeface="Alegreya"/>
                <a:ea typeface="Alegreya"/>
                <a:cs typeface="Alegreya"/>
                <a:sym typeface="Alegreya"/>
              </a:rPr>
              <a:t>itemDraggable</a:t>
            </a:r>
            <a:r>
              <a:rPr lang="fr">
                <a:latin typeface="Alegreya"/>
                <a:ea typeface="Alegreya"/>
                <a:cs typeface="Alegreya"/>
                <a:sym typeface="Alegreya"/>
              </a:rPr>
              <a:t>.</a:t>
            </a:r>
          </a:p>
          <a:p>
            <a:pPr lvl="0" rtl="0">
              <a:lnSpc>
                <a:spcPct val="100000"/>
              </a:lnSpc>
              <a:spcBef>
                <a:spcPts val="0"/>
              </a:spcBef>
              <a:spcAft>
                <a:spcPts val="0"/>
              </a:spcAft>
              <a:buNone/>
            </a:pPr>
            <a:r>
              <a:rPr lang="fr">
                <a:latin typeface="Alegreya"/>
                <a:ea typeface="Alegreya"/>
                <a:cs typeface="Alegreya"/>
                <a:sym typeface="Alegreya"/>
              </a:rPr>
              <a:t>Dans la fonction, nous associons notre </a:t>
            </a:r>
            <a:r>
              <a:rPr b="1" lang="fr">
                <a:latin typeface="Alegreya"/>
                <a:ea typeface="Alegreya"/>
                <a:cs typeface="Alegreya"/>
                <a:sym typeface="Alegreya"/>
              </a:rPr>
              <a:t>item</a:t>
            </a:r>
            <a:r>
              <a:rPr lang="fr">
                <a:latin typeface="Alegreya"/>
                <a:ea typeface="Alegreya"/>
                <a:cs typeface="Alegreya"/>
                <a:sym typeface="Alegreya"/>
              </a:rPr>
              <a:t> au plugin </a:t>
            </a:r>
            <a:r>
              <a:rPr b="1" i="1" lang="fr">
                <a:latin typeface="Alegreya"/>
                <a:ea typeface="Alegreya"/>
                <a:cs typeface="Alegreya"/>
                <a:sym typeface="Alegreya"/>
              </a:rPr>
              <a:t>draggable</a:t>
            </a:r>
            <a:r>
              <a:rPr lang="fr">
                <a:latin typeface="Alegreya"/>
                <a:ea typeface="Alegreya"/>
                <a:cs typeface="Alegreya"/>
                <a:sym typeface="Alegreya"/>
              </a:rPr>
              <a:t> pour signifier qu’il peut être “draggé”.</a:t>
            </a:r>
          </a:p>
          <a:p>
            <a:pPr lvl="0">
              <a:spcBef>
                <a:spcPts val="0"/>
              </a:spcBef>
              <a:buNone/>
            </a:pPr>
            <a:br>
              <a:rPr lang="fr">
                <a:latin typeface="Alegreya"/>
                <a:ea typeface="Alegreya"/>
                <a:cs typeface="Alegreya"/>
                <a:sym typeface="Alegreya"/>
              </a:rPr>
            </a:br>
            <a:r>
              <a:rPr lang="fr">
                <a:latin typeface="Alegreya"/>
                <a:ea typeface="Alegreya"/>
                <a:cs typeface="Alegreya"/>
                <a:sym typeface="Alegreya"/>
              </a:rPr>
              <a:t>Nous pouvons à présent déplacer notre </a:t>
            </a:r>
            <a:r>
              <a:rPr b="1" lang="fr">
                <a:latin typeface="Alegreya"/>
                <a:ea typeface="Alegreya"/>
                <a:cs typeface="Alegreya"/>
                <a:sym typeface="Alegreya"/>
              </a:rPr>
              <a:t>item</a:t>
            </a:r>
            <a:r>
              <a:rPr lang="fr">
                <a:latin typeface="Alegreya"/>
                <a:ea typeface="Alegreya"/>
                <a:cs typeface="Alegreya"/>
                <a:sym typeface="Alegreya"/>
              </a:rPr>
              <a:t> sur la viewport.</a:t>
            </a:r>
          </a:p>
        </p:txBody>
      </p:sp>
      <p:sp>
        <p:nvSpPr>
          <p:cNvPr id="159" name="Shape 159"/>
          <p:cNvSpPr/>
          <p:nvPr/>
        </p:nvSpPr>
        <p:spPr>
          <a:xfrm>
            <a:off x="5620450" y="1723700"/>
            <a:ext cx="3523500" cy="3419700"/>
          </a:xfrm>
          <a:prstGeom prst="rect">
            <a:avLst/>
          </a:prstGeom>
          <a:noFill/>
          <a:ln cap="flat" cmpd="sng" w="19050">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sz="1150">
              <a:solidFill>
                <a:srgbClr val="333333"/>
              </a:solidFill>
              <a:highlight>
                <a:srgbClr val="EEEEEE"/>
              </a:highlight>
            </a:endParaRPr>
          </a:p>
          <a:p>
            <a:pPr lvl="0">
              <a:spcBef>
                <a:spcPts val="0"/>
              </a:spcBef>
              <a:buNone/>
            </a:pPr>
            <a:r>
              <a:t/>
            </a:r>
            <a:endParaRPr sz="1150">
              <a:solidFill>
                <a:srgbClr val="333333"/>
              </a:solidFill>
              <a:highlight>
                <a:srgbClr val="EEEEEE"/>
              </a:highlight>
            </a:endParaRPr>
          </a:p>
          <a:p>
            <a:pPr lvl="0">
              <a:spcBef>
                <a:spcPts val="0"/>
              </a:spcBef>
              <a:buNone/>
            </a:pPr>
            <a:r>
              <a:t/>
            </a:r>
            <a:endParaRPr sz="1150">
              <a:solidFill>
                <a:srgbClr val="333333"/>
              </a:solidFill>
              <a:highlight>
                <a:srgbClr val="EEEEEE"/>
              </a:highlight>
            </a:endParaRPr>
          </a:p>
          <a:p>
            <a:pPr lvl="0">
              <a:spcBef>
                <a:spcPts val="0"/>
              </a:spcBef>
              <a:buNone/>
            </a:pPr>
            <a:r>
              <a:t/>
            </a:r>
            <a:endParaRPr sz="1150">
              <a:solidFill>
                <a:srgbClr val="333333"/>
              </a:solidFill>
              <a:highlight>
                <a:srgbClr val="EEEEEE"/>
              </a:highlight>
            </a:endParaRPr>
          </a:p>
          <a:p>
            <a:pPr lvl="0">
              <a:spcBef>
                <a:spcPts val="0"/>
              </a:spcBef>
              <a:buNone/>
            </a:pPr>
            <a:r>
              <a:t/>
            </a:r>
            <a:endParaRPr sz="1150">
              <a:solidFill>
                <a:srgbClr val="333333"/>
              </a:solidFill>
              <a:highlight>
                <a:srgbClr val="EEEEEE"/>
              </a:highlight>
            </a:endParaRPr>
          </a:p>
          <a:p>
            <a:pPr lvl="0">
              <a:spcBef>
                <a:spcPts val="0"/>
              </a:spcBef>
              <a:buNone/>
            </a:pPr>
            <a:r>
              <a:t/>
            </a:r>
            <a:endParaRPr sz="1150">
              <a:solidFill>
                <a:srgbClr val="333333"/>
              </a:solidFill>
              <a:highlight>
                <a:srgbClr val="EEEEEE"/>
              </a:highlight>
            </a:endParaRPr>
          </a:p>
          <a:p>
            <a:pPr indent="0" lvl="0" marL="0" rtl="0" algn="ctr">
              <a:spcBef>
                <a:spcPts val="0"/>
              </a:spcBef>
              <a:buNone/>
            </a:pPr>
            <a:r>
              <a:t/>
            </a:r>
            <a:endParaRPr i="1" u="sng">
              <a:highlight>
                <a:srgbClr val="EEEEEE"/>
              </a:highlight>
              <a:latin typeface="Merriweather"/>
              <a:ea typeface="Merriweather"/>
              <a:cs typeface="Merriweather"/>
              <a:sym typeface="Merriweather"/>
            </a:endParaRPr>
          </a:p>
          <a:p>
            <a:pPr indent="0" lvl="0" marL="0" rtl="0" algn="ctr">
              <a:spcBef>
                <a:spcPts val="0"/>
              </a:spcBef>
              <a:buNone/>
            </a:pPr>
            <a:r>
              <a:t/>
            </a:r>
            <a:endParaRPr i="1" u="sng">
              <a:highlight>
                <a:srgbClr val="EEEEEE"/>
              </a:highlight>
              <a:latin typeface="Merriweather"/>
              <a:ea typeface="Merriweather"/>
              <a:cs typeface="Merriweather"/>
              <a:sym typeface="Merriweather"/>
            </a:endParaRPr>
          </a:p>
          <a:p>
            <a:pPr indent="0" lvl="0" marL="0" algn="ctr">
              <a:spcBef>
                <a:spcPts val="0"/>
              </a:spcBef>
              <a:buNone/>
            </a:pPr>
            <a:r>
              <a:rPr i="1" lang="fr" u="sng">
                <a:highlight>
                  <a:srgbClr val="EEEEEE"/>
                </a:highlight>
                <a:latin typeface="Merriweather"/>
                <a:ea typeface="Merriweather"/>
                <a:cs typeface="Merriweather"/>
                <a:sym typeface="Merriweather"/>
              </a:rPr>
              <a:t>Voici le code exemple correspondant :</a:t>
            </a:r>
          </a:p>
          <a:p>
            <a:pPr lvl="0">
              <a:spcBef>
                <a:spcPts val="0"/>
              </a:spcBef>
              <a:buNone/>
            </a:pPr>
            <a:r>
              <a:t/>
            </a:r>
            <a:endParaRPr sz="1150">
              <a:solidFill>
                <a:srgbClr val="333333"/>
              </a:solidFill>
              <a:highlight>
                <a:srgbClr val="EEEEEE"/>
              </a:highlight>
            </a:endParaRPr>
          </a:p>
          <a:p>
            <a:pPr lvl="0">
              <a:spcBef>
                <a:spcPts val="0"/>
              </a:spcBef>
              <a:buNone/>
            </a:pPr>
            <a:r>
              <a:rPr lang="fr" sz="1150">
                <a:solidFill>
                  <a:srgbClr val="333333"/>
                </a:solidFill>
                <a:highlight>
                  <a:srgbClr val="EEEEEE"/>
                </a:highlight>
              </a:rPr>
              <a:t> </a:t>
            </a:r>
          </a:p>
          <a:p>
            <a:pPr lvl="0">
              <a:spcBef>
                <a:spcPts val="0"/>
              </a:spcBef>
              <a:buNone/>
            </a:pPr>
            <a:r>
              <a:t/>
            </a:r>
            <a:endParaRPr sz="1150">
              <a:solidFill>
                <a:srgbClr val="333333"/>
              </a:solidFill>
              <a:highlight>
                <a:srgbClr val="EEEEEE"/>
              </a:highlight>
            </a:endParaRPr>
          </a:p>
          <a:p>
            <a:pPr indent="0" lvl="0" marL="0">
              <a:spcBef>
                <a:spcPts val="0"/>
              </a:spcBef>
              <a:buNone/>
            </a:pPr>
            <a:r>
              <a:rPr lang="fr" sz="1150">
                <a:solidFill>
                  <a:srgbClr val="000080"/>
                </a:solidFill>
                <a:highlight>
                  <a:srgbClr val="EEEEEE"/>
                </a:highlight>
              </a:rPr>
              <a:t>  &lt;script&gt;</a:t>
            </a:r>
          </a:p>
          <a:p>
            <a:pPr lvl="0">
              <a:spcBef>
                <a:spcPts val="0"/>
              </a:spcBef>
              <a:buNone/>
            </a:pPr>
            <a:r>
              <a:rPr lang="fr" sz="1150">
                <a:solidFill>
                  <a:srgbClr val="333333"/>
                </a:solidFill>
                <a:highlight>
                  <a:srgbClr val="EEEEEE"/>
                </a:highlight>
              </a:rPr>
              <a:t>  	$( </a:t>
            </a:r>
            <a:r>
              <a:rPr b="1" lang="fr" sz="1150">
                <a:solidFill>
                  <a:srgbClr val="333333"/>
                </a:solidFill>
                <a:highlight>
                  <a:srgbClr val="EEEEEE"/>
                </a:highlight>
              </a:rPr>
              <a:t>function</a:t>
            </a:r>
            <a:r>
              <a:rPr lang="fr" sz="1150">
                <a:solidFill>
                  <a:srgbClr val="333333"/>
                </a:solidFill>
                <a:highlight>
                  <a:srgbClr val="EEEEEE"/>
                </a:highlight>
              </a:rPr>
              <a:t>() {</a:t>
            </a:r>
          </a:p>
          <a:p>
            <a:pPr lvl="0">
              <a:spcBef>
                <a:spcPts val="0"/>
              </a:spcBef>
              <a:buNone/>
            </a:pPr>
            <a:r>
              <a:rPr lang="fr" sz="1150">
                <a:solidFill>
                  <a:srgbClr val="333333"/>
                </a:solidFill>
                <a:highlight>
                  <a:srgbClr val="EEEEEE"/>
                </a:highlight>
              </a:rPr>
              <a:t>  	$( </a:t>
            </a:r>
            <a:r>
              <a:rPr lang="fr" sz="1150">
                <a:solidFill>
                  <a:srgbClr val="DD1144"/>
                </a:solidFill>
                <a:highlight>
                  <a:srgbClr val="EEEEEE"/>
                </a:highlight>
              </a:rPr>
              <a:t>"#itemDraggable"</a:t>
            </a:r>
            <a:r>
              <a:rPr lang="fr" sz="1150">
                <a:solidFill>
                  <a:srgbClr val="333333"/>
                </a:solidFill>
                <a:highlight>
                  <a:srgbClr val="EEEEEE"/>
                </a:highlight>
              </a:rPr>
              <a:t> ).draggable();</a:t>
            </a:r>
          </a:p>
          <a:p>
            <a:pPr indent="457200" lvl="0" rtl="0">
              <a:spcBef>
                <a:spcPts val="0"/>
              </a:spcBef>
              <a:buNone/>
            </a:pPr>
            <a:r>
              <a:rPr lang="fr" sz="1150">
                <a:solidFill>
                  <a:srgbClr val="333333"/>
                </a:solidFill>
                <a:highlight>
                  <a:srgbClr val="EEEEEE"/>
                </a:highlight>
              </a:rPr>
              <a:t>} );</a:t>
            </a:r>
          </a:p>
          <a:p>
            <a:pPr indent="0" lvl="0" marL="0" rtl="0">
              <a:spcBef>
                <a:spcPts val="0"/>
              </a:spcBef>
              <a:buNone/>
            </a:pPr>
            <a:r>
              <a:rPr lang="fr" sz="1150">
                <a:solidFill>
                  <a:srgbClr val="333333"/>
                </a:solidFill>
                <a:highlight>
                  <a:srgbClr val="EEEEEE"/>
                </a:highlight>
              </a:rPr>
              <a:t>  </a:t>
            </a:r>
            <a:r>
              <a:rPr lang="fr" sz="1150">
                <a:solidFill>
                  <a:srgbClr val="000080"/>
                </a:solidFill>
                <a:highlight>
                  <a:srgbClr val="EEEEEE"/>
                </a:highlight>
              </a:rPr>
              <a:t>&lt;/script&gt;</a:t>
            </a:r>
          </a:p>
          <a:p>
            <a:pPr indent="0" lvl="0" marL="0" rtl="0">
              <a:spcBef>
                <a:spcPts val="0"/>
              </a:spcBef>
              <a:buNone/>
            </a:pPr>
            <a:r>
              <a:t/>
            </a:r>
            <a:endParaRPr sz="1150">
              <a:solidFill>
                <a:srgbClr val="000080"/>
              </a:solidFill>
              <a:highlight>
                <a:srgbClr val="EEEEEE"/>
              </a:highlight>
            </a:endParaRPr>
          </a:p>
          <a:p>
            <a:pPr indent="0" lvl="0" marL="0" rtl="0">
              <a:spcBef>
                <a:spcPts val="0"/>
              </a:spcBef>
              <a:buNone/>
            </a:pPr>
            <a:r>
              <a:t/>
            </a:r>
            <a:endParaRPr sz="1150">
              <a:solidFill>
                <a:srgbClr val="000080"/>
              </a:solidFill>
              <a:highlight>
                <a:srgbClr val="EEEEEE"/>
              </a:highlight>
            </a:endParaRPr>
          </a:p>
          <a:p>
            <a:pPr lvl="0">
              <a:spcBef>
                <a:spcPts val="0"/>
              </a:spcBef>
              <a:buNone/>
            </a:pPr>
            <a:r>
              <a:t/>
            </a:r>
            <a:endParaRPr sz="1150">
              <a:solidFill>
                <a:srgbClr val="000080"/>
              </a:solidFill>
              <a:highlight>
                <a:srgbClr val="EEEEEE"/>
              </a:highlight>
            </a:endParaRPr>
          </a:p>
          <a:p>
            <a:pPr lvl="0">
              <a:spcBef>
                <a:spcPts val="0"/>
              </a:spcBef>
              <a:buNone/>
            </a:pPr>
            <a:r>
              <a:rPr lang="fr" sz="1150">
                <a:solidFill>
                  <a:srgbClr val="000080"/>
                </a:solidFill>
                <a:highlight>
                  <a:srgbClr val="EEEEEE"/>
                </a:highlight>
              </a:rPr>
              <a:t>&lt;body&gt;</a:t>
            </a:r>
          </a:p>
          <a:p>
            <a:pPr indent="0" lvl="0" marL="0">
              <a:spcBef>
                <a:spcPts val="0"/>
              </a:spcBef>
              <a:buNone/>
            </a:pPr>
            <a:r>
              <a:rPr lang="fr" sz="1150">
                <a:solidFill>
                  <a:srgbClr val="000080"/>
                </a:solidFill>
                <a:highlight>
                  <a:srgbClr val="EEEEEE"/>
                </a:highlight>
              </a:rPr>
              <a:t>  &lt;div </a:t>
            </a:r>
            <a:r>
              <a:rPr lang="fr" sz="1150">
                <a:solidFill>
                  <a:srgbClr val="008080"/>
                </a:solidFill>
                <a:highlight>
                  <a:srgbClr val="EEEEEE"/>
                </a:highlight>
              </a:rPr>
              <a:t>id</a:t>
            </a:r>
            <a:r>
              <a:rPr lang="fr" sz="1150">
                <a:solidFill>
                  <a:srgbClr val="000080"/>
                </a:solidFill>
                <a:highlight>
                  <a:srgbClr val="EEEEEE"/>
                </a:highlight>
              </a:rPr>
              <a:t>=</a:t>
            </a:r>
            <a:r>
              <a:rPr lang="fr" sz="1150">
                <a:solidFill>
                  <a:srgbClr val="DD1144"/>
                </a:solidFill>
                <a:highlight>
                  <a:srgbClr val="EEEEEE"/>
                </a:highlight>
              </a:rPr>
              <a:t>"itemDraggable"</a:t>
            </a:r>
            <a:r>
              <a:rPr lang="fr" sz="1150">
                <a:solidFill>
                  <a:srgbClr val="000080"/>
                </a:solidFill>
                <a:highlight>
                  <a:srgbClr val="EEEEEE"/>
                </a:highlight>
              </a:rPr>
              <a:t> </a:t>
            </a:r>
            <a:r>
              <a:rPr lang="fr" sz="1150">
                <a:solidFill>
                  <a:srgbClr val="008080"/>
                </a:solidFill>
                <a:highlight>
                  <a:srgbClr val="EEEEEE"/>
                </a:highlight>
              </a:rPr>
              <a:t>class</a:t>
            </a:r>
            <a:r>
              <a:rPr lang="fr" sz="1150">
                <a:solidFill>
                  <a:srgbClr val="000080"/>
                </a:solidFill>
                <a:highlight>
                  <a:srgbClr val="EEEEEE"/>
                </a:highlight>
              </a:rPr>
              <a:t>=</a:t>
            </a:r>
            <a:r>
              <a:rPr lang="fr" sz="1150">
                <a:solidFill>
                  <a:srgbClr val="DD1144"/>
                </a:solidFill>
                <a:highlight>
                  <a:srgbClr val="EEEEEE"/>
                </a:highlight>
              </a:rPr>
              <a:t>"ui-widget-content"</a:t>
            </a:r>
            <a:r>
              <a:rPr lang="fr" sz="1150">
                <a:solidFill>
                  <a:srgbClr val="000080"/>
                </a:solidFill>
                <a:highlight>
                  <a:srgbClr val="EEEEEE"/>
                </a:highlight>
              </a:rPr>
              <a:t>&gt;</a:t>
            </a:r>
          </a:p>
          <a:p>
            <a:pPr indent="0" lvl="0" marL="0">
              <a:spcBef>
                <a:spcPts val="0"/>
              </a:spcBef>
              <a:buNone/>
            </a:pPr>
            <a:r>
              <a:rPr lang="fr" sz="1150">
                <a:solidFill>
                  <a:srgbClr val="000080"/>
                </a:solidFill>
                <a:highlight>
                  <a:srgbClr val="EEEEEE"/>
                </a:highlight>
              </a:rPr>
              <a:t>    &lt;p&gt;</a:t>
            </a:r>
            <a:r>
              <a:rPr lang="fr" sz="1150">
                <a:solidFill>
                  <a:srgbClr val="333333"/>
                </a:solidFill>
                <a:highlight>
                  <a:srgbClr val="EEEEEE"/>
                </a:highlight>
              </a:rPr>
              <a:t>Drag me around</a:t>
            </a:r>
            <a:r>
              <a:rPr lang="fr" sz="1150">
                <a:solidFill>
                  <a:srgbClr val="000080"/>
                </a:solidFill>
                <a:highlight>
                  <a:srgbClr val="EEEEEE"/>
                </a:highlight>
              </a:rPr>
              <a:t>&lt;/p&gt;</a:t>
            </a:r>
          </a:p>
          <a:p>
            <a:pPr lvl="0">
              <a:spcBef>
                <a:spcPts val="0"/>
              </a:spcBef>
              <a:buNone/>
            </a:pPr>
            <a:r>
              <a:rPr lang="fr" sz="1150">
                <a:solidFill>
                  <a:srgbClr val="000080"/>
                </a:solidFill>
                <a:highlight>
                  <a:srgbClr val="EEEEEE"/>
                </a:highlight>
              </a:rPr>
              <a:t>  &lt;/div&gt;</a:t>
            </a:r>
          </a:p>
          <a:p>
            <a:pPr lvl="0">
              <a:spcBef>
                <a:spcPts val="0"/>
              </a:spcBef>
              <a:buNone/>
            </a:pPr>
            <a:r>
              <a:rPr lang="fr" sz="1150">
                <a:solidFill>
                  <a:srgbClr val="000080"/>
                </a:solidFill>
                <a:highlight>
                  <a:srgbClr val="EEEEEE"/>
                </a:highlight>
              </a:rPr>
              <a:t>&lt;/body&gt;</a:t>
            </a:r>
          </a:p>
          <a:p>
            <a:pPr lvl="0">
              <a:spcBef>
                <a:spcPts val="0"/>
              </a:spcBef>
              <a:buNone/>
            </a:pPr>
            <a:r>
              <a:t/>
            </a:r>
            <a:endParaRPr sz="1150">
              <a:solidFill>
                <a:srgbClr val="000080"/>
              </a:solidFill>
              <a:highlight>
                <a:srgbClr val="EEEEEE"/>
              </a:highlight>
            </a:endParaRPr>
          </a:p>
          <a:p>
            <a:pPr lvl="0">
              <a:spcBef>
                <a:spcPts val="0"/>
              </a:spcBef>
              <a:buNone/>
            </a:pPr>
            <a:r>
              <a:t/>
            </a:r>
            <a:endParaRPr sz="1150">
              <a:solidFill>
                <a:srgbClr val="000080"/>
              </a:solidFill>
              <a:highlight>
                <a:srgbClr val="EEEEEE"/>
              </a:highlight>
            </a:endParaRPr>
          </a:p>
          <a:p>
            <a:pPr lvl="0">
              <a:spcBef>
                <a:spcPts val="0"/>
              </a:spcBef>
              <a:buNone/>
            </a:pPr>
            <a:r>
              <a:t/>
            </a:r>
            <a:endParaRPr sz="1150">
              <a:solidFill>
                <a:srgbClr val="000080"/>
              </a:solidFill>
              <a:highlight>
                <a:srgbClr val="EEEEEE"/>
              </a:highlight>
            </a:endParaRPr>
          </a:p>
          <a:p>
            <a:pPr lvl="0">
              <a:spcBef>
                <a:spcPts val="0"/>
              </a:spcBef>
              <a:buNone/>
            </a:pPr>
            <a:r>
              <a:t/>
            </a:r>
            <a:endParaRPr sz="1150">
              <a:solidFill>
                <a:srgbClr val="000080"/>
              </a:solidFill>
              <a:highlight>
                <a:srgbClr val="EEEEEE"/>
              </a:highlight>
            </a:endParaRPr>
          </a:p>
          <a:p>
            <a:pPr lvl="0">
              <a:spcBef>
                <a:spcPts val="0"/>
              </a:spcBef>
              <a:buNone/>
            </a:pPr>
            <a:r>
              <a:t/>
            </a:r>
            <a:endParaRPr sz="1150">
              <a:solidFill>
                <a:srgbClr val="000080"/>
              </a:solidFill>
              <a:highlight>
                <a:srgbClr val="EEEEEE"/>
              </a:highlight>
            </a:endParaRPr>
          </a:p>
          <a:p>
            <a:pPr lvl="0">
              <a:spcBef>
                <a:spcPts val="0"/>
              </a:spcBef>
              <a:buNone/>
            </a:pPr>
            <a:r>
              <a:t/>
            </a:r>
            <a:endParaRPr sz="1150">
              <a:solidFill>
                <a:srgbClr val="000080"/>
              </a:solidFill>
              <a:highlight>
                <a:srgbClr val="EEEEEE"/>
              </a:highlight>
            </a:endParaRPr>
          </a:p>
          <a:p>
            <a:pPr lvl="0">
              <a:spcBef>
                <a:spcPts val="0"/>
              </a:spcBef>
              <a:buNone/>
            </a:pPr>
            <a:r>
              <a:t/>
            </a:r>
            <a:endParaRPr sz="1150">
              <a:solidFill>
                <a:srgbClr val="000080"/>
              </a:solidFill>
              <a:highlight>
                <a:srgbClr val="EEEEEE"/>
              </a:highlight>
            </a:endParaRPr>
          </a:p>
          <a:p>
            <a:pPr lvl="0">
              <a:spcBef>
                <a:spcPts val="0"/>
              </a:spcBef>
              <a:buNone/>
            </a:pPr>
            <a:r>
              <a:t/>
            </a:r>
            <a:endParaRPr sz="1150">
              <a:solidFill>
                <a:srgbClr val="000080"/>
              </a:solidFill>
              <a:highlight>
                <a:srgbClr val="EEEEEE"/>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0" y="738725"/>
            <a:ext cx="9144000" cy="767700"/>
          </a:xfrm>
          <a:prstGeom prst="rect">
            <a:avLst/>
          </a:prstGeom>
        </p:spPr>
        <p:txBody>
          <a:bodyPr anchorCtr="0" anchor="ctr" bIns="91425" lIns="91425" rIns="91425" tIns="91425">
            <a:noAutofit/>
          </a:bodyPr>
          <a:lstStyle/>
          <a:p>
            <a:pPr indent="0" lvl="0" marL="0" rtl="0" algn="ctr">
              <a:spcBef>
                <a:spcPts val="0"/>
              </a:spcBef>
              <a:buNone/>
            </a:pPr>
            <a:r>
              <a:rPr b="1" lang="fr" u="sng">
                <a:latin typeface="Alegreya"/>
                <a:ea typeface="Alegreya"/>
                <a:cs typeface="Alegreya"/>
                <a:sym typeface="Alegreya"/>
              </a:rPr>
              <a:t>Draggable</a:t>
            </a:r>
          </a:p>
        </p:txBody>
      </p:sp>
      <p:sp>
        <p:nvSpPr>
          <p:cNvPr id="165" name="Shape 165"/>
          <p:cNvSpPr txBox="1"/>
          <p:nvPr>
            <p:ph idx="1" type="body"/>
          </p:nvPr>
        </p:nvSpPr>
        <p:spPr>
          <a:xfrm>
            <a:off x="45025" y="1919075"/>
            <a:ext cx="5492400" cy="32244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fr">
                <a:latin typeface="Alegreya"/>
                <a:ea typeface="Alegreya"/>
                <a:cs typeface="Alegreya"/>
                <a:sym typeface="Alegreya"/>
              </a:rPr>
              <a:t>Nous allons à présent découvrir les fonctionnalités les plus utilisées dans le plugin draggable.  (1~5)</a:t>
            </a:r>
          </a:p>
          <a:p>
            <a:pPr indent="0" lvl="0" marL="0" rtl="0">
              <a:lnSpc>
                <a:spcPct val="100000"/>
              </a:lnSpc>
              <a:spcBef>
                <a:spcPts val="0"/>
              </a:spcBef>
              <a:spcAft>
                <a:spcPts val="0"/>
              </a:spcAft>
              <a:buNone/>
            </a:pPr>
            <a:r>
              <a:t/>
            </a:r>
            <a:endParaRPr>
              <a:latin typeface="Alegreya"/>
              <a:ea typeface="Alegreya"/>
              <a:cs typeface="Alegreya"/>
              <a:sym typeface="Alegreya"/>
            </a:endParaRPr>
          </a:p>
          <a:p>
            <a:pPr indent="-228600" lvl="0" marL="457200" rtl="0">
              <a:lnSpc>
                <a:spcPct val="100000"/>
              </a:lnSpc>
              <a:spcBef>
                <a:spcPts val="0"/>
              </a:spcBef>
              <a:spcAft>
                <a:spcPts val="0"/>
              </a:spcAft>
              <a:buFont typeface="Alegreya"/>
              <a:buChar char="-"/>
            </a:pPr>
            <a:r>
              <a:rPr b="1" i="1" lang="fr">
                <a:latin typeface="Alegreya"/>
                <a:ea typeface="Alegreya"/>
                <a:cs typeface="Alegreya"/>
                <a:sym typeface="Alegreya"/>
              </a:rPr>
              <a:t>scroll</a:t>
            </a:r>
            <a:r>
              <a:rPr lang="fr">
                <a:latin typeface="Alegreya"/>
                <a:ea typeface="Alegreya"/>
                <a:cs typeface="Alegreya"/>
                <a:sym typeface="Alegreya"/>
              </a:rPr>
              <a:t> : autorise ou non le scroll de la page lorsque l’on déplace un élément vers les limites de la page.</a:t>
            </a:r>
          </a:p>
          <a:p>
            <a:pPr indent="-228600" lvl="0" marL="457200" rtl="0">
              <a:lnSpc>
                <a:spcPct val="100000"/>
              </a:lnSpc>
              <a:spcBef>
                <a:spcPts val="0"/>
              </a:spcBef>
              <a:spcAft>
                <a:spcPts val="0"/>
              </a:spcAft>
              <a:buFont typeface="Alegreya"/>
              <a:buChar char="-"/>
            </a:pPr>
            <a:r>
              <a:rPr b="1" i="1" lang="fr">
                <a:latin typeface="Alegreya"/>
                <a:ea typeface="Alegreya"/>
                <a:cs typeface="Alegreya"/>
                <a:sym typeface="Alegreya"/>
              </a:rPr>
              <a:t>axis</a:t>
            </a:r>
            <a:r>
              <a:rPr lang="fr">
                <a:latin typeface="Alegreya"/>
                <a:ea typeface="Alegreya"/>
                <a:cs typeface="Alegreya"/>
                <a:sym typeface="Alegreya"/>
              </a:rPr>
              <a:t> : oriente le déplacement en fonction des axes.</a:t>
            </a:r>
          </a:p>
          <a:p>
            <a:pPr indent="-228600" lvl="0" marL="457200" rtl="0">
              <a:lnSpc>
                <a:spcPct val="100000"/>
              </a:lnSpc>
              <a:spcBef>
                <a:spcPts val="0"/>
              </a:spcBef>
              <a:spcAft>
                <a:spcPts val="0"/>
              </a:spcAft>
              <a:buFont typeface="Alegreya"/>
              <a:buChar char="-"/>
            </a:pPr>
            <a:r>
              <a:rPr b="1" i="1" lang="fr">
                <a:latin typeface="Alegreya"/>
                <a:ea typeface="Alegreya"/>
                <a:cs typeface="Alegreya"/>
                <a:sym typeface="Alegreya"/>
              </a:rPr>
              <a:t>containment</a:t>
            </a:r>
            <a:r>
              <a:rPr lang="fr">
                <a:latin typeface="Alegreya"/>
                <a:ea typeface="Alegreya"/>
                <a:cs typeface="Alegreya"/>
                <a:sym typeface="Alegreya"/>
              </a:rPr>
              <a:t> : définit la limitation de déplacement de l’élément.</a:t>
            </a:r>
          </a:p>
          <a:p>
            <a:pPr indent="-228600" lvl="0" marL="457200" rtl="0">
              <a:lnSpc>
                <a:spcPct val="100000"/>
              </a:lnSpc>
              <a:spcBef>
                <a:spcPts val="0"/>
              </a:spcBef>
              <a:spcAft>
                <a:spcPts val="0"/>
              </a:spcAft>
              <a:buFont typeface="Alegreya"/>
              <a:buChar char="-"/>
            </a:pPr>
            <a:r>
              <a:rPr b="1" i="1" lang="fr">
                <a:latin typeface="Alegreya"/>
                <a:ea typeface="Alegreya"/>
                <a:cs typeface="Alegreya"/>
                <a:sym typeface="Alegreya"/>
              </a:rPr>
              <a:t>snap</a:t>
            </a:r>
            <a:r>
              <a:rPr lang="fr">
                <a:latin typeface="Alegreya"/>
                <a:ea typeface="Alegreya"/>
                <a:cs typeface="Alegreya"/>
                <a:sym typeface="Alegreya"/>
              </a:rPr>
              <a:t> : exerce une attraction sur le type d’élément défini.</a:t>
            </a:r>
          </a:p>
          <a:p>
            <a:pPr indent="-228600" lvl="0" marL="457200" rtl="0">
              <a:lnSpc>
                <a:spcPct val="100000"/>
              </a:lnSpc>
              <a:spcBef>
                <a:spcPts val="0"/>
              </a:spcBef>
              <a:spcAft>
                <a:spcPts val="0"/>
              </a:spcAft>
              <a:buFont typeface="Alegreya"/>
              <a:buChar char="-"/>
            </a:pPr>
            <a:r>
              <a:rPr b="1" i="1" lang="fr">
                <a:latin typeface="Alegreya"/>
                <a:ea typeface="Alegreya"/>
                <a:cs typeface="Alegreya"/>
                <a:sym typeface="Alegreya"/>
              </a:rPr>
              <a:t>revert</a:t>
            </a:r>
            <a:r>
              <a:rPr lang="fr">
                <a:latin typeface="Alegreya"/>
                <a:ea typeface="Alegreya"/>
                <a:cs typeface="Alegreya"/>
                <a:sym typeface="Alegreya"/>
              </a:rPr>
              <a:t> : définit si l’objet retourne à sa place initiale.</a:t>
            </a:r>
          </a:p>
          <a:p>
            <a:pPr lvl="0" rtl="0">
              <a:lnSpc>
                <a:spcPct val="100000"/>
              </a:lnSpc>
              <a:spcBef>
                <a:spcPts val="0"/>
              </a:spcBef>
              <a:spcAft>
                <a:spcPts val="0"/>
              </a:spcAft>
              <a:buNone/>
            </a:pPr>
            <a:r>
              <a:t/>
            </a:r>
            <a:endParaRPr>
              <a:latin typeface="Alegreya"/>
              <a:ea typeface="Alegreya"/>
              <a:cs typeface="Alegreya"/>
              <a:sym typeface="Alegreya"/>
            </a:endParaRPr>
          </a:p>
        </p:txBody>
      </p:sp>
      <p:sp>
        <p:nvSpPr>
          <p:cNvPr id="166" name="Shape 166"/>
          <p:cNvSpPr/>
          <p:nvPr/>
        </p:nvSpPr>
        <p:spPr>
          <a:xfrm>
            <a:off x="5620500" y="1723800"/>
            <a:ext cx="3523500" cy="3419700"/>
          </a:xfrm>
          <a:prstGeom prst="rect">
            <a:avLst/>
          </a:prstGeom>
          <a:noFill/>
          <a:ln cap="flat" cmpd="sng" w="19050">
            <a:solidFill>
              <a:schemeClr val="dk1"/>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t/>
            </a:r>
            <a:endParaRPr i="1" u="sng">
              <a:highlight>
                <a:srgbClr val="EEEEEE"/>
              </a:highlight>
            </a:endParaRPr>
          </a:p>
          <a:p>
            <a:pPr lvl="0" rtl="0" algn="ctr">
              <a:spcBef>
                <a:spcPts val="0"/>
              </a:spcBef>
              <a:buNone/>
            </a:pPr>
            <a:r>
              <a:t/>
            </a:r>
            <a:endParaRPr i="1" u="sng">
              <a:highlight>
                <a:srgbClr val="EEEEEE"/>
              </a:highlight>
            </a:endParaRPr>
          </a:p>
          <a:p>
            <a:pPr lvl="0" rtl="0" algn="ctr">
              <a:spcBef>
                <a:spcPts val="0"/>
              </a:spcBef>
              <a:buNone/>
            </a:pPr>
            <a:r>
              <a:t/>
            </a:r>
            <a:endParaRPr i="1" u="sng">
              <a:highlight>
                <a:srgbClr val="EEEEEE"/>
              </a:highlight>
            </a:endParaRPr>
          </a:p>
          <a:p>
            <a:pPr lvl="0" rtl="0" algn="ctr">
              <a:spcBef>
                <a:spcPts val="0"/>
              </a:spcBef>
              <a:buNone/>
            </a:pPr>
            <a:r>
              <a:t/>
            </a:r>
            <a:endParaRPr i="1" u="sng">
              <a:highlight>
                <a:srgbClr val="EEEEEE"/>
              </a:highlight>
            </a:endParaRPr>
          </a:p>
          <a:p>
            <a:pPr lvl="0" rtl="0" algn="ctr">
              <a:spcBef>
                <a:spcPts val="0"/>
              </a:spcBef>
              <a:buNone/>
            </a:pPr>
            <a:r>
              <a:rPr i="1" lang="fr" u="sng">
                <a:highlight>
                  <a:srgbClr val="EEEEEE"/>
                </a:highlight>
                <a:latin typeface="Merriweather"/>
                <a:ea typeface="Merriweather"/>
                <a:cs typeface="Merriweather"/>
                <a:sym typeface="Merriweather"/>
              </a:rPr>
              <a:t>V</a:t>
            </a:r>
            <a:r>
              <a:rPr i="1" lang="fr" u="sng">
                <a:highlight>
                  <a:srgbClr val="EEEEEE"/>
                </a:highlight>
                <a:latin typeface="Merriweather"/>
                <a:ea typeface="Merriweather"/>
                <a:cs typeface="Merriweather"/>
                <a:sym typeface="Merriweather"/>
              </a:rPr>
              <a:t>oici le code exemple correspondant :</a:t>
            </a:r>
          </a:p>
          <a:p>
            <a:pPr lvl="0">
              <a:spcBef>
                <a:spcPts val="0"/>
              </a:spcBef>
              <a:buNone/>
            </a:pPr>
            <a:r>
              <a:rPr lang="fr" sz="1150">
                <a:solidFill>
                  <a:srgbClr val="333333"/>
                </a:solidFill>
                <a:highlight>
                  <a:srgbClr val="EEEEEE"/>
                </a:highlight>
              </a:rPr>
              <a:t>  </a:t>
            </a:r>
          </a:p>
          <a:p>
            <a:pPr lvl="0" rtl="0">
              <a:spcBef>
                <a:spcPts val="0"/>
              </a:spcBef>
              <a:buNone/>
            </a:pPr>
            <a:r>
              <a:t/>
            </a:r>
            <a:endParaRPr sz="1150">
              <a:solidFill>
                <a:srgbClr val="333333"/>
              </a:solidFill>
              <a:highlight>
                <a:srgbClr val="EEEEEE"/>
              </a:highlight>
            </a:endParaRPr>
          </a:p>
          <a:p>
            <a:pPr lvl="0" rtl="0">
              <a:spcBef>
                <a:spcPts val="0"/>
              </a:spcBef>
              <a:buNone/>
            </a:pPr>
            <a:r>
              <a:rPr lang="fr" sz="1150">
                <a:solidFill>
                  <a:srgbClr val="000080"/>
                </a:solidFill>
                <a:highlight>
                  <a:srgbClr val="EEEEEE"/>
                </a:highlight>
              </a:rPr>
              <a:t>&lt;script&gt;</a:t>
            </a:r>
          </a:p>
          <a:p>
            <a:pPr lvl="0" rtl="0">
              <a:spcBef>
                <a:spcPts val="0"/>
              </a:spcBef>
              <a:buNone/>
            </a:pPr>
            <a:r>
              <a:rPr lang="fr" sz="1150">
                <a:solidFill>
                  <a:srgbClr val="333333"/>
                </a:solidFill>
                <a:highlight>
                  <a:srgbClr val="EEEEEE"/>
                </a:highlight>
              </a:rPr>
              <a:t> $( </a:t>
            </a:r>
            <a:r>
              <a:rPr b="1" lang="fr" sz="1150">
                <a:solidFill>
                  <a:srgbClr val="333333"/>
                </a:solidFill>
                <a:highlight>
                  <a:srgbClr val="EEEEEE"/>
                </a:highlight>
              </a:rPr>
              <a:t>function</a:t>
            </a:r>
            <a:r>
              <a:rPr lang="fr" sz="1150">
                <a:solidFill>
                  <a:srgbClr val="333333"/>
                </a:solidFill>
                <a:highlight>
                  <a:srgbClr val="EEEEEE"/>
                </a:highlight>
              </a:rPr>
              <a:t>() {</a:t>
            </a:r>
          </a:p>
          <a:p>
            <a:pPr lvl="0">
              <a:spcBef>
                <a:spcPts val="0"/>
              </a:spcBef>
              <a:buNone/>
            </a:pPr>
            <a:r>
              <a:rPr lang="fr" sz="1150">
                <a:solidFill>
                  <a:srgbClr val="333333"/>
                </a:solidFill>
                <a:highlight>
                  <a:srgbClr val="EEEEEE"/>
                </a:highlight>
              </a:rPr>
              <a:t>   $( </a:t>
            </a:r>
            <a:r>
              <a:rPr lang="fr" sz="1150">
                <a:solidFill>
                  <a:srgbClr val="DD1144"/>
                </a:solidFill>
                <a:highlight>
                  <a:srgbClr val="EEEEEE"/>
                </a:highlight>
              </a:rPr>
              <a:t>"#itemDraggable"</a:t>
            </a:r>
            <a:r>
              <a:rPr lang="fr" sz="1150">
                <a:solidFill>
                  <a:srgbClr val="333333"/>
                </a:solidFill>
                <a:highlight>
                  <a:srgbClr val="EEEEEE"/>
                </a:highlight>
              </a:rPr>
              <a:t> ).draggable({</a:t>
            </a:r>
          </a:p>
          <a:p>
            <a:pPr indent="457200" lvl="0" rtl="0">
              <a:spcBef>
                <a:spcPts val="0"/>
              </a:spcBef>
              <a:buNone/>
            </a:pPr>
            <a:r>
              <a:rPr lang="fr" sz="1150">
                <a:solidFill>
                  <a:srgbClr val="333333"/>
                </a:solidFill>
                <a:highlight>
                  <a:srgbClr val="EEEEEE"/>
                </a:highlight>
              </a:rPr>
              <a:t>scroll: true,              // ou false</a:t>
            </a:r>
          </a:p>
          <a:p>
            <a:pPr indent="457200" lvl="0" rtl="0">
              <a:spcBef>
                <a:spcPts val="0"/>
              </a:spcBef>
              <a:buNone/>
            </a:pPr>
            <a:r>
              <a:rPr lang="fr" sz="1150">
                <a:solidFill>
                  <a:srgbClr val="333333"/>
                </a:solidFill>
                <a:highlight>
                  <a:srgbClr val="EEEEEE"/>
                </a:highlight>
              </a:rPr>
              <a:t>axis : “x”,                  // ou “y”</a:t>
            </a:r>
          </a:p>
          <a:p>
            <a:pPr indent="457200" lvl="0" rtl="0">
              <a:spcBef>
                <a:spcPts val="0"/>
              </a:spcBef>
              <a:buNone/>
            </a:pPr>
            <a:r>
              <a:rPr lang="fr" sz="1150">
                <a:solidFill>
                  <a:srgbClr val="333333"/>
                </a:solidFill>
                <a:highlight>
                  <a:srgbClr val="EEEEEE"/>
                </a:highlight>
              </a:rPr>
              <a:t>containment : '#limitation',</a:t>
            </a:r>
          </a:p>
          <a:p>
            <a:pPr indent="457200" lvl="0" rtl="0">
              <a:spcBef>
                <a:spcPts val="0"/>
              </a:spcBef>
              <a:buNone/>
            </a:pPr>
            <a:r>
              <a:rPr lang="fr" sz="1150">
                <a:solidFill>
                  <a:srgbClr val="333333"/>
                </a:solidFill>
                <a:highlight>
                  <a:srgbClr val="EEEEEE"/>
                </a:highlight>
              </a:rPr>
              <a:t>snap : “.draggable”,  // ou true, grid[x,y]</a:t>
            </a:r>
          </a:p>
          <a:p>
            <a:pPr indent="457200" lvl="0" rtl="0">
              <a:spcBef>
                <a:spcPts val="0"/>
              </a:spcBef>
              <a:buNone/>
            </a:pPr>
            <a:r>
              <a:rPr lang="fr" sz="1150">
                <a:solidFill>
                  <a:srgbClr val="333333"/>
                </a:solidFill>
                <a:highlight>
                  <a:srgbClr val="EEEEEE"/>
                </a:highlight>
              </a:rPr>
              <a:t>revert : “invalid”,       // ou ‘valid’, true  </a:t>
            </a:r>
          </a:p>
          <a:p>
            <a:pPr indent="0" lvl="0" marL="0" rtl="0">
              <a:spcBef>
                <a:spcPts val="0"/>
              </a:spcBef>
              <a:buNone/>
            </a:pPr>
            <a:r>
              <a:rPr lang="fr" sz="1150">
                <a:solidFill>
                  <a:srgbClr val="333333"/>
                </a:solidFill>
                <a:highlight>
                  <a:srgbClr val="EEEEEE"/>
                </a:highlight>
              </a:rPr>
              <a:t>    });</a:t>
            </a:r>
          </a:p>
          <a:p>
            <a:pPr lvl="0" rtl="0">
              <a:spcBef>
                <a:spcPts val="0"/>
              </a:spcBef>
              <a:buNone/>
            </a:pPr>
            <a:r>
              <a:rPr lang="fr" sz="1150">
                <a:solidFill>
                  <a:srgbClr val="333333"/>
                </a:solidFill>
                <a:highlight>
                  <a:srgbClr val="EEEEEE"/>
                </a:highlight>
              </a:rPr>
              <a:t> </a:t>
            </a:r>
            <a:r>
              <a:rPr lang="fr" sz="1150">
                <a:solidFill>
                  <a:srgbClr val="000080"/>
                </a:solidFill>
                <a:highlight>
                  <a:srgbClr val="EEEEEE"/>
                </a:highlight>
              </a:rPr>
              <a:t>&lt;/script&gt;</a:t>
            </a:r>
          </a:p>
          <a:p>
            <a:pPr lvl="0" rtl="0">
              <a:spcBef>
                <a:spcPts val="0"/>
              </a:spcBef>
              <a:buNone/>
            </a:pPr>
            <a:r>
              <a:t/>
            </a:r>
            <a:endParaRPr sz="1150">
              <a:solidFill>
                <a:srgbClr val="000080"/>
              </a:solidFill>
              <a:highlight>
                <a:srgbClr val="EEEEEE"/>
              </a:highlight>
            </a:endParaRPr>
          </a:p>
          <a:p>
            <a:pPr lvl="0" rtl="0">
              <a:spcBef>
                <a:spcPts val="0"/>
              </a:spcBef>
              <a:buNone/>
            </a:pPr>
            <a:r>
              <a:rPr lang="fr" sz="1150">
                <a:solidFill>
                  <a:srgbClr val="000080"/>
                </a:solidFill>
                <a:highlight>
                  <a:srgbClr val="EEEEEE"/>
                </a:highlight>
              </a:rPr>
              <a:t>&lt;div </a:t>
            </a:r>
            <a:r>
              <a:rPr lang="fr" sz="1150">
                <a:solidFill>
                  <a:srgbClr val="008080"/>
                </a:solidFill>
                <a:highlight>
                  <a:srgbClr val="EEEEEE"/>
                </a:highlight>
              </a:rPr>
              <a:t>id</a:t>
            </a:r>
            <a:r>
              <a:rPr lang="fr" sz="1150">
                <a:solidFill>
                  <a:srgbClr val="000080"/>
                </a:solidFill>
                <a:highlight>
                  <a:srgbClr val="EEEEEE"/>
                </a:highlight>
              </a:rPr>
              <a:t>=</a:t>
            </a:r>
            <a:r>
              <a:rPr lang="fr" sz="1150">
                <a:solidFill>
                  <a:srgbClr val="DD1144"/>
                </a:solidFill>
                <a:highlight>
                  <a:srgbClr val="EEEEEE"/>
                </a:highlight>
              </a:rPr>
              <a:t>"itemDraggable"</a:t>
            </a:r>
            <a:r>
              <a:rPr lang="fr" sz="1150">
                <a:solidFill>
                  <a:srgbClr val="000080"/>
                </a:solidFill>
                <a:highlight>
                  <a:srgbClr val="EEEEEE"/>
                </a:highlight>
              </a:rPr>
              <a:t> </a:t>
            </a:r>
            <a:r>
              <a:rPr lang="fr" sz="1150">
                <a:solidFill>
                  <a:srgbClr val="008080"/>
                </a:solidFill>
                <a:highlight>
                  <a:srgbClr val="EEEEEE"/>
                </a:highlight>
              </a:rPr>
              <a:t>class</a:t>
            </a:r>
            <a:r>
              <a:rPr lang="fr" sz="1150">
                <a:solidFill>
                  <a:srgbClr val="000080"/>
                </a:solidFill>
                <a:highlight>
                  <a:srgbClr val="EEEEEE"/>
                </a:highlight>
              </a:rPr>
              <a:t>=</a:t>
            </a:r>
            <a:r>
              <a:rPr lang="fr" sz="1150">
                <a:solidFill>
                  <a:srgbClr val="DD1144"/>
                </a:solidFill>
                <a:highlight>
                  <a:srgbClr val="EEEEEE"/>
                </a:highlight>
              </a:rPr>
              <a:t>"ui-widget-content"</a:t>
            </a:r>
            <a:r>
              <a:rPr lang="fr" sz="1150">
                <a:solidFill>
                  <a:srgbClr val="000080"/>
                </a:solidFill>
                <a:highlight>
                  <a:srgbClr val="EEEEEE"/>
                </a:highlight>
              </a:rPr>
              <a:t>&gt;</a:t>
            </a:r>
          </a:p>
          <a:p>
            <a:pPr indent="457200" lvl="0" marL="0" rtl="0">
              <a:spcBef>
                <a:spcPts val="0"/>
              </a:spcBef>
              <a:buNone/>
            </a:pPr>
            <a:r>
              <a:rPr lang="fr" sz="1150">
                <a:solidFill>
                  <a:srgbClr val="000080"/>
                </a:solidFill>
                <a:highlight>
                  <a:srgbClr val="EEEEEE"/>
                </a:highlight>
              </a:rPr>
              <a:t>&lt;p&gt;</a:t>
            </a:r>
            <a:r>
              <a:rPr lang="fr" sz="1150">
                <a:solidFill>
                  <a:srgbClr val="333333"/>
                </a:solidFill>
                <a:highlight>
                  <a:srgbClr val="EEEEEE"/>
                </a:highlight>
              </a:rPr>
              <a:t>Drag me to my target</a:t>
            </a:r>
            <a:r>
              <a:rPr lang="fr" sz="1150">
                <a:solidFill>
                  <a:srgbClr val="000080"/>
                </a:solidFill>
                <a:highlight>
                  <a:srgbClr val="EEEEEE"/>
                </a:highlight>
              </a:rPr>
              <a:t>&lt;/p&gt;</a:t>
            </a:r>
          </a:p>
          <a:p>
            <a:pPr lvl="0" rtl="0">
              <a:spcBef>
                <a:spcPts val="0"/>
              </a:spcBef>
              <a:buNone/>
            </a:pPr>
            <a:r>
              <a:rPr lang="fr" sz="1150">
                <a:solidFill>
                  <a:srgbClr val="000080"/>
                </a:solidFill>
                <a:highlight>
                  <a:srgbClr val="EEEEEE"/>
                </a:highlight>
              </a:rPr>
              <a:t>&lt;/div&gt;</a:t>
            </a:r>
          </a:p>
          <a:p>
            <a:pPr lvl="0" rtl="0">
              <a:spcBef>
                <a:spcPts val="0"/>
              </a:spcBef>
              <a:buNone/>
            </a:pPr>
            <a:r>
              <a:t/>
            </a:r>
            <a:endParaRPr sz="1150">
              <a:solidFill>
                <a:srgbClr val="000080"/>
              </a:solidFill>
              <a:highlight>
                <a:srgbClr val="EEEEEE"/>
              </a:highlight>
            </a:endParaRPr>
          </a:p>
          <a:p>
            <a:pPr lvl="0" rtl="0">
              <a:spcBef>
                <a:spcPts val="0"/>
              </a:spcBef>
              <a:buNone/>
            </a:pPr>
            <a:r>
              <a:t/>
            </a:r>
            <a:endParaRPr sz="1150">
              <a:solidFill>
                <a:srgbClr val="000080"/>
              </a:solidFill>
              <a:highlight>
                <a:srgbClr val="EEEEEE"/>
              </a:highlight>
            </a:endParaRPr>
          </a:p>
          <a:p>
            <a:pPr lvl="0" rtl="0">
              <a:spcBef>
                <a:spcPts val="0"/>
              </a:spcBef>
              <a:buNone/>
            </a:pPr>
            <a:r>
              <a:t/>
            </a:r>
            <a:endParaRPr sz="1150">
              <a:solidFill>
                <a:srgbClr val="000080"/>
              </a:solidFill>
              <a:highlight>
                <a:srgbClr val="EEEEEE"/>
              </a:highlight>
            </a:endParaRPr>
          </a:p>
          <a:p>
            <a:pPr lvl="0" rtl="0">
              <a:spcBef>
                <a:spcPts val="0"/>
              </a:spcBef>
              <a:buNone/>
            </a:pPr>
            <a:r>
              <a:t/>
            </a:r>
            <a:endParaRPr sz="1150">
              <a:solidFill>
                <a:srgbClr val="000080"/>
              </a:solidFill>
              <a:highlight>
                <a:srgbClr val="EEEEEE"/>
              </a:highlight>
            </a:endParaRPr>
          </a:p>
          <a:p>
            <a:pPr lvl="0" rtl="0">
              <a:spcBef>
                <a:spcPts val="0"/>
              </a:spcBef>
              <a:buNone/>
            </a:pPr>
            <a:r>
              <a:t/>
            </a:r>
            <a:endParaRPr sz="1150">
              <a:solidFill>
                <a:srgbClr val="000080"/>
              </a:solidFill>
              <a:highlight>
                <a:srgbClr val="EEEEEE"/>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25" y="738725"/>
            <a:ext cx="9144000" cy="767700"/>
          </a:xfrm>
          <a:prstGeom prst="rect">
            <a:avLst/>
          </a:prstGeom>
        </p:spPr>
        <p:txBody>
          <a:bodyPr anchorCtr="0" anchor="ctr" bIns="91425" lIns="91425" rIns="91425" tIns="91425">
            <a:noAutofit/>
          </a:bodyPr>
          <a:lstStyle/>
          <a:p>
            <a:pPr indent="0" lvl="0" marL="0" rtl="0" algn="ctr">
              <a:spcBef>
                <a:spcPts val="0"/>
              </a:spcBef>
              <a:buNone/>
            </a:pPr>
            <a:r>
              <a:rPr b="1" lang="fr" u="sng">
                <a:latin typeface="Alegreya"/>
                <a:ea typeface="Alegreya"/>
                <a:cs typeface="Alegreya"/>
                <a:sym typeface="Alegreya"/>
              </a:rPr>
              <a:t>Draggable</a:t>
            </a:r>
          </a:p>
        </p:txBody>
      </p:sp>
      <p:sp>
        <p:nvSpPr>
          <p:cNvPr id="172" name="Shape 172"/>
          <p:cNvSpPr txBox="1"/>
          <p:nvPr>
            <p:ph idx="1" type="body"/>
          </p:nvPr>
        </p:nvSpPr>
        <p:spPr>
          <a:xfrm>
            <a:off x="45025" y="1919075"/>
            <a:ext cx="5492400" cy="32244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fr">
                <a:latin typeface="Alegreya"/>
                <a:ea typeface="Alegreya"/>
                <a:cs typeface="Alegreya"/>
                <a:sym typeface="Alegreya"/>
              </a:rPr>
              <a:t>Autres fonctionnalités du plugin draggable.  (6~10)</a:t>
            </a:r>
          </a:p>
          <a:p>
            <a:pPr indent="0" lvl="0" marL="0" rtl="0">
              <a:lnSpc>
                <a:spcPct val="100000"/>
              </a:lnSpc>
              <a:spcBef>
                <a:spcPts val="0"/>
              </a:spcBef>
              <a:spcAft>
                <a:spcPts val="0"/>
              </a:spcAft>
              <a:buNone/>
            </a:pPr>
            <a:r>
              <a:t/>
            </a:r>
            <a:endParaRPr>
              <a:latin typeface="Alegreya"/>
              <a:ea typeface="Alegreya"/>
              <a:cs typeface="Alegreya"/>
              <a:sym typeface="Alegreya"/>
            </a:endParaRPr>
          </a:p>
          <a:p>
            <a:pPr indent="-228600" lvl="0" marL="457200" rtl="0">
              <a:lnSpc>
                <a:spcPct val="100000"/>
              </a:lnSpc>
              <a:spcBef>
                <a:spcPts val="0"/>
              </a:spcBef>
              <a:spcAft>
                <a:spcPts val="0"/>
              </a:spcAft>
              <a:buFont typeface="Alegreya"/>
              <a:buChar char="-"/>
            </a:pPr>
            <a:r>
              <a:rPr b="1" i="1" lang="fr">
                <a:latin typeface="Alegreya"/>
                <a:ea typeface="Alegreya"/>
                <a:cs typeface="Alegreya"/>
                <a:sym typeface="Alegreya"/>
              </a:rPr>
              <a:t>helper</a:t>
            </a:r>
            <a:r>
              <a:rPr lang="fr">
                <a:latin typeface="Alegreya"/>
                <a:ea typeface="Alegreya"/>
                <a:cs typeface="Alegreya"/>
                <a:sym typeface="Alegreya"/>
              </a:rPr>
              <a:t> : définit l’apparence de l’élément lors de son déplacement et s’il sera dupliqué ou non.</a:t>
            </a:r>
          </a:p>
          <a:p>
            <a:pPr indent="-228600" lvl="0" marL="457200" rtl="0">
              <a:lnSpc>
                <a:spcPct val="100000"/>
              </a:lnSpc>
              <a:spcBef>
                <a:spcPts val="0"/>
              </a:spcBef>
              <a:spcAft>
                <a:spcPts val="0"/>
              </a:spcAft>
              <a:buFont typeface="Alegreya"/>
              <a:buChar char="-"/>
            </a:pPr>
            <a:r>
              <a:rPr b="1" i="1" lang="fr">
                <a:latin typeface="Alegreya"/>
                <a:ea typeface="Alegreya"/>
                <a:cs typeface="Alegreya"/>
                <a:sym typeface="Alegreya"/>
              </a:rPr>
              <a:t>opacity</a:t>
            </a:r>
            <a:r>
              <a:rPr lang="fr">
                <a:latin typeface="Alegreya"/>
                <a:ea typeface="Alegreya"/>
                <a:cs typeface="Alegreya"/>
                <a:sym typeface="Alegreya"/>
              </a:rPr>
              <a:t> : définit l’opacité de l’élément déplacé.  </a:t>
            </a:r>
          </a:p>
          <a:p>
            <a:pPr indent="-228600" lvl="0" marL="457200" rtl="0">
              <a:lnSpc>
                <a:spcPct val="100000"/>
              </a:lnSpc>
              <a:spcBef>
                <a:spcPts val="0"/>
              </a:spcBef>
              <a:spcAft>
                <a:spcPts val="0"/>
              </a:spcAft>
              <a:buFont typeface="Alegreya"/>
              <a:buChar char="-"/>
            </a:pPr>
            <a:r>
              <a:rPr b="1" i="1" lang="fr">
                <a:latin typeface="Alegreya"/>
                <a:ea typeface="Alegreya"/>
                <a:cs typeface="Alegreya"/>
                <a:sym typeface="Alegreya"/>
              </a:rPr>
              <a:t>handle</a:t>
            </a:r>
            <a:r>
              <a:rPr lang="fr">
                <a:latin typeface="Alegreya"/>
                <a:ea typeface="Alegreya"/>
                <a:cs typeface="Alegreya"/>
                <a:sym typeface="Alegreya"/>
              </a:rPr>
              <a:t> : définit quelle partie de l’élément peut être utilisée pour le drag.</a:t>
            </a:r>
          </a:p>
          <a:p>
            <a:pPr indent="-228600" lvl="0" marL="457200" rtl="0">
              <a:lnSpc>
                <a:spcPct val="100000"/>
              </a:lnSpc>
              <a:spcBef>
                <a:spcPts val="0"/>
              </a:spcBef>
              <a:spcAft>
                <a:spcPts val="0"/>
              </a:spcAft>
              <a:buFont typeface="Alegreya"/>
              <a:buChar char="-"/>
            </a:pPr>
            <a:r>
              <a:rPr b="1" i="1" lang="fr">
                <a:latin typeface="Alegreya"/>
                <a:ea typeface="Alegreya"/>
                <a:cs typeface="Alegreya"/>
                <a:sym typeface="Alegreya"/>
              </a:rPr>
              <a:t>cursor</a:t>
            </a:r>
            <a:r>
              <a:rPr lang="fr">
                <a:latin typeface="Alegreya"/>
                <a:ea typeface="Alegreya"/>
                <a:cs typeface="Alegreya"/>
                <a:sym typeface="Alegreya"/>
              </a:rPr>
              <a:t> : définit le type du cursor, son image.</a:t>
            </a:r>
          </a:p>
          <a:p>
            <a:pPr indent="-228600" lvl="0" marL="457200" rtl="0">
              <a:lnSpc>
                <a:spcPct val="100000"/>
              </a:lnSpc>
              <a:spcBef>
                <a:spcPts val="0"/>
              </a:spcBef>
              <a:spcAft>
                <a:spcPts val="0"/>
              </a:spcAft>
              <a:buFont typeface="Alegreya"/>
              <a:buChar char="-"/>
            </a:pPr>
            <a:r>
              <a:rPr b="1" i="1" lang="fr">
                <a:latin typeface="Alegreya"/>
                <a:ea typeface="Alegreya"/>
                <a:cs typeface="Alegreya"/>
                <a:sym typeface="Alegreya"/>
              </a:rPr>
              <a:t>cursorAt</a:t>
            </a:r>
            <a:r>
              <a:rPr lang="fr">
                <a:latin typeface="Alegreya"/>
                <a:ea typeface="Alegreya"/>
                <a:cs typeface="Alegreya"/>
                <a:sym typeface="Alegreya"/>
              </a:rPr>
              <a:t> : définit l’emplacement du cursor.</a:t>
            </a:r>
          </a:p>
          <a:p>
            <a:pPr lvl="0" rtl="0">
              <a:lnSpc>
                <a:spcPct val="100000"/>
              </a:lnSpc>
              <a:spcBef>
                <a:spcPts val="0"/>
              </a:spcBef>
              <a:spcAft>
                <a:spcPts val="0"/>
              </a:spcAft>
              <a:buNone/>
            </a:pPr>
            <a:r>
              <a:t/>
            </a:r>
            <a:endParaRPr>
              <a:latin typeface="Alegreya"/>
              <a:ea typeface="Alegreya"/>
              <a:cs typeface="Alegreya"/>
              <a:sym typeface="Alegreya"/>
            </a:endParaRPr>
          </a:p>
        </p:txBody>
      </p:sp>
      <p:sp>
        <p:nvSpPr>
          <p:cNvPr id="173" name="Shape 173"/>
          <p:cNvSpPr/>
          <p:nvPr/>
        </p:nvSpPr>
        <p:spPr>
          <a:xfrm>
            <a:off x="5620500" y="1723800"/>
            <a:ext cx="3523500" cy="3419700"/>
          </a:xfrm>
          <a:prstGeom prst="rect">
            <a:avLst/>
          </a:prstGeom>
          <a:noFill/>
          <a:ln cap="flat" cmpd="sng" w="19050">
            <a:solidFill>
              <a:schemeClr val="dk1"/>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t/>
            </a:r>
            <a:endParaRPr i="1" u="sng">
              <a:highlight>
                <a:srgbClr val="EEEEEE"/>
              </a:highlight>
            </a:endParaRPr>
          </a:p>
          <a:p>
            <a:pPr lvl="0" rtl="0" algn="ctr">
              <a:spcBef>
                <a:spcPts val="0"/>
              </a:spcBef>
              <a:buNone/>
            </a:pPr>
            <a:r>
              <a:t/>
            </a:r>
            <a:endParaRPr i="1" u="sng">
              <a:highlight>
                <a:srgbClr val="EEEEEE"/>
              </a:highlight>
            </a:endParaRPr>
          </a:p>
          <a:p>
            <a:pPr lvl="0" rtl="0" algn="ctr">
              <a:spcBef>
                <a:spcPts val="0"/>
              </a:spcBef>
              <a:buNone/>
            </a:pPr>
            <a:r>
              <a:t/>
            </a:r>
            <a:endParaRPr i="1" u="sng">
              <a:highlight>
                <a:srgbClr val="EEEEEE"/>
              </a:highlight>
            </a:endParaRPr>
          </a:p>
          <a:p>
            <a:pPr lvl="0" rtl="0" algn="ctr">
              <a:spcBef>
                <a:spcPts val="0"/>
              </a:spcBef>
              <a:buNone/>
            </a:pPr>
            <a:r>
              <a:t/>
            </a:r>
            <a:endParaRPr i="1" u="sng">
              <a:highlight>
                <a:srgbClr val="EEEEEE"/>
              </a:highlight>
            </a:endParaRPr>
          </a:p>
          <a:p>
            <a:pPr lvl="0" rtl="0" algn="ctr">
              <a:spcBef>
                <a:spcPts val="0"/>
              </a:spcBef>
              <a:buNone/>
            </a:pPr>
            <a:r>
              <a:rPr i="1" lang="fr" u="sng">
                <a:highlight>
                  <a:srgbClr val="EEEEEE"/>
                </a:highlight>
                <a:latin typeface="Merriweather"/>
                <a:ea typeface="Merriweather"/>
                <a:cs typeface="Merriweather"/>
                <a:sym typeface="Merriweather"/>
              </a:rPr>
              <a:t>Voici le code exemple correspondant :</a:t>
            </a:r>
          </a:p>
          <a:p>
            <a:pPr lvl="0">
              <a:spcBef>
                <a:spcPts val="0"/>
              </a:spcBef>
              <a:buNone/>
            </a:pPr>
            <a:r>
              <a:rPr lang="fr" sz="1150">
                <a:solidFill>
                  <a:srgbClr val="333333"/>
                </a:solidFill>
                <a:highlight>
                  <a:srgbClr val="EEEEEE"/>
                </a:highlight>
              </a:rPr>
              <a:t>  </a:t>
            </a:r>
          </a:p>
          <a:p>
            <a:pPr lvl="0" rtl="0">
              <a:spcBef>
                <a:spcPts val="0"/>
              </a:spcBef>
              <a:buNone/>
            </a:pPr>
            <a:r>
              <a:t/>
            </a:r>
            <a:endParaRPr sz="1150">
              <a:solidFill>
                <a:srgbClr val="333333"/>
              </a:solidFill>
              <a:highlight>
                <a:srgbClr val="EEEEEE"/>
              </a:highlight>
            </a:endParaRPr>
          </a:p>
          <a:p>
            <a:pPr lvl="0" rtl="0">
              <a:spcBef>
                <a:spcPts val="0"/>
              </a:spcBef>
              <a:buNone/>
            </a:pPr>
            <a:r>
              <a:rPr lang="fr" sz="1150">
                <a:solidFill>
                  <a:srgbClr val="000080"/>
                </a:solidFill>
                <a:highlight>
                  <a:srgbClr val="EEEEEE"/>
                </a:highlight>
              </a:rPr>
              <a:t>&lt;script&gt;</a:t>
            </a:r>
          </a:p>
          <a:p>
            <a:pPr lvl="0" rtl="0">
              <a:spcBef>
                <a:spcPts val="0"/>
              </a:spcBef>
              <a:buNone/>
            </a:pPr>
            <a:r>
              <a:rPr lang="fr" sz="1150">
                <a:solidFill>
                  <a:srgbClr val="333333"/>
                </a:solidFill>
                <a:highlight>
                  <a:srgbClr val="EEEEEE"/>
                </a:highlight>
              </a:rPr>
              <a:t> $( </a:t>
            </a:r>
            <a:r>
              <a:rPr b="1" lang="fr" sz="1150">
                <a:solidFill>
                  <a:srgbClr val="333333"/>
                </a:solidFill>
                <a:highlight>
                  <a:srgbClr val="EEEEEE"/>
                </a:highlight>
              </a:rPr>
              <a:t>function</a:t>
            </a:r>
            <a:r>
              <a:rPr lang="fr" sz="1150">
                <a:solidFill>
                  <a:srgbClr val="333333"/>
                </a:solidFill>
                <a:highlight>
                  <a:srgbClr val="EEEEEE"/>
                </a:highlight>
              </a:rPr>
              <a:t>() {</a:t>
            </a:r>
          </a:p>
          <a:p>
            <a:pPr lvl="0" rtl="0">
              <a:spcBef>
                <a:spcPts val="0"/>
              </a:spcBef>
              <a:buNone/>
            </a:pPr>
            <a:r>
              <a:rPr lang="fr" sz="1150">
                <a:solidFill>
                  <a:srgbClr val="333333"/>
                </a:solidFill>
                <a:highlight>
                  <a:srgbClr val="EEEEEE"/>
                </a:highlight>
              </a:rPr>
              <a:t>   $( </a:t>
            </a:r>
            <a:r>
              <a:rPr lang="fr" sz="1150">
                <a:solidFill>
                  <a:srgbClr val="DD1144"/>
                </a:solidFill>
                <a:highlight>
                  <a:srgbClr val="EEEEEE"/>
                </a:highlight>
              </a:rPr>
              <a:t>"#itemDraggable"</a:t>
            </a:r>
            <a:r>
              <a:rPr lang="fr" sz="1150">
                <a:solidFill>
                  <a:srgbClr val="333333"/>
                </a:solidFill>
                <a:highlight>
                  <a:srgbClr val="EEEEEE"/>
                </a:highlight>
              </a:rPr>
              <a:t> ).draggable({</a:t>
            </a:r>
          </a:p>
          <a:p>
            <a:pPr indent="457200" lvl="0" rtl="0">
              <a:spcBef>
                <a:spcPts val="0"/>
              </a:spcBef>
              <a:buNone/>
            </a:pPr>
            <a:r>
              <a:rPr lang="fr" sz="1150">
                <a:solidFill>
                  <a:srgbClr val="333333"/>
                </a:solidFill>
                <a:highlight>
                  <a:srgbClr val="EEEEEE"/>
                </a:highlight>
              </a:rPr>
              <a:t>helper : “clone”,        // original</a:t>
            </a:r>
          </a:p>
          <a:p>
            <a:pPr indent="457200" lvl="0" rtl="0">
              <a:spcBef>
                <a:spcPts val="0"/>
              </a:spcBef>
              <a:buNone/>
            </a:pPr>
            <a:r>
              <a:rPr lang="fr" sz="1150">
                <a:solidFill>
                  <a:srgbClr val="333333"/>
                </a:solidFill>
                <a:highlight>
                  <a:srgbClr val="EEEEEE"/>
                </a:highlight>
              </a:rPr>
              <a:t>opacity :0.5</a:t>
            </a:r>
          </a:p>
          <a:p>
            <a:pPr indent="457200" lvl="0" rtl="0">
              <a:spcBef>
                <a:spcPts val="0"/>
              </a:spcBef>
              <a:buNone/>
            </a:pPr>
            <a:r>
              <a:rPr lang="fr" sz="1150">
                <a:solidFill>
                  <a:srgbClr val="333333"/>
                </a:solidFill>
                <a:highlight>
                  <a:srgbClr val="EEEEEE"/>
                </a:highlight>
              </a:rPr>
              <a:t>handle: “p”,</a:t>
            </a:r>
            <a:r>
              <a:rPr lang="fr" sz="1150">
                <a:highlight>
                  <a:srgbClr val="EEEEEE"/>
                </a:highlight>
              </a:rPr>
              <a:t> // </a:t>
            </a:r>
            <a:r>
              <a:rPr lang="fr" sz="1150">
                <a:solidFill>
                  <a:srgbClr val="333333"/>
                </a:solidFill>
                <a:highlight>
                  <a:srgbClr val="EEEEEE"/>
                </a:highlight>
              </a:rPr>
              <a:t>ou cancel: “p.ui-widget-header”</a:t>
            </a:r>
          </a:p>
          <a:p>
            <a:pPr indent="457200" lvl="0" rtl="0">
              <a:spcBef>
                <a:spcPts val="0"/>
              </a:spcBef>
              <a:buNone/>
            </a:pPr>
            <a:r>
              <a:rPr lang="fr" sz="1150">
                <a:solidFill>
                  <a:srgbClr val="333333"/>
                </a:solidFill>
                <a:highlight>
                  <a:srgbClr val="EEEEEE"/>
                </a:highlight>
              </a:rPr>
              <a:t>cursor: “move”, // ou crosshair..</a:t>
            </a:r>
          </a:p>
          <a:p>
            <a:pPr indent="457200" lvl="0" rtl="0">
              <a:spcBef>
                <a:spcPts val="0"/>
              </a:spcBef>
              <a:buNone/>
            </a:pPr>
            <a:r>
              <a:rPr lang="fr" sz="1150">
                <a:solidFill>
                  <a:srgbClr val="333333"/>
                </a:solidFill>
                <a:highlight>
                  <a:srgbClr val="EEEEEE"/>
                </a:highlight>
              </a:rPr>
              <a:t>cursorAt: { top: </a:t>
            </a:r>
            <a:r>
              <a:rPr lang="fr" sz="1150">
                <a:solidFill>
                  <a:srgbClr val="009999"/>
                </a:solidFill>
                <a:highlight>
                  <a:srgbClr val="EEEEEE"/>
                </a:highlight>
              </a:rPr>
              <a:t>56</a:t>
            </a:r>
            <a:r>
              <a:rPr lang="fr" sz="1150">
                <a:solidFill>
                  <a:srgbClr val="333333"/>
                </a:solidFill>
                <a:highlight>
                  <a:srgbClr val="EEEEEE"/>
                </a:highlight>
              </a:rPr>
              <a:t>, left: </a:t>
            </a:r>
            <a:r>
              <a:rPr lang="fr" sz="1150">
                <a:solidFill>
                  <a:srgbClr val="009999"/>
                </a:solidFill>
                <a:highlight>
                  <a:srgbClr val="EEEEEE"/>
                </a:highlight>
              </a:rPr>
              <a:t>56</a:t>
            </a:r>
            <a:r>
              <a:rPr lang="fr" sz="1150">
                <a:solidFill>
                  <a:srgbClr val="333333"/>
                </a:solidFill>
                <a:highlight>
                  <a:srgbClr val="EEEEEE"/>
                </a:highlight>
              </a:rPr>
              <a:t> }  // ou bottom:0</a:t>
            </a:r>
          </a:p>
          <a:p>
            <a:pPr indent="0" lvl="0" marL="0" rtl="0">
              <a:spcBef>
                <a:spcPts val="0"/>
              </a:spcBef>
              <a:buNone/>
            </a:pPr>
            <a:r>
              <a:rPr lang="fr" sz="1150">
                <a:solidFill>
                  <a:srgbClr val="333333"/>
                </a:solidFill>
                <a:highlight>
                  <a:srgbClr val="EEEEEE"/>
                </a:highlight>
              </a:rPr>
              <a:t>   });</a:t>
            </a:r>
          </a:p>
          <a:p>
            <a:pPr lvl="0" rtl="0">
              <a:spcBef>
                <a:spcPts val="0"/>
              </a:spcBef>
              <a:buNone/>
            </a:pPr>
            <a:r>
              <a:rPr lang="fr" sz="1150">
                <a:solidFill>
                  <a:srgbClr val="333333"/>
                </a:solidFill>
                <a:highlight>
                  <a:srgbClr val="EEEEEE"/>
                </a:highlight>
              </a:rPr>
              <a:t> </a:t>
            </a:r>
            <a:r>
              <a:rPr lang="fr" sz="1150">
                <a:solidFill>
                  <a:srgbClr val="000080"/>
                </a:solidFill>
                <a:highlight>
                  <a:srgbClr val="EEEEEE"/>
                </a:highlight>
              </a:rPr>
              <a:t>&lt;/script&gt;</a:t>
            </a:r>
          </a:p>
          <a:p>
            <a:pPr lvl="0" rtl="0">
              <a:spcBef>
                <a:spcPts val="0"/>
              </a:spcBef>
              <a:buNone/>
            </a:pPr>
            <a:r>
              <a:t/>
            </a:r>
            <a:endParaRPr sz="1150">
              <a:solidFill>
                <a:srgbClr val="000080"/>
              </a:solidFill>
              <a:highlight>
                <a:srgbClr val="EEEEEE"/>
              </a:highlight>
            </a:endParaRPr>
          </a:p>
          <a:p>
            <a:pPr lvl="0" rtl="0">
              <a:spcBef>
                <a:spcPts val="0"/>
              </a:spcBef>
              <a:buNone/>
            </a:pPr>
            <a:r>
              <a:rPr lang="fr" sz="1150">
                <a:solidFill>
                  <a:srgbClr val="000080"/>
                </a:solidFill>
                <a:highlight>
                  <a:srgbClr val="EEEEEE"/>
                </a:highlight>
              </a:rPr>
              <a:t>&lt;div </a:t>
            </a:r>
            <a:r>
              <a:rPr lang="fr" sz="1150">
                <a:solidFill>
                  <a:srgbClr val="008080"/>
                </a:solidFill>
                <a:highlight>
                  <a:srgbClr val="EEEEEE"/>
                </a:highlight>
              </a:rPr>
              <a:t>id</a:t>
            </a:r>
            <a:r>
              <a:rPr lang="fr" sz="1150">
                <a:solidFill>
                  <a:srgbClr val="000080"/>
                </a:solidFill>
                <a:highlight>
                  <a:srgbClr val="EEEEEE"/>
                </a:highlight>
              </a:rPr>
              <a:t>=</a:t>
            </a:r>
            <a:r>
              <a:rPr lang="fr" sz="1150">
                <a:solidFill>
                  <a:srgbClr val="DD1144"/>
                </a:solidFill>
                <a:highlight>
                  <a:srgbClr val="EEEEEE"/>
                </a:highlight>
              </a:rPr>
              <a:t>"itemDraggable"</a:t>
            </a:r>
            <a:r>
              <a:rPr lang="fr" sz="1150">
                <a:solidFill>
                  <a:srgbClr val="000080"/>
                </a:solidFill>
                <a:highlight>
                  <a:srgbClr val="EEEEEE"/>
                </a:highlight>
              </a:rPr>
              <a:t> </a:t>
            </a:r>
            <a:r>
              <a:rPr lang="fr" sz="1150">
                <a:solidFill>
                  <a:srgbClr val="008080"/>
                </a:solidFill>
                <a:highlight>
                  <a:srgbClr val="EEEEEE"/>
                </a:highlight>
              </a:rPr>
              <a:t>class</a:t>
            </a:r>
            <a:r>
              <a:rPr lang="fr" sz="1150">
                <a:solidFill>
                  <a:srgbClr val="000080"/>
                </a:solidFill>
                <a:highlight>
                  <a:srgbClr val="EEEEEE"/>
                </a:highlight>
              </a:rPr>
              <a:t>=</a:t>
            </a:r>
            <a:r>
              <a:rPr lang="fr" sz="1150">
                <a:solidFill>
                  <a:srgbClr val="DD1144"/>
                </a:solidFill>
                <a:highlight>
                  <a:srgbClr val="EEEEEE"/>
                </a:highlight>
              </a:rPr>
              <a:t>"ui-widget-content"</a:t>
            </a:r>
            <a:r>
              <a:rPr lang="fr" sz="1150">
                <a:solidFill>
                  <a:srgbClr val="000080"/>
                </a:solidFill>
                <a:highlight>
                  <a:srgbClr val="EEEEEE"/>
                </a:highlight>
              </a:rPr>
              <a:t>&gt;</a:t>
            </a:r>
          </a:p>
          <a:p>
            <a:pPr indent="457200" lvl="0" marL="0" rtl="0">
              <a:spcBef>
                <a:spcPts val="0"/>
              </a:spcBef>
              <a:buNone/>
            </a:pPr>
            <a:r>
              <a:rPr lang="fr" sz="1150">
                <a:solidFill>
                  <a:srgbClr val="000080"/>
                </a:solidFill>
                <a:highlight>
                  <a:srgbClr val="EEEEEE"/>
                </a:highlight>
              </a:rPr>
              <a:t>&lt;p&gt;</a:t>
            </a:r>
            <a:r>
              <a:rPr lang="fr" sz="1150">
                <a:solidFill>
                  <a:srgbClr val="333333"/>
                </a:solidFill>
                <a:highlight>
                  <a:srgbClr val="EEEEEE"/>
                </a:highlight>
              </a:rPr>
              <a:t>Drag me to my target</a:t>
            </a:r>
            <a:r>
              <a:rPr lang="fr" sz="1150">
                <a:solidFill>
                  <a:srgbClr val="000080"/>
                </a:solidFill>
                <a:highlight>
                  <a:srgbClr val="EEEEEE"/>
                </a:highlight>
              </a:rPr>
              <a:t>&lt;/p&gt;</a:t>
            </a:r>
          </a:p>
          <a:p>
            <a:pPr lvl="0" rtl="0">
              <a:spcBef>
                <a:spcPts val="0"/>
              </a:spcBef>
              <a:buNone/>
            </a:pPr>
            <a:r>
              <a:rPr lang="fr" sz="1150">
                <a:solidFill>
                  <a:srgbClr val="000080"/>
                </a:solidFill>
                <a:highlight>
                  <a:srgbClr val="EEEEEE"/>
                </a:highlight>
              </a:rPr>
              <a:t>&lt;/div&gt;</a:t>
            </a:r>
          </a:p>
          <a:p>
            <a:pPr lvl="0" rtl="0">
              <a:spcBef>
                <a:spcPts val="0"/>
              </a:spcBef>
              <a:buNone/>
            </a:pPr>
            <a:r>
              <a:t/>
            </a:r>
            <a:endParaRPr sz="1150">
              <a:solidFill>
                <a:srgbClr val="000080"/>
              </a:solidFill>
              <a:highlight>
                <a:srgbClr val="EEEEEE"/>
              </a:highlight>
            </a:endParaRPr>
          </a:p>
          <a:p>
            <a:pPr lvl="0" rtl="0">
              <a:spcBef>
                <a:spcPts val="0"/>
              </a:spcBef>
              <a:buNone/>
            </a:pPr>
            <a:r>
              <a:t/>
            </a:r>
            <a:endParaRPr sz="1150">
              <a:solidFill>
                <a:srgbClr val="000080"/>
              </a:solidFill>
              <a:highlight>
                <a:srgbClr val="EEEEEE"/>
              </a:highlight>
            </a:endParaRPr>
          </a:p>
          <a:p>
            <a:pPr lvl="0" rtl="0">
              <a:spcBef>
                <a:spcPts val="0"/>
              </a:spcBef>
              <a:buNone/>
            </a:pPr>
            <a:r>
              <a:t/>
            </a:r>
            <a:endParaRPr sz="1150">
              <a:solidFill>
                <a:srgbClr val="000080"/>
              </a:solidFill>
              <a:highlight>
                <a:srgbClr val="EEEEEE"/>
              </a:highlight>
            </a:endParaRPr>
          </a:p>
          <a:p>
            <a:pPr lvl="0" rtl="0">
              <a:spcBef>
                <a:spcPts val="0"/>
              </a:spcBef>
              <a:buNone/>
            </a:pPr>
            <a:r>
              <a:t/>
            </a:r>
            <a:endParaRPr sz="1150">
              <a:solidFill>
                <a:srgbClr val="000080"/>
              </a:solidFill>
              <a:highlight>
                <a:srgbClr val="EEEEEE"/>
              </a:highlight>
            </a:endParaRPr>
          </a:p>
          <a:p>
            <a:pPr lvl="0" rtl="0">
              <a:spcBef>
                <a:spcPts val="0"/>
              </a:spcBef>
              <a:buNone/>
            </a:pPr>
            <a:r>
              <a:t/>
            </a:r>
            <a:endParaRPr sz="1150">
              <a:solidFill>
                <a:srgbClr val="000080"/>
              </a:solidFill>
              <a:highlight>
                <a:srgbClr val="EEEEEE"/>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0" y="738725"/>
            <a:ext cx="9144000" cy="767700"/>
          </a:xfrm>
          <a:prstGeom prst="rect">
            <a:avLst/>
          </a:prstGeom>
        </p:spPr>
        <p:txBody>
          <a:bodyPr anchorCtr="0" anchor="ctr" bIns="91425" lIns="91425" rIns="91425" tIns="91425">
            <a:noAutofit/>
          </a:bodyPr>
          <a:lstStyle/>
          <a:p>
            <a:pPr indent="0" lvl="0" marL="0" rtl="0" algn="ctr">
              <a:spcBef>
                <a:spcPts val="0"/>
              </a:spcBef>
              <a:buNone/>
            </a:pPr>
            <a:r>
              <a:rPr b="1" lang="fr" u="sng">
                <a:latin typeface="Alegreya"/>
                <a:ea typeface="Alegreya"/>
                <a:cs typeface="Alegreya"/>
                <a:sym typeface="Alegreya"/>
              </a:rPr>
              <a:t>Draggable</a:t>
            </a:r>
          </a:p>
        </p:txBody>
      </p:sp>
      <p:sp>
        <p:nvSpPr>
          <p:cNvPr id="179" name="Shape 179"/>
          <p:cNvSpPr txBox="1"/>
          <p:nvPr>
            <p:ph idx="1" type="body"/>
          </p:nvPr>
        </p:nvSpPr>
        <p:spPr>
          <a:xfrm>
            <a:off x="45025" y="1919075"/>
            <a:ext cx="5492400" cy="32244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fr">
                <a:latin typeface="Alegreya"/>
                <a:ea typeface="Alegreya"/>
                <a:cs typeface="Alegreya"/>
                <a:sym typeface="Alegreya"/>
              </a:rPr>
              <a:t>Pour approfondir (11~13):</a:t>
            </a:r>
          </a:p>
          <a:p>
            <a:pPr indent="0" lvl="0" marL="0" rtl="0">
              <a:lnSpc>
                <a:spcPct val="100000"/>
              </a:lnSpc>
              <a:spcBef>
                <a:spcPts val="0"/>
              </a:spcBef>
              <a:spcAft>
                <a:spcPts val="0"/>
              </a:spcAft>
              <a:buNone/>
            </a:pPr>
            <a:r>
              <a:t/>
            </a:r>
            <a:endParaRPr>
              <a:latin typeface="Alegreya"/>
              <a:ea typeface="Alegreya"/>
              <a:cs typeface="Alegreya"/>
              <a:sym typeface="Alegreya"/>
            </a:endParaRPr>
          </a:p>
          <a:p>
            <a:pPr indent="-228600" lvl="0" marL="457200" rtl="0">
              <a:lnSpc>
                <a:spcPct val="100000"/>
              </a:lnSpc>
              <a:spcBef>
                <a:spcPts val="0"/>
              </a:spcBef>
              <a:spcAft>
                <a:spcPts val="0"/>
              </a:spcAft>
              <a:buFont typeface="Alegreya"/>
              <a:buChar char="-"/>
            </a:pPr>
            <a:r>
              <a:rPr b="1" i="1" lang="fr">
                <a:latin typeface="Alegreya"/>
                <a:ea typeface="Alegreya"/>
                <a:cs typeface="Alegreya"/>
                <a:sym typeface="Alegreya"/>
              </a:rPr>
              <a:t>stack</a:t>
            </a:r>
            <a:r>
              <a:rPr lang="fr">
                <a:latin typeface="Alegreya"/>
                <a:ea typeface="Alegreya"/>
                <a:cs typeface="Alegreya"/>
                <a:sym typeface="Alegreya"/>
              </a:rPr>
              <a:t> : définit quel objet s’affiche au dessus des autres.</a:t>
            </a:r>
          </a:p>
          <a:p>
            <a:pPr indent="-228600" lvl="0" marL="457200" rtl="0">
              <a:lnSpc>
                <a:spcPct val="100000"/>
              </a:lnSpc>
              <a:spcBef>
                <a:spcPts val="0"/>
              </a:spcBef>
              <a:spcAft>
                <a:spcPts val="0"/>
              </a:spcAft>
              <a:buFont typeface="Alegreya"/>
              <a:buChar char="-"/>
            </a:pPr>
            <a:r>
              <a:rPr b="1" i="1" lang="fr">
                <a:latin typeface="Alegreya"/>
                <a:ea typeface="Alegreya"/>
                <a:cs typeface="Alegreya"/>
                <a:sym typeface="Alegreya"/>
              </a:rPr>
              <a:t>connectToSortable</a:t>
            </a:r>
            <a:r>
              <a:rPr lang="fr">
                <a:latin typeface="Alegreya"/>
                <a:ea typeface="Alegreya"/>
                <a:cs typeface="Alegreya"/>
                <a:sym typeface="Alegreya"/>
              </a:rPr>
              <a:t> : permet de connecter une liste à une autre . Le tri se fait ainsi sur les deux listes</a:t>
            </a:r>
            <a:r>
              <a:rPr lang="fr">
                <a:latin typeface="Alegreya"/>
                <a:ea typeface="Alegreya"/>
                <a:cs typeface="Alegreya"/>
                <a:sym typeface="Alegreya"/>
              </a:rPr>
              <a:t>.</a:t>
            </a:r>
          </a:p>
          <a:p>
            <a:pPr lvl="0" rtl="0">
              <a:lnSpc>
                <a:spcPct val="100000"/>
              </a:lnSpc>
              <a:spcBef>
                <a:spcPts val="0"/>
              </a:spcBef>
              <a:spcAft>
                <a:spcPts val="0"/>
              </a:spcAft>
              <a:buNone/>
            </a:pPr>
            <a:r>
              <a:t/>
            </a:r>
            <a:endParaRPr>
              <a:latin typeface="Alegreya"/>
              <a:ea typeface="Alegreya"/>
              <a:cs typeface="Alegreya"/>
              <a:sym typeface="Alegreya"/>
            </a:endParaRPr>
          </a:p>
          <a:p>
            <a:pPr indent="-228600" lvl="0" marL="457200" rtl="0">
              <a:lnSpc>
                <a:spcPct val="100000"/>
              </a:lnSpc>
              <a:spcBef>
                <a:spcPts val="0"/>
              </a:spcBef>
              <a:spcAft>
                <a:spcPts val="0"/>
              </a:spcAft>
              <a:buFont typeface="Alegreya"/>
              <a:buChar char="-"/>
            </a:pPr>
            <a:r>
              <a:rPr b="1" i="1" lang="fr">
                <a:latin typeface="Alegreya"/>
                <a:ea typeface="Alegreya"/>
                <a:cs typeface="Alegreya"/>
                <a:sym typeface="Alegreya"/>
              </a:rPr>
              <a:t>Les</a:t>
            </a:r>
            <a:r>
              <a:rPr lang="fr">
                <a:latin typeface="Alegreya"/>
                <a:ea typeface="Alegreya"/>
                <a:cs typeface="Alegreya"/>
                <a:sym typeface="Alegreya"/>
              </a:rPr>
              <a:t> </a:t>
            </a:r>
            <a:r>
              <a:rPr b="1" i="1" lang="fr">
                <a:latin typeface="Alegreya"/>
                <a:ea typeface="Alegreya"/>
                <a:cs typeface="Alegreya"/>
                <a:sym typeface="Alegreya"/>
              </a:rPr>
              <a:t>events</a:t>
            </a:r>
            <a:r>
              <a:rPr lang="fr">
                <a:latin typeface="Alegreya"/>
                <a:ea typeface="Alegreya"/>
                <a:cs typeface="Alegreya"/>
                <a:sym typeface="Alegreya"/>
              </a:rPr>
              <a:t> : start, drag, stop permettent de réagir en fonction de l’action de l’utilisateur.</a:t>
            </a:r>
          </a:p>
          <a:p>
            <a:pPr indent="457200" lvl="0" rtl="0">
              <a:lnSpc>
                <a:spcPct val="100000"/>
              </a:lnSpc>
              <a:spcBef>
                <a:spcPts val="0"/>
              </a:spcBef>
              <a:spcAft>
                <a:spcPts val="0"/>
              </a:spcAft>
              <a:buNone/>
            </a:pPr>
            <a:r>
              <a:rPr i="1" lang="fr" u="sng">
                <a:solidFill>
                  <a:srgbClr val="000000"/>
                </a:solidFill>
                <a:latin typeface="Alegreya"/>
                <a:ea typeface="Alegreya"/>
                <a:cs typeface="Alegreya"/>
                <a:sym typeface="Alegreya"/>
              </a:rPr>
              <a:t>Lien utile :</a:t>
            </a:r>
            <a:r>
              <a:rPr lang="fr">
                <a:latin typeface="Alegreya"/>
                <a:ea typeface="Alegreya"/>
                <a:cs typeface="Alegreya"/>
                <a:sym typeface="Alegreya"/>
              </a:rPr>
              <a:t> </a:t>
            </a:r>
            <a:r>
              <a:rPr lang="fr" u="sng">
                <a:solidFill>
                  <a:schemeClr val="hlink"/>
                </a:solidFill>
                <a:latin typeface="Alegreya"/>
                <a:ea typeface="Alegreya"/>
                <a:cs typeface="Alegreya"/>
                <a:sym typeface="Alegreya"/>
                <a:hlinkClick r:id="rId3"/>
              </a:rPr>
              <a:t>https://jqueryui.com/draggable/#events</a:t>
            </a:r>
            <a:r>
              <a:rPr lang="fr">
                <a:latin typeface="Alegreya"/>
                <a:ea typeface="Alegreya"/>
                <a:cs typeface="Alegreya"/>
                <a:sym typeface="Alegreya"/>
              </a:rPr>
              <a:t> </a:t>
            </a:r>
          </a:p>
          <a:p>
            <a:pPr lvl="0" rtl="0">
              <a:lnSpc>
                <a:spcPct val="100000"/>
              </a:lnSpc>
              <a:spcBef>
                <a:spcPts val="0"/>
              </a:spcBef>
              <a:spcAft>
                <a:spcPts val="0"/>
              </a:spcAft>
              <a:buNone/>
            </a:pPr>
            <a:r>
              <a:t/>
            </a:r>
            <a:endParaRPr>
              <a:latin typeface="Alegreya"/>
              <a:ea typeface="Alegreya"/>
              <a:cs typeface="Alegreya"/>
              <a:sym typeface="Alegreya"/>
            </a:endParaRPr>
          </a:p>
        </p:txBody>
      </p:sp>
      <p:sp>
        <p:nvSpPr>
          <p:cNvPr id="180" name="Shape 180"/>
          <p:cNvSpPr/>
          <p:nvPr/>
        </p:nvSpPr>
        <p:spPr>
          <a:xfrm>
            <a:off x="5620500" y="1723800"/>
            <a:ext cx="3523500" cy="3419700"/>
          </a:xfrm>
          <a:prstGeom prst="rect">
            <a:avLst/>
          </a:prstGeom>
          <a:noFill/>
          <a:ln cap="flat" cmpd="sng" w="19050">
            <a:solidFill>
              <a:schemeClr val="dk1"/>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i="1" u="sng">
              <a:highlight>
                <a:srgbClr val="EEEEEE"/>
              </a:highlight>
            </a:endParaRPr>
          </a:p>
          <a:p>
            <a:pPr lvl="0" rtl="0" algn="ctr">
              <a:spcBef>
                <a:spcPts val="0"/>
              </a:spcBef>
              <a:buNone/>
            </a:pPr>
            <a:r>
              <a:t/>
            </a:r>
            <a:endParaRPr i="1" u="sng">
              <a:highlight>
                <a:srgbClr val="EEEEEE"/>
              </a:highlight>
              <a:latin typeface="Merriweather"/>
              <a:ea typeface="Merriweather"/>
              <a:cs typeface="Merriweather"/>
              <a:sym typeface="Merriweather"/>
            </a:endParaRPr>
          </a:p>
          <a:p>
            <a:pPr lvl="0" rtl="0" algn="ctr">
              <a:spcBef>
                <a:spcPts val="0"/>
              </a:spcBef>
              <a:buNone/>
            </a:pPr>
            <a:r>
              <a:t/>
            </a:r>
            <a:endParaRPr i="1" u="sng">
              <a:highlight>
                <a:srgbClr val="EEEEEE"/>
              </a:highlight>
              <a:latin typeface="Merriweather"/>
              <a:ea typeface="Merriweather"/>
              <a:cs typeface="Merriweather"/>
              <a:sym typeface="Merriweather"/>
            </a:endParaRPr>
          </a:p>
          <a:p>
            <a:pPr lvl="0" rtl="0" algn="ctr">
              <a:spcBef>
                <a:spcPts val="0"/>
              </a:spcBef>
              <a:buNone/>
            </a:pPr>
            <a:r>
              <a:rPr i="1" lang="fr" u="sng">
                <a:highlight>
                  <a:srgbClr val="EEEEEE"/>
                </a:highlight>
                <a:latin typeface="Merriweather"/>
                <a:ea typeface="Merriweather"/>
                <a:cs typeface="Merriweather"/>
                <a:sym typeface="Merriweather"/>
              </a:rPr>
              <a:t>Voici le code exemple correspondant :</a:t>
            </a:r>
          </a:p>
          <a:p>
            <a:pPr lvl="0" rtl="0" algn="l">
              <a:spcBef>
                <a:spcPts val="0"/>
              </a:spcBef>
              <a:buNone/>
            </a:pPr>
            <a:r>
              <a:t/>
            </a:r>
            <a:endParaRPr i="1" u="sng">
              <a:highlight>
                <a:srgbClr val="EEEEEE"/>
              </a:highlight>
            </a:endParaRPr>
          </a:p>
          <a:p>
            <a:pPr lvl="0" rtl="0">
              <a:spcBef>
                <a:spcPts val="0"/>
              </a:spcBef>
              <a:buNone/>
            </a:pPr>
            <a:r>
              <a:rPr lang="fr" sz="1150">
                <a:solidFill>
                  <a:srgbClr val="333333"/>
                </a:solidFill>
                <a:highlight>
                  <a:srgbClr val="EEEEEE"/>
                </a:highlight>
              </a:rPr>
              <a:t> </a:t>
            </a:r>
            <a:r>
              <a:rPr lang="fr" sz="1150">
                <a:solidFill>
                  <a:srgbClr val="000080"/>
                </a:solidFill>
                <a:highlight>
                  <a:srgbClr val="EEEEEE"/>
                </a:highlight>
              </a:rPr>
              <a:t>&lt;script&gt;</a:t>
            </a:r>
          </a:p>
          <a:p>
            <a:pPr lvl="0">
              <a:spcBef>
                <a:spcPts val="0"/>
              </a:spcBef>
              <a:buNone/>
            </a:pPr>
            <a:r>
              <a:rPr lang="fr" sz="1150">
                <a:solidFill>
                  <a:srgbClr val="333333"/>
                </a:solidFill>
                <a:highlight>
                  <a:srgbClr val="EEEEEE"/>
                </a:highlight>
              </a:rPr>
              <a:t>$( </a:t>
            </a:r>
            <a:r>
              <a:rPr lang="fr" sz="1150">
                <a:solidFill>
                  <a:srgbClr val="DD1144"/>
                </a:solidFill>
                <a:highlight>
                  <a:srgbClr val="EEEEEE"/>
                </a:highlight>
              </a:rPr>
              <a:t>"#draggable"</a:t>
            </a:r>
            <a:r>
              <a:rPr lang="fr" sz="1150">
                <a:solidFill>
                  <a:srgbClr val="333333"/>
                </a:solidFill>
                <a:highlight>
                  <a:srgbClr val="EEEEEE"/>
                </a:highlight>
              </a:rPr>
              <a:t> ).draggable({</a:t>
            </a:r>
          </a:p>
          <a:p>
            <a:pPr indent="0" lvl="0" marL="0" rtl="0">
              <a:spcBef>
                <a:spcPts val="0"/>
              </a:spcBef>
              <a:buNone/>
            </a:pPr>
            <a:r>
              <a:rPr lang="fr" sz="1150">
                <a:solidFill>
                  <a:srgbClr val="333333"/>
                </a:solidFill>
                <a:highlight>
                  <a:srgbClr val="EEEEEE"/>
                </a:highlight>
              </a:rPr>
              <a:t>     stack : “#draggable”,</a:t>
            </a:r>
          </a:p>
          <a:p>
            <a:pPr indent="0" lvl="0" marL="0">
              <a:spcBef>
                <a:spcPts val="0"/>
              </a:spcBef>
              <a:buNone/>
            </a:pPr>
            <a:r>
              <a:rPr lang="fr" sz="1150">
                <a:solidFill>
                  <a:srgbClr val="333333"/>
                </a:solidFill>
                <a:highlight>
                  <a:srgbClr val="EEEEEE"/>
                </a:highlight>
              </a:rPr>
              <a:t>     connectToSortable : “#otherDraggable”,</a:t>
            </a:r>
          </a:p>
          <a:p>
            <a:pPr lvl="0">
              <a:spcBef>
                <a:spcPts val="0"/>
              </a:spcBef>
              <a:buNone/>
            </a:pPr>
            <a:r>
              <a:rPr lang="fr" sz="1150">
                <a:solidFill>
                  <a:srgbClr val="333333"/>
                </a:solidFill>
                <a:highlight>
                  <a:srgbClr val="EEEEEE"/>
                </a:highlight>
              </a:rPr>
              <a:t>     start: </a:t>
            </a:r>
            <a:r>
              <a:rPr b="1" lang="fr" sz="1150">
                <a:solidFill>
                  <a:srgbClr val="333333"/>
                </a:solidFill>
                <a:highlight>
                  <a:srgbClr val="EEEEEE"/>
                </a:highlight>
              </a:rPr>
              <a:t>function</a:t>
            </a:r>
            <a:r>
              <a:rPr lang="fr" sz="1150">
                <a:solidFill>
                  <a:srgbClr val="333333"/>
                </a:solidFill>
                <a:highlight>
                  <a:srgbClr val="EEEEEE"/>
                </a:highlight>
              </a:rPr>
              <a:t>() {</a:t>
            </a:r>
          </a:p>
          <a:p>
            <a:pPr lvl="0">
              <a:spcBef>
                <a:spcPts val="0"/>
              </a:spcBef>
              <a:buNone/>
            </a:pPr>
            <a:r>
              <a:rPr lang="fr" sz="1150">
                <a:solidFill>
                  <a:srgbClr val="333333"/>
                </a:solidFill>
                <a:highlight>
                  <a:srgbClr val="EEEEEE"/>
                </a:highlight>
              </a:rPr>
              <a:t>        alert('Action start !');</a:t>
            </a:r>
          </a:p>
          <a:p>
            <a:pPr lvl="0">
              <a:spcBef>
                <a:spcPts val="0"/>
              </a:spcBef>
              <a:buNone/>
            </a:pPr>
            <a:r>
              <a:rPr lang="fr" sz="1150">
                <a:solidFill>
                  <a:srgbClr val="333333"/>
                </a:solidFill>
                <a:highlight>
                  <a:srgbClr val="EEEEEE"/>
                </a:highlight>
              </a:rPr>
              <a:t>     },</a:t>
            </a:r>
          </a:p>
          <a:p>
            <a:pPr lvl="0">
              <a:spcBef>
                <a:spcPts val="0"/>
              </a:spcBef>
              <a:buNone/>
            </a:pPr>
            <a:r>
              <a:rPr lang="fr" sz="1150">
                <a:solidFill>
                  <a:srgbClr val="333333"/>
                </a:solidFill>
                <a:highlight>
                  <a:srgbClr val="EEEEEE"/>
                </a:highlight>
              </a:rPr>
              <a:t>     drag: </a:t>
            </a:r>
            <a:r>
              <a:rPr b="1" lang="fr" sz="1150">
                <a:solidFill>
                  <a:srgbClr val="333333"/>
                </a:solidFill>
                <a:highlight>
                  <a:srgbClr val="EEEEEE"/>
                </a:highlight>
              </a:rPr>
              <a:t>function</a:t>
            </a:r>
            <a:r>
              <a:rPr lang="fr" sz="1150">
                <a:solidFill>
                  <a:srgbClr val="333333"/>
                </a:solidFill>
                <a:highlight>
                  <a:srgbClr val="EEEEEE"/>
                </a:highlight>
              </a:rPr>
              <a:t>() {</a:t>
            </a:r>
          </a:p>
          <a:p>
            <a:pPr lvl="0">
              <a:spcBef>
                <a:spcPts val="0"/>
              </a:spcBef>
              <a:buNone/>
            </a:pPr>
            <a:r>
              <a:rPr lang="fr" sz="1150">
                <a:solidFill>
                  <a:srgbClr val="333333"/>
                </a:solidFill>
                <a:highlight>
                  <a:srgbClr val="EEEEEE"/>
                </a:highlight>
              </a:rPr>
              <a:t>        alert('Action drag !');</a:t>
            </a:r>
          </a:p>
          <a:p>
            <a:pPr lvl="0">
              <a:spcBef>
                <a:spcPts val="0"/>
              </a:spcBef>
              <a:buNone/>
            </a:pPr>
            <a:r>
              <a:rPr lang="fr" sz="1150">
                <a:solidFill>
                  <a:srgbClr val="333333"/>
                </a:solidFill>
                <a:highlight>
                  <a:srgbClr val="EEEEEE"/>
                </a:highlight>
              </a:rPr>
              <a:t>     },</a:t>
            </a:r>
          </a:p>
          <a:p>
            <a:pPr lvl="0">
              <a:spcBef>
                <a:spcPts val="0"/>
              </a:spcBef>
              <a:buNone/>
            </a:pPr>
            <a:r>
              <a:rPr lang="fr" sz="1150">
                <a:solidFill>
                  <a:srgbClr val="333333"/>
                </a:solidFill>
                <a:highlight>
                  <a:srgbClr val="EEEEEE"/>
                </a:highlight>
              </a:rPr>
              <a:t>     stop: </a:t>
            </a:r>
            <a:r>
              <a:rPr b="1" lang="fr" sz="1150">
                <a:solidFill>
                  <a:srgbClr val="333333"/>
                </a:solidFill>
                <a:highlight>
                  <a:srgbClr val="EEEEEE"/>
                </a:highlight>
              </a:rPr>
              <a:t>function</a:t>
            </a:r>
            <a:r>
              <a:rPr lang="fr" sz="1150">
                <a:solidFill>
                  <a:srgbClr val="333333"/>
                </a:solidFill>
                <a:highlight>
                  <a:srgbClr val="EEEEEE"/>
                </a:highlight>
              </a:rPr>
              <a:t>() {</a:t>
            </a:r>
          </a:p>
          <a:p>
            <a:pPr lvl="0" rtl="0">
              <a:spcBef>
                <a:spcPts val="0"/>
              </a:spcBef>
              <a:buNone/>
            </a:pPr>
            <a:r>
              <a:rPr lang="fr" sz="1150">
                <a:solidFill>
                  <a:srgbClr val="333333"/>
                </a:solidFill>
                <a:highlight>
                  <a:srgbClr val="EEEEEE"/>
                </a:highlight>
              </a:rPr>
              <a:t>        alert('Action stop !');</a:t>
            </a:r>
          </a:p>
          <a:p>
            <a:pPr lvl="0">
              <a:spcBef>
                <a:spcPts val="0"/>
              </a:spcBef>
              <a:buNone/>
            </a:pPr>
            <a:r>
              <a:rPr lang="fr" sz="1150">
                <a:solidFill>
                  <a:srgbClr val="333333"/>
                </a:solidFill>
                <a:highlight>
                  <a:srgbClr val="EEEEEE"/>
                </a:highlight>
              </a:rPr>
              <a:t>     }</a:t>
            </a:r>
          </a:p>
          <a:p>
            <a:pPr lvl="0">
              <a:spcBef>
                <a:spcPts val="0"/>
              </a:spcBef>
              <a:buNone/>
            </a:pPr>
            <a:r>
              <a:rPr lang="fr" sz="1150">
                <a:solidFill>
                  <a:srgbClr val="333333"/>
                </a:solidFill>
                <a:highlight>
                  <a:srgbClr val="EEEEEE"/>
                </a:highlight>
              </a:rPr>
              <a:t>   });</a:t>
            </a:r>
          </a:p>
          <a:p>
            <a:pPr lvl="0" rtl="0">
              <a:spcBef>
                <a:spcPts val="0"/>
              </a:spcBef>
              <a:buNone/>
            </a:pPr>
            <a:r>
              <a:rPr lang="fr" sz="1150">
                <a:solidFill>
                  <a:srgbClr val="333333"/>
                </a:solidFill>
                <a:highlight>
                  <a:srgbClr val="EEEEEE"/>
                </a:highlight>
              </a:rPr>
              <a:t> </a:t>
            </a:r>
            <a:r>
              <a:rPr lang="fr" sz="1150">
                <a:solidFill>
                  <a:srgbClr val="000080"/>
                </a:solidFill>
                <a:highlight>
                  <a:srgbClr val="EEEEEE"/>
                </a:highlight>
              </a:rPr>
              <a:t>&lt;/script&gt;</a:t>
            </a:r>
          </a:p>
          <a:p>
            <a:pPr lvl="0" rtl="0">
              <a:spcBef>
                <a:spcPts val="0"/>
              </a:spcBef>
              <a:buNone/>
            </a:pPr>
            <a:r>
              <a:t/>
            </a:r>
            <a:endParaRPr sz="1150">
              <a:solidFill>
                <a:srgbClr val="000080"/>
              </a:solidFill>
              <a:highlight>
                <a:srgbClr val="EEEEEE"/>
              </a:highlight>
            </a:endParaRPr>
          </a:p>
          <a:p>
            <a:pPr lvl="0" rtl="0">
              <a:spcBef>
                <a:spcPts val="0"/>
              </a:spcBef>
              <a:buNone/>
            </a:pPr>
            <a:r>
              <a:t/>
            </a:r>
            <a:endParaRPr sz="1150">
              <a:solidFill>
                <a:srgbClr val="000080"/>
              </a:solidFill>
              <a:highlight>
                <a:srgbClr val="EEEEEE"/>
              </a:highlight>
            </a:endParaRPr>
          </a:p>
          <a:p>
            <a:pPr lvl="0" rtl="0">
              <a:spcBef>
                <a:spcPts val="0"/>
              </a:spcBef>
              <a:buNone/>
            </a:pPr>
            <a:r>
              <a:t/>
            </a:r>
            <a:endParaRPr sz="1150">
              <a:solidFill>
                <a:srgbClr val="000080"/>
              </a:solidFill>
              <a:highlight>
                <a:srgbClr val="EEEEEE"/>
              </a:highlight>
            </a:endParaRPr>
          </a:p>
          <a:p>
            <a:pPr lvl="0" rtl="0">
              <a:spcBef>
                <a:spcPts val="0"/>
              </a:spcBef>
              <a:buNone/>
            </a:pPr>
            <a:r>
              <a:t/>
            </a:r>
            <a:endParaRPr sz="1150">
              <a:solidFill>
                <a:srgbClr val="000080"/>
              </a:solidFill>
              <a:highlight>
                <a:srgbClr val="EEEEEE"/>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0" y="738725"/>
            <a:ext cx="9144000" cy="767700"/>
          </a:xfrm>
          <a:prstGeom prst="rect">
            <a:avLst/>
          </a:prstGeom>
        </p:spPr>
        <p:txBody>
          <a:bodyPr anchorCtr="0" anchor="ctr" bIns="91425" lIns="91425" rIns="91425" tIns="91425">
            <a:noAutofit/>
          </a:bodyPr>
          <a:lstStyle/>
          <a:p>
            <a:pPr indent="0" lvl="0" marL="0" rtl="0" algn="ctr">
              <a:spcBef>
                <a:spcPts val="0"/>
              </a:spcBef>
              <a:buNone/>
            </a:pPr>
            <a:r>
              <a:rPr b="1" lang="fr" u="sng">
                <a:latin typeface="Alegreya"/>
                <a:ea typeface="Alegreya"/>
                <a:cs typeface="Alegreya"/>
                <a:sym typeface="Alegreya"/>
              </a:rPr>
              <a:t>Droppable</a:t>
            </a:r>
          </a:p>
        </p:txBody>
      </p:sp>
      <p:sp>
        <p:nvSpPr>
          <p:cNvPr id="186" name="Shape 186"/>
          <p:cNvSpPr txBox="1"/>
          <p:nvPr>
            <p:ph idx="1" type="body"/>
          </p:nvPr>
        </p:nvSpPr>
        <p:spPr>
          <a:xfrm>
            <a:off x="471900" y="1919075"/>
            <a:ext cx="5065500" cy="32244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fr">
                <a:latin typeface="Alegreya"/>
                <a:ea typeface="Alegreya"/>
                <a:cs typeface="Alegreya"/>
                <a:sym typeface="Alegreya"/>
              </a:rPr>
              <a:t>Ici nous avons un </a:t>
            </a:r>
            <a:r>
              <a:rPr b="1" lang="fr">
                <a:latin typeface="Alegreya"/>
                <a:ea typeface="Alegreya"/>
                <a:cs typeface="Alegreya"/>
                <a:sym typeface="Alegreya"/>
              </a:rPr>
              <a:t>espace</a:t>
            </a:r>
            <a:r>
              <a:rPr lang="fr">
                <a:latin typeface="Alegreya"/>
                <a:ea typeface="Alegreya"/>
                <a:cs typeface="Alegreya"/>
                <a:sym typeface="Alegreya"/>
              </a:rPr>
              <a:t> où l’on veut dropper, </a:t>
            </a:r>
            <a:r>
              <a:rPr i="1" lang="fr">
                <a:latin typeface="Alegreya"/>
                <a:ea typeface="Alegreya"/>
                <a:cs typeface="Alegreya"/>
                <a:sym typeface="Alegreya"/>
              </a:rPr>
              <a:t>droppableSpace</a:t>
            </a:r>
            <a:r>
              <a:rPr lang="fr">
                <a:latin typeface="Alegreya"/>
                <a:ea typeface="Alegreya"/>
                <a:cs typeface="Alegreya"/>
                <a:sym typeface="Alegreya"/>
              </a:rPr>
              <a:t> et un </a:t>
            </a:r>
            <a:r>
              <a:rPr b="1" lang="fr">
                <a:latin typeface="Alegreya"/>
                <a:ea typeface="Alegreya"/>
                <a:cs typeface="Alegreya"/>
                <a:sym typeface="Alegreya"/>
              </a:rPr>
              <a:t>item</a:t>
            </a:r>
            <a:r>
              <a:rPr lang="fr">
                <a:latin typeface="Alegreya"/>
                <a:ea typeface="Alegreya"/>
                <a:cs typeface="Alegreya"/>
                <a:sym typeface="Alegreya"/>
              </a:rPr>
              <a:t>, </a:t>
            </a:r>
            <a:r>
              <a:rPr i="1" lang="fr">
                <a:latin typeface="Alegreya"/>
                <a:ea typeface="Alegreya"/>
                <a:cs typeface="Alegreya"/>
                <a:sym typeface="Alegreya"/>
              </a:rPr>
              <a:t>itemDraggable</a:t>
            </a:r>
            <a:r>
              <a:rPr lang="fr">
                <a:latin typeface="Alegreya"/>
                <a:ea typeface="Alegreya"/>
                <a:cs typeface="Alegreya"/>
                <a:sym typeface="Alegreya"/>
              </a:rPr>
              <a:t>.</a:t>
            </a:r>
          </a:p>
          <a:p>
            <a:pPr lvl="0" rtl="0">
              <a:lnSpc>
                <a:spcPct val="100000"/>
              </a:lnSpc>
              <a:spcBef>
                <a:spcPts val="0"/>
              </a:spcBef>
              <a:spcAft>
                <a:spcPts val="0"/>
              </a:spcAft>
              <a:buNone/>
            </a:pPr>
            <a:r>
              <a:rPr lang="fr">
                <a:latin typeface="Alegreya"/>
                <a:ea typeface="Alegreya"/>
                <a:cs typeface="Alegreya"/>
                <a:sym typeface="Alegreya"/>
              </a:rPr>
              <a:t>Dans la fonction, nous associons notre </a:t>
            </a:r>
            <a:r>
              <a:rPr b="1" lang="fr">
                <a:latin typeface="Alegreya"/>
                <a:ea typeface="Alegreya"/>
                <a:cs typeface="Alegreya"/>
                <a:sym typeface="Alegreya"/>
              </a:rPr>
              <a:t>espace</a:t>
            </a:r>
            <a:r>
              <a:rPr lang="fr">
                <a:latin typeface="Alegreya"/>
                <a:ea typeface="Alegreya"/>
                <a:cs typeface="Alegreya"/>
                <a:sym typeface="Alegreya"/>
              </a:rPr>
              <a:t> au plugin </a:t>
            </a:r>
            <a:r>
              <a:rPr b="1" i="1" lang="fr">
                <a:latin typeface="Alegreya"/>
                <a:ea typeface="Alegreya"/>
                <a:cs typeface="Alegreya"/>
                <a:sym typeface="Alegreya"/>
              </a:rPr>
              <a:t>droppable</a:t>
            </a:r>
            <a:r>
              <a:rPr lang="fr">
                <a:latin typeface="Alegreya"/>
                <a:ea typeface="Alegreya"/>
                <a:cs typeface="Alegreya"/>
                <a:sym typeface="Alegreya"/>
              </a:rPr>
              <a:t> pour signifier que notre </a:t>
            </a:r>
            <a:r>
              <a:rPr b="1" lang="fr">
                <a:latin typeface="Alegreya"/>
                <a:ea typeface="Alegreya"/>
                <a:cs typeface="Alegreya"/>
                <a:sym typeface="Alegreya"/>
              </a:rPr>
              <a:t>item</a:t>
            </a:r>
            <a:r>
              <a:rPr lang="fr">
                <a:latin typeface="Alegreya"/>
                <a:ea typeface="Alegreya"/>
                <a:cs typeface="Alegreya"/>
                <a:sym typeface="Alegreya"/>
              </a:rPr>
              <a:t> peut être “dropper” à cet endroit précis.</a:t>
            </a:r>
          </a:p>
          <a:p>
            <a:pPr lvl="0" rtl="0">
              <a:lnSpc>
                <a:spcPct val="100000"/>
              </a:lnSpc>
              <a:spcBef>
                <a:spcPts val="0"/>
              </a:spcBef>
              <a:spcAft>
                <a:spcPts val="0"/>
              </a:spcAft>
              <a:buNone/>
            </a:pPr>
            <a:r>
              <a:rPr lang="fr">
                <a:latin typeface="Alegreya"/>
                <a:ea typeface="Alegreya"/>
                <a:cs typeface="Alegreya"/>
                <a:sym typeface="Alegreya"/>
              </a:rPr>
              <a:t>Pour savoir si le drop a bien fonctionné nous affichons le fond en jaune ainsi que la mention “Dropped” dans l’espace.</a:t>
            </a:r>
          </a:p>
          <a:p>
            <a:pPr lvl="0" rtl="0">
              <a:lnSpc>
                <a:spcPct val="100000"/>
              </a:lnSpc>
              <a:spcBef>
                <a:spcPts val="0"/>
              </a:spcBef>
              <a:spcAft>
                <a:spcPts val="0"/>
              </a:spcAft>
              <a:buNone/>
            </a:pPr>
            <a:br>
              <a:rPr lang="fr">
                <a:latin typeface="Alegreya"/>
                <a:ea typeface="Alegreya"/>
                <a:cs typeface="Alegreya"/>
                <a:sym typeface="Alegreya"/>
              </a:rPr>
            </a:br>
            <a:r>
              <a:rPr lang="fr">
                <a:latin typeface="Alegreya"/>
                <a:ea typeface="Alegreya"/>
                <a:cs typeface="Alegreya"/>
                <a:sym typeface="Alegreya"/>
              </a:rPr>
              <a:t>Nous pouvons à présent dragger et dropper notre </a:t>
            </a:r>
            <a:r>
              <a:rPr b="1" lang="fr">
                <a:latin typeface="Alegreya"/>
                <a:ea typeface="Alegreya"/>
                <a:cs typeface="Alegreya"/>
                <a:sym typeface="Alegreya"/>
              </a:rPr>
              <a:t>item</a:t>
            </a:r>
            <a:r>
              <a:rPr lang="fr">
                <a:latin typeface="Alegreya"/>
                <a:ea typeface="Alegreya"/>
                <a:cs typeface="Alegreya"/>
                <a:sym typeface="Alegreya"/>
              </a:rPr>
              <a:t> dans l’</a:t>
            </a:r>
            <a:r>
              <a:rPr b="1" lang="fr">
                <a:latin typeface="Alegreya"/>
                <a:ea typeface="Alegreya"/>
                <a:cs typeface="Alegreya"/>
                <a:sym typeface="Alegreya"/>
              </a:rPr>
              <a:t>espace</a:t>
            </a:r>
            <a:r>
              <a:rPr lang="fr">
                <a:latin typeface="Alegreya"/>
                <a:ea typeface="Alegreya"/>
                <a:cs typeface="Alegreya"/>
                <a:sym typeface="Alegreya"/>
              </a:rPr>
              <a:t> qui lui est réservé.</a:t>
            </a:r>
          </a:p>
        </p:txBody>
      </p:sp>
      <p:sp>
        <p:nvSpPr>
          <p:cNvPr id="187" name="Shape 187"/>
          <p:cNvSpPr/>
          <p:nvPr/>
        </p:nvSpPr>
        <p:spPr>
          <a:xfrm>
            <a:off x="5620500" y="1723800"/>
            <a:ext cx="3523500" cy="3419700"/>
          </a:xfrm>
          <a:prstGeom prst="rect">
            <a:avLst/>
          </a:prstGeom>
          <a:noFill/>
          <a:ln cap="flat" cmpd="sng" w="19050">
            <a:solidFill>
              <a:schemeClr val="dk1"/>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sz="1150">
              <a:solidFill>
                <a:srgbClr val="333333"/>
              </a:solidFill>
              <a:highlight>
                <a:srgbClr val="EEEEEE"/>
              </a:highlight>
            </a:endParaRPr>
          </a:p>
          <a:p>
            <a:pPr lvl="0" rtl="0">
              <a:spcBef>
                <a:spcPts val="0"/>
              </a:spcBef>
              <a:buNone/>
            </a:pPr>
            <a:r>
              <a:t/>
            </a:r>
            <a:endParaRPr sz="1150">
              <a:solidFill>
                <a:srgbClr val="333333"/>
              </a:solidFill>
              <a:highlight>
                <a:srgbClr val="EEEEEE"/>
              </a:highlight>
            </a:endParaRPr>
          </a:p>
          <a:p>
            <a:pPr lvl="0" rtl="0">
              <a:spcBef>
                <a:spcPts val="0"/>
              </a:spcBef>
              <a:buNone/>
            </a:pPr>
            <a:r>
              <a:t/>
            </a:r>
            <a:endParaRPr sz="1150">
              <a:solidFill>
                <a:srgbClr val="333333"/>
              </a:solidFill>
              <a:highlight>
                <a:srgbClr val="EEEEEE"/>
              </a:highlight>
            </a:endParaRPr>
          </a:p>
          <a:p>
            <a:pPr lvl="0" rtl="0">
              <a:spcBef>
                <a:spcPts val="0"/>
              </a:spcBef>
              <a:buNone/>
            </a:pPr>
            <a:r>
              <a:t/>
            </a:r>
            <a:endParaRPr sz="1150">
              <a:solidFill>
                <a:srgbClr val="333333"/>
              </a:solidFill>
              <a:highlight>
                <a:srgbClr val="EEEEEE"/>
              </a:highlight>
            </a:endParaRPr>
          </a:p>
          <a:p>
            <a:pPr lvl="0" rtl="0">
              <a:spcBef>
                <a:spcPts val="0"/>
              </a:spcBef>
              <a:buNone/>
            </a:pPr>
            <a:r>
              <a:t/>
            </a:r>
            <a:endParaRPr sz="1150">
              <a:solidFill>
                <a:srgbClr val="333333"/>
              </a:solidFill>
              <a:highlight>
                <a:srgbClr val="EEEEEE"/>
              </a:highlight>
            </a:endParaRPr>
          </a:p>
          <a:p>
            <a:pPr lvl="0" rtl="0">
              <a:spcBef>
                <a:spcPts val="0"/>
              </a:spcBef>
              <a:buNone/>
            </a:pPr>
            <a:r>
              <a:t/>
            </a:r>
            <a:endParaRPr sz="1150">
              <a:solidFill>
                <a:srgbClr val="333333"/>
              </a:solidFill>
              <a:highlight>
                <a:srgbClr val="EEEEEE"/>
              </a:highlight>
            </a:endParaRPr>
          </a:p>
          <a:p>
            <a:pPr lvl="0" rtl="0">
              <a:spcBef>
                <a:spcPts val="0"/>
              </a:spcBef>
              <a:buNone/>
            </a:pPr>
            <a:r>
              <a:t/>
            </a:r>
            <a:endParaRPr sz="1150">
              <a:solidFill>
                <a:srgbClr val="333333"/>
              </a:solidFill>
              <a:highlight>
                <a:srgbClr val="EEEEEE"/>
              </a:highlight>
            </a:endParaRPr>
          </a:p>
          <a:p>
            <a:pPr lvl="0" rtl="0">
              <a:spcBef>
                <a:spcPts val="0"/>
              </a:spcBef>
              <a:buNone/>
            </a:pPr>
            <a:r>
              <a:t/>
            </a:r>
            <a:endParaRPr sz="1150">
              <a:solidFill>
                <a:srgbClr val="333333"/>
              </a:solidFill>
              <a:highlight>
                <a:srgbClr val="EEEEEE"/>
              </a:highlight>
            </a:endParaRPr>
          </a:p>
          <a:p>
            <a:pPr lvl="0" rtl="0" algn="ctr">
              <a:spcBef>
                <a:spcPts val="0"/>
              </a:spcBef>
              <a:buNone/>
            </a:pPr>
            <a:r>
              <a:t/>
            </a:r>
            <a:endParaRPr i="1" u="sng">
              <a:highlight>
                <a:srgbClr val="EEEEEE"/>
              </a:highlight>
            </a:endParaRPr>
          </a:p>
          <a:p>
            <a:pPr lvl="0" rtl="0" algn="ctr">
              <a:spcBef>
                <a:spcPts val="0"/>
              </a:spcBef>
              <a:buNone/>
            </a:pPr>
            <a:r>
              <a:rPr i="1" lang="fr" u="sng">
                <a:highlight>
                  <a:srgbClr val="EEEEEE"/>
                </a:highlight>
                <a:latin typeface="Merriweather"/>
                <a:ea typeface="Merriweather"/>
                <a:cs typeface="Merriweather"/>
                <a:sym typeface="Merriweather"/>
              </a:rPr>
              <a:t>Voici le code exemple correspondant :</a:t>
            </a:r>
          </a:p>
          <a:p>
            <a:pPr lvl="0">
              <a:spcBef>
                <a:spcPts val="0"/>
              </a:spcBef>
              <a:buNone/>
            </a:pPr>
            <a:r>
              <a:rPr lang="fr" sz="1150">
                <a:solidFill>
                  <a:srgbClr val="333333"/>
                </a:solidFill>
                <a:highlight>
                  <a:srgbClr val="EEEEEE"/>
                </a:highlight>
              </a:rPr>
              <a:t> </a:t>
            </a:r>
            <a:r>
              <a:rPr lang="fr" sz="1150">
                <a:solidFill>
                  <a:srgbClr val="333333"/>
                </a:solidFill>
                <a:highlight>
                  <a:srgbClr val="EEEEEE"/>
                </a:highlight>
              </a:rPr>
              <a:t> </a:t>
            </a:r>
          </a:p>
          <a:p>
            <a:pPr lvl="0">
              <a:spcBef>
                <a:spcPts val="0"/>
              </a:spcBef>
              <a:buNone/>
            </a:pPr>
            <a:r>
              <a:rPr lang="fr" sz="1150">
                <a:solidFill>
                  <a:srgbClr val="000080"/>
                </a:solidFill>
                <a:highlight>
                  <a:srgbClr val="EEEEEE"/>
                </a:highlight>
              </a:rPr>
              <a:t>&lt;script&gt;</a:t>
            </a:r>
          </a:p>
          <a:p>
            <a:pPr lvl="0">
              <a:spcBef>
                <a:spcPts val="0"/>
              </a:spcBef>
              <a:buNone/>
            </a:pPr>
            <a:r>
              <a:rPr lang="fr" sz="1150">
                <a:solidFill>
                  <a:srgbClr val="333333"/>
                </a:solidFill>
                <a:highlight>
                  <a:srgbClr val="EEEEEE"/>
                </a:highlight>
              </a:rPr>
              <a:t> $( </a:t>
            </a:r>
            <a:r>
              <a:rPr b="1" lang="fr" sz="1150">
                <a:solidFill>
                  <a:srgbClr val="333333"/>
                </a:solidFill>
                <a:highlight>
                  <a:srgbClr val="EEEEEE"/>
                </a:highlight>
              </a:rPr>
              <a:t>function</a:t>
            </a:r>
            <a:r>
              <a:rPr lang="fr" sz="1150">
                <a:solidFill>
                  <a:srgbClr val="333333"/>
                </a:solidFill>
                <a:highlight>
                  <a:srgbClr val="EEEEEE"/>
                </a:highlight>
              </a:rPr>
              <a:t>() {</a:t>
            </a:r>
          </a:p>
          <a:p>
            <a:pPr lvl="0">
              <a:spcBef>
                <a:spcPts val="0"/>
              </a:spcBef>
              <a:buNone/>
            </a:pPr>
            <a:r>
              <a:rPr lang="fr" sz="1150">
                <a:solidFill>
                  <a:srgbClr val="333333"/>
                </a:solidFill>
                <a:highlight>
                  <a:srgbClr val="EEEEEE"/>
                </a:highlight>
              </a:rPr>
              <a:t>    $( </a:t>
            </a:r>
            <a:r>
              <a:rPr lang="fr" sz="1150">
                <a:solidFill>
                  <a:srgbClr val="DD1144"/>
                </a:solidFill>
                <a:highlight>
                  <a:srgbClr val="EEEEEE"/>
                </a:highlight>
              </a:rPr>
              <a:t>"#itemDraggable"</a:t>
            </a:r>
            <a:r>
              <a:rPr lang="fr" sz="1150">
                <a:solidFill>
                  <a:srgbClr val="333333"/>
                </a:solidFill>
                <a:highlight>
                  <a:srgbClr val="EEEEEE"/>
                </a:highlight>
              </a:rPr>
              <a:t> ).draggable();</a:t>
            </a:r>
          </a:p>
          <a:p>
            <a:pPr lvl="0">
              <a:spcBef>
                <a:spcPts val="0"/>
              </a:spcBef>
              <a:buNone/>
            </a:pPr>
            <a:r>
              <a:t/>
            </a:r>
            <a:endParaRPr sz="1150">
              <a:solidFill>
                <a:srgbClr val="333333"/>
              </a:solidFill>
              <a:highlight>
                <a:srgbClr val="EEEEEE"/>
              </a:highlight>
            </a:endParaRPr>
          </a:p>
          <a:p>
            <a:pPr lvl="0">
              <a:spcBef>
                <a:spcPts val="0"/>
              </a:spcBef>
              <a:buNone/>
            </a:pPr>
            <a:r>
              <a:rPr lang="fr" sz="1150">
                <a:solidFill>
                  <a:srgbClr val="333333"/>
                </a:solidFill>
                <a:highlight>
                  <a:srgbClr val="EEEEEE"/>
                </a:highlight>
              </a:rPr>
              <a:t>    $( </a:t>
            </a:r>
            <a:r>
              <a:rPr lang="fr" sz="1150">
                <a:solidFill>
                  <a:srgbClr val="DD1144"/>
                </a:solidFill>
                <a:highlight>
                  <a:srgbClr val="EEEEEE"/>
                </a:highlight>
              </a:rPr>
              <a:t>"#droppableSpace"</a:t>
            </a:r>
            <a:r>
              <a:rPr lang="fr" sz="1150">
                <a:solidFill>
                  <a:srgbClr val="333333"/>
                </a:solidFill>
                <a:highlight>
                  <a:srgbClr val="EEEEEE"/>
                </a:highlight>
              </a:rPr>
              <a:t> ).droppable({</a:t>
            </a:r>
          </a:p>
          <a:p>
            <a:pPr lvl="0">
              <a:spcBef>
                <a:spcPts val="0"/>
              </a:spcBef>
              <a:buNone/>
            </a:pPr>
            <a:r>
              <a:rPr lang="fr" sz="1150">
                <a:solidFill>
                  <a:srgbClr val="333333"/>
                </a:solidFill>
                <a:highlight>
                  <a:srgbClr val="EEEEEE"/>
                </a:highlight>
              </a:rPr>
              <a:t>      drop: </a:t>
            </a:r>
            <a:r>
              <a:rPr b="1" lang="fr" sz="1150">
                <a:solidFill>
                  <a:srgbClr val="333333"/>
                </a:solidFill>
                <a:highlight>
                  <a:srgbClr val="EEEEEE"/>
                </a:highlight>
              </a:rPr>
              <a:t>function</a:t>
            </a:r>
            <a:r>
              <a:rPr lang="fr" sz="1150">
                <a:solidFill>
                  <a:srgbClr val="333333"/>
                </a:solidFill>
                <a:highlight>
                  <a:srgbClr val="EEEEEE"/>
                </a:highlight>
              </a:rPr>
              <a:t>( event, ui ) {</a:t>
            </a:r>
          </a:p>
          <a:p>
            <a:pPr lvl="0">
              <a:spcBef>
                <a:spcPts val="0"/>
              </a:spcBef>
              <a:buNone/>
            </a:pPr>
            <a:r>
              <a:rPr lang="fr" sz="1150">
                <a:solidFill>
                  <a:srgbClr val="333333"/>
                </a:solidFill>
                <a:highlight>
                  <a:srgbClr val="EEEEEE"/>
                </a:highlight>
              </a:rPr>
              <a:t>      $( </a:t>
            </a:r>
            <a:r>
              <a:rPr b="1" lang="fr" sz="1150">
                <a:solidFill>
                  <a:srgbClr val="333333"/>
                </a:solidFill>
                <a:highlight>
                  <a:srgbClr val="EEEEEE"/>
                </a:highlight>
              </a:rPr>
              <a:t>this</a:t>
            </a:r>
            <a:r>
              <a:rPr lang="fr" sz="1150">
                <a:solidFill>
                  <a:srgbClr val="333333"/>
                </a:solidFill>
                <a:highlight>
                  <a:srgbClr val="EEEEEE"/>
                </a:highlight>
              </a:rPr>
              <a:t> ).addClass( </a:t>
            </a:r>
            <a:r>
              <a:rPr lang="fr" sz="1150">
                <a:solidFill>
                  <a:srgbClr val="DD1144"/>
                </a:solidFill>
                <a:highlight>
                  <a:srgbClr val="EEEEEE"/>
                </a:highlight>
              </a:rPr>
              <a:t>"ui-state-highlight"</a:t>
            </a:r>
            <a:r>
              <a:rPr lang="fr" sz="1150">
                <a:solidFill>
                  <a:srgbClr val="333333"/>
                </a:solidFill>
                <a:highlight>
                  <a:srgbClr val="EEEEEE"/>
                </a:highlight>
              </a:rPr>
              <a:t> ).find( </a:t>
            </a:r>
            <a:r>
              <a:rPr lang="fr" sz="1150">
                <a:solidFill>
                  <a:srgbClr val="DD1144"/>
                </a:solidFill>
                <a:highlight>
                  <a:srgbClr val="EEEEEE"/>
                </a:highlight>
              </a:rPr>
              <a:t>"p"</a:t>
            </a:r>
            <a:r>
              <a:rPr lang="fr" sz="1150">
                <a:solidFill>
                  <a:srgbClr val="333333"/>
                </a:solidFill>
                <a:highlight>
                  <a:srgbClr val="EEEEEE"/>
                </a:highlight>
              </a:rPr>
              <a:t> )</a:t>
            </a:r>
          </a:p>
          <a:p>
            <a:pPr lvl="0">
              <a:spcBef>
                <a:spcPts val="0"/>
              </a:spcBef>
              <a:buNone/>
            </a:pPr>
            <a:r>
              <a:rPr lang="fr" sz="1150">
                <a:solidFill>
                  <a:srgbClr val="333333"/>
                </a:solidFill>
                <a:highlight>
                  <a:srgbClr val="EEEEEE"/>
                </a:highlight>
              </a:rPr>
              <a:t>           .html( </a:t>
            </a:r>
            <a:r>
              <a:rPr lang="fr" sz="1150">
                <a:solidFill>
                  <a:srgbClr val="DD1144"/>
                </a:solidFill>
                <a:highlight>
                  <a:srgbClr val="EEEEEE"/>
                </a:highlight>
              </a:rPr>
              <a:t>"Dropped!"</a:t>
            </a:r>
            <a:r>
              <a:rPr lang="fr" sz="1150">
                <a:solidFill>
                  <a:srgbClr val="333333"/>
                </a:solidFill>
                <a:highlight>
                  <a:srgbClr val="EEEEEE"/>
                </a:highlight>
              </a:rPr>
              <a:t> );   }   });    } );</a:t>
            </a:r>
          </a:p>
          <a:p>
            <a:pPr lvl="0">
              <a:spcBef>
                <a:spcPts val="0"/>
              </a:spcBef>
              <a:buNone/>
            </a:pPr>
            <a:r>
              <a:rPr lang="fr" sz="1150">
                <a:solidFill>
                  <a:srgbClr val="333333"/>
                </a:solidFill>
                <a:highlight>
                  <a:srgbClr val="EEEEEE"/>
                </a:highlight>
              </a:rPr>
              <a:t> </a:t>
            </a:r>
            <a:r>
              <a:rPr lang="fr" sz="1150">
                <a:solidFill>
                  <a:srgbClr val="000080"/>
                </a:solidFill>
                <a:highlight>
                  <a:srgbClr val="EEEEEE"/>
                </a:highlight>
              </a:rPr>
              <a:t>&lt;/script&gt;</a:t>
            </a:r>
          </a:p>
          <a:p>
            <a:pPr lvl="0">
              <a:spcBef>
                <a:spcPts val="0"/>
              </a:spcBef>
              <a:buNone/>
            </a:pPr>
            <a:r>
              <a:t/>
            </a:r>
            <a:endParaRPr sz="1150">
              <a:solidFill>
                <a:srgbClr val="000080"/>
              </a:solidFill>
              <a:highlight>
                <a:srgbClr val="EEEEEE"/>
              </a:highlight>
            </a:endParaRPr>
          </a:p>
          <a:p>
            <a:pPr lvl="0">
              <a:spcBef>
                <a:spcPts val="0"/>
              </a:spcBef>
              <a:buNone/>
            </a:pPr>
            <a:r>
              <a:rPr lang="fr" sz="1150">
                <a:solidFill>
                  <a:srgbClr val="000080"/>
                </a:solidFill>
                <a:highlight>
                  <a:srgbClr val="EEEEEE"/>
                </a:highlight>
              </a:rPr>
              <a:t>&lt;div </a:t>
            </a:r>
            <a:r>
              <a:rPr lang="fr" sz="1150">
                <a:solidFill>
                  <a:srgbClr val="008080"/>
                </a:solidFill>
                <a:highlight>
                  <a:srgbClr val="EEEEEE"/>
                </a:highlight>
              </a:rPr>
              <a:t>id</a:t>
            </a:r>
            <a:r>
              <a:rPr lang="fr" sz="1150">
                <a:solidFill>
                  <a:srgbClr val="000080"/>
                </a:solidFill>
                <a:highlight>
                  <a:srgbClr val="EEEEEE"/>
                </a:highlight>
              </a:rPr>
              <a:t>=</a:t>
            </a:r>
            <a:r>
              <a:rPr lang="fr" sz="1150">
                <a:solidFill>
                  <a:srgbClr val="DD1144"/>
                </a:solidFill>
                <a:highlight>
                  <a:srgbClr val="EEEEEE"/>
                </a:highlight>
              </a:rPr>
              <a:t>"itemDraggable"</a:t>
            </a:r>
            <a:r>
              <a:rPr lang="fr" sz="1150">
                <a:solidFill>
                  <a:srgbClr val="000080"/>
                </a:solidFill>
                <a:highlight>
                  <a:srgbClr val="EEEEEE"/>
                </a:highlight>
              </a:rPr>
              <a:t> </a:t>
            </a:r>
            <a:r>
              <a:rPr lang="fr" sz="1150">
                <a:solidFill>
                  <a:srgbClr val="008080"/>
                </a:solidFill>
                <a:highlight>
                  <a:srgbClr val="EEEEEE"/>
                </a:highlight>
              </a:rPr>
              <a:t>class</a:t>
            </a:r>
            <a:r>
              <a:rPr lang="fr" sz="1150">
                <a:solidFill>
                  <a:srgbClr val="000080"/>
                </a:solidFill>
                <a:highlight>
                  <a:srgbClr val="EEEEEE"/>
                </a:highlight>
              </a:rPr>
              <a:t>=</a:t>
            </a:r>
            <a:r>
              <a:rPr lang="fr" sz="1150">
                <a:solidFill>
                  <a:srgbClr val="DD1144"/>
                </a:solidFill>
                <a:highlight>
                  <a:srgbClr val="EEEEEE"/>
                </a:highlight>
              </a:rPr>
              <a:t>"ui-widget-content"</a:t>
            </a:r>
            <a:r>
              <a:rPr lang="fr" sz="1150">
                <a:solidFill>
                  <a:srgbClr val="000080"/>
                </a:solidFill>
                <a:highlight>
                  <a:srgbClr val="EEEEEE"/>
                </a:highlight>
              </a:rPr>
              <a:t>&gt;</a:t>
            </a:r>
          </a:p>
          <a:p>
            <a:pPr indent="457200" lvl="0" marL="0">
              <a:spcBef>
                <a:spcPts val="0"/>
              </a:spcBef>
              <a:buNone/>
            </a:pPr>
            <a:r>
              <a:rPr lang="fr" sz="1150">
                <a:solidFill>
                  <a:srgbClr val="000080"/>
                </a:solidFill>
                <a:highlight>
                  <a:srgbClr val="EEEEEE"/>
                </a:highlight>
              </a:rPr>
              <a:t>&lt;p&gt;</a:t>
            </a:r>
            <a:r>
              <a:rPr lang="fr" sz="1150">
                <a:solidFill>
                  <a:srgbClr val="333333"/>
                </a:solidFill>
                <a:highlight>
                  <a:srgbClr val="EEEEEE"/>
                </a:highlight>
              </a:rPr>
              <a:t>Drag me to my target</a:t>
            </a:r>
            <a:r>
              <a:rPr lang="fr" sz="1150">
                <a:solidFill>
                  <a:srgbClr val="000080"/>
                </a:solidFill>
                <a:highlight>
                  <a:srgbClr val="EEEEEE"/>
                </a:highlight>
              </a:rPr>
              <a:t>&lt;/p&gt;</a:t>
            </a:r>
          </a:p>
          <a:p>
            <a:pPr lvl="0">
              <a:spcBef>
                <a:spcPts val="0"/>
              </a:spcBef>
              <a:buNone/>
            </a:pPr>
            <a:r>
              <a:rPr lang="fr" sz="1150">
                <a:solidFill>
                  <a:srgbClr val="000080"/>
                </a:solidFill>
                <a:highlight>
                  <a:srgbClr val="EEEEEE"/>
                </a:highlight>
              </a:rPr>
              <a:t>&lt;/div&gt;</a:t>
            </a:r>
          </a:p>
          <a:p>
            <a:pPr lvl="0">
              <a:spcBef>
                <a:spcPts val="0"/>
              </a:spcBef>
              <a:buNone/>
            </a:pPr>
            <a:r>
              <a:t/>
            </a:r>
            <a:endParaRPr sz="1150">
              <a:solidFill>
                <a:srgbClr val="000080"/>
              </a:solidFill>
              <a:highlight>
                <a:srgbClr val="EEEEEE"/>
              </a:highlight>
            </a:endParaRPr>
          </a:p>
          <a:p>
            <a:pPr lvl="0">
              <a:spcBef>
                <a:spcPts val="0"/>
              </a:spcBef>
              <a:buNone/>
            </a:pPr>
            <a:r>
              <a:rPr lang="fr" sz="1150">
                <a:solidFill>
                  <a:srgbClr val="000080"/>
                </a:solidFill>
                <a:highlight>
                  <a:srgbClr val="EEEEEE"/>
                </a:highlight>
              </a:rPr>
              <a:t>&lt;div </a:t>
            </a:r>
            <a:r>
              <a:rPr lang="fr" sz="1150">
                <a:solidFill>
                  <a:srgbClr val="008080"/>
                </a:solidFill>
                <a:highlight>
                  <a:srgbClr val="EEEEEE"/>
                </a:highlight>
              </a:rPr>
              <a:t>id</a:t>
            </a:r>
            <a:r>
              <a:rPr lang="fr" sz="1150">
                <a:solidFill>
                  <a:srgbClr val="000080"/>
                </a:solidFill>
                <a:highlight>
                  <a:srgbClr val="EEEEEE"/>
                </a:highlight>
              </a:rPr>
              <a:t>=</a:t>
            </a:r>
            <a:r>
              <a:rPr lang="fr" sz="1150">
                <a:solidFill>
                  <a:srgbClr val="DD1144"/>
                </a:solidFill>
                <a:highlight>
                  <a:srgbClr val="EEEEEE"/>
                </a:highlight>
              </a:rPr>
              <a:t>"droppableSpace"</a:t>
            </a:r>
            <a:r>
              <a:rPr lang="fr" sz="1150">
                <a:solidFill>
                  <a:srgbClr val="000080"/>
                </a:solidFill>
                <a:highlight>
                  <a:srgbClr val="EEEEEE"/>
                </a:highlight>
              </a:rPr>
              <a:t> </a:t>
            </a:r>
            <a:r>
              <a:rPr lang="fr" sz="1150">
                <a:solidFill>
                  <a:srgbClr val="008080"/>
                </a:solidFill>
                <a:highlight>
                  <a:srgbClr val="EEEEEE"/>
                </a:highlight>
              </a:rPr>
              <a:t>class</a:t>
            </a:r>
            <a:r>
              <a:rPr lang="fr" sz="1150">
                <a:solidFill>
                  <a:srgbClr val="000080"/>
                </a:solidFill>
                <a:highlight>
                  <a:srgbClr val="EEEEEE"/>
                </a:highlight>
              </a:rPr>
              <a:t>=</a:t>
            </a:r>
            <a:r>
              <a:rPr lang="fr" sz="1150">
                <a:solidFill>
                  <a:srgbClr val="DD1144"/>
                </a:solidFill>
                <a:highlight>
                  <a:srgbClr val="EEEEEE"/>
                </a:highlight>
              </a:rPr>
              <a:t>"ui-widget-header"</a:t>
            </a:r>
            <a:r>
              <a:rPr lang="fr" sz="1150">
                <a:solidFill>
                  <a:srgbClr val="000080"/>
                </a:solidFill>
                <a:highlight>
                  <a:srgbClr val="EEEEEE"/>
                </a:highlight>
              </a:rPr>
              <a:t>&gt;</a:t>
            </a:r>
          </a:p>
          <a:p>
            <a:pPr indent="457200" lvl="0">
              <a:spcBef>
                <a:spcPts val="0"/>
              </a:spcBef>
              <a:buNone/>
            </a:pPr>
            <a:r>
              <a:rPr lang="fr" sz="1150">
                <a:solidFill>
                  <a:srgbClr val="000080"/>
                </a:solidFill>
                <a:highlight>
                  <a:srgbClr val="EEEEEE"/>
                </a:highlight>
              </a:rPr>
              <a:t>&lt;p&gt;</a:t>
            </a:r>
            <a:r>
              <a:rPr lang="fr" sz="1150">
                <a:solidFill>
                  <a:srgbClr val="333333"/>
                </a:solidFill>
                <a:highlight>
                  <a:srgbClr val="EEEEEE"/>
                </a:highlight>
              </a:rPr>
              <a:t>Drop here</a:t>
            </a:r>
            <a:r>
              <a:rPr lang="fr" sz="1150">
                <a:solidFill>
                  <a:srgbClr val="000080"/>
                </a:solidFill>
                <a:highlight>
                  <a:srgbClr val="EEEEEE"/>
                </a:highlight>
              </a:rPr>
              <a:t>&lt;/p&gt;</a:t>
            </a:r>
          </a:p>
          <a:p>
            <a:pPr lvl="0">
              <a:spcBef>
                <a:spcPts val="0"/>
              </a:spcBef>
              <a:buNone/>
            </a:pPr>
            <a:r>
              <a:rPr lang="fr" sz="1150">
                <a:solidFill>
                  <a:srgbClr val="000080"/>
                </a:solidFill>
                <a:highlight>
                  <a:srgbClr val="EEEEEE"/>
                </a:highlight>
              </a:rPr>
              <a:t>&lt;/div&gt;</a:t>
            </a:r>
          </a:p>
          <a:p>
            <a:pPr lvl="0" rtl="0">
              <a:spcBef>
                <a:spcPts val="0"/>
              </a:spcBef>
              <a:buNone/>
            </a:pPr>
            <a:r>
              <a:t/>
            </a:r>
            <a:endParaRPr sz="1150">
              <a:solidFill>
                <a:srgbClr val="333333"/>
              </a:solidFill>
              <a:highlight>
                <a:srgbClr val="EEEEEE"/>
              </a:highlight>
            </a:endParaRPr>
          </a:p>
          <a:p>
            <a:pPr lvl="0" rtl="0">
              <a:spcBef>
                <a:spcPts val="0"/>
              </a:spcBef>
              <a:buNone/>
            </a:pPr>
            <a:r>
              <a:t/>
            </a:r>
            <a:endParaRPr sz="1150">
              <a:solidFill>
                <a:srgbClr val="000080"/>
              </a:solidFill>
              <a:highlight>
                <a:srgbClr val="EEEEEE"/>
              </a:highlight>
            </a:endParaRPr>
          </a:p>
          <a:p>
            <a:pPr lvl="0" rtl="0">
              <a:spcBef>
                <a:spcPts val="0"/>
              </a:spcBef>
              <a:buNone/>
            </a:pPr>
            <a:r>
              <a:t/>
            </a:r>
            <a:endParaRPr sz="1150">
              <a:solidFill>
                <a:srgbClr val="000080"/>
              </a:solidFill>
              <a:highlight>
                <a:srgbClr val="EEEEEE"/>
              </a:highlight>
            </a:endParaRPr>
          </a:p>
          <a:p>
            <a:pPr lvl="0" rtl="0">
              <a:spcBef>
                <a:spcPts val="0"/>
              </a:spcBef>
              <a:buNone/>
            </a:pPr>
            <a:r>
              <a:t/>
            </a:r>
            <a:endParaRPr sz="1150">
              <a:solidFill>
                <a:srgbClr val="000080"/>
              </a:solidFill>
              <a:highlight>
                <a:srgbClr val="EEEEEE"/>
              </a:highlight>
            </a:endParaRPr>
          </a:p>
          <a:p>
            <a:pPr lvl="0" rtl="0">
              <a:spcBef>
                <a:spcPts val="0"/>
              </a:spcBef>
              <a:buNone/>
            </a:pPr>
            <a:r>
              <a:t/>
            </a:r>
            <a:endParaRPr sz="1150">
              <a:solidFill>
                <a:srgbClr val="000080"/>
              </a:solidFill>
              <a:highlight>
                <a:srgbClr val="EEEEEE"/>
              </a:highlight>
            </a:endParaRPr>
          </a:p>
          <a:p>
            <a:pPr lvl="0" rtl="0">
              <a:spcBef>
                <a:spcPts val="0"/>
              </a:spcBef>
              <a:buNone/>
            </a:pPr>
            <a:r>
              <a:t/>
            </a:r>
            <a:endParaRPr sz="1150">
              <a:solidFill>
                <a:srgbClr val="000080"/>
              </a:solidFill>
              <a:highlight>
                <a:srgbClr val="EEEEEE"/>
              </a:highlight>
            </a:endParaRPr>
          </a:p>
          <a:p>
            <a:pPr lvl="0" rtl="0">
              <a:spcBef>
                <a:spcPts val="0"/>
              </a:spcBef>
              <a:buNone/>
            </a:pPr>
            <a:r>
              <a:t/>
            </a:r>
            <a:endParaRPr sz="1150">
              <a:solidFill>
                <a:srgbClr val="000080"/>
              </a:solidFill>
              <a:highlight>
                <a:srgbClr val="EEEEEE"/>
              </a:highlight>
            </a:endParaRPr>
          </a:p>
          <a:p>
            <a:pPr lvl="0" rtl="0">
              <a:spcBef>
                <a:spcPts val="0"/>
              </a:spcBef>
              <a:buNone/>
            </a:pPr>
            <a:r>
              <a:t/>
            </a:r>
            <a:endParaRPr sz="1150">
              <a:solidFill>
                <a:srgbClr val="000080"/>
              </a:solidFill>
              <a:highlight>
                <a:srgbClr val="EEEEEE"/>
              </a:highlight>
            </a:endParaRPr>
          </a:p>
          <a:p>
            <a:pPr lvl="0" rtl="0">
              <a:spcBef>
                <a:spcPts val="0"/>
              </a:spcBef>
              <a:buNone/>
            </a:pPr>
            <a:r>
              <a:t/>
            </a:r>
            <a:endParaRPr sz="1150">
              <a:solidFill>
                <a:srgbClr val="000080"/>
              </a:solidFill>
              <a:highlight>
                <a:srgbClr val="EEEEEE"/>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0" y="738725"/>
            <a:ext cx="9144000" cy="767700"/>
          </a:xfrm>
          <a:prstGeom prst="rect">
            <a:avLst/>
          </a:prstGeom>
        </p:spPr>
        <p:txBody>
          <a:bodyPr anchorCtr="0" anchor="ctr" bIns="91425" lIns="91425" rIns="91425" tIns="91425">
            <a:noAutofit/>
          </a:bodyPr>
          <a:lstStyle/>
          <a:p>
            <a:pPr indent="0" lvl="0" marL="0" rtl="0" algn="ctr">
              <a:spcBef>
                <a:spcPts val="0"/>
              </a:spcBef>
              <a:buNone/>
            </a:pPr>
            <a:r>
              <a:rPr b="1" lang="fr" u="sng">
                <a:latin typeface="Alegreya"/>
                <a:ea typeface="Alegreya"/>
                <a:cs typeface="Alegreya"/>
                <a:sym typeface="Alegreya"/>
              </a:rPr>
              <a:t>Droppable</a:t>
            </a:r>
          </a:p>
        </p:txBody>
      </p:sp>
      <p:sp>
        <p:nvSpPr>
          <p:cNvPr id="193" name="Shape 193"/>
          <p:cNvSpPr txBox="1"/>
          <p:nvPr>
            <p:ph idx="1" type="body"/>
          </p:nvPr>
        </p:nvSpPr>
        <p:spPr>
          <a:xfrm>
            <a:off x="483175" y="1821450"/>
            <a:ext cx="5065500" cy="32244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fr">
                <a:latin typeface="Alegreya"/>
                <a:ea typeface="Alegreya"/>
                <a:cs typeface="Alegreya"/>
                <a:sym typeface="Alegreya"/>
              </a:rPr>
              <a:t>Nous allons à présent découvrir les fonctionnalités les plus utilisées dans le plugin </a:t>
            </a:r>
            <a:r>
              <a:rPr b="1" lang="fr">
                <a:latin typeface="Alegreya"/>
                <a:ea typeface="Alegreya"/>
                <a:cs typeface="Alegreya"/>
                <a:sym typeface="Alegreya"/>
              </a:rPr>
              <a:t>droppable</a:t>
            </a:r>
            <a:r>
              <a:rPr lang="fr">
                <a:latin typeface="Alegreya"/>
                <a:ea typeface="Alegreya"/>
                <a:cs typeface="Alegreya"/>
                <a:sym typeface="Alegreya"/>
              </a:rPr>
              <a:t>.</a:t>
            </a:r>
          </a:p>
          <a:p>
            <a:pPr lvl="0" rtl="0">
              <a:lnSpc>
                <a:spcPct val="100000"/>
              </a:lnSpc>
              <a:spcBef>
                <a:spcPts val="0"/>
              </a:spcBef>
              <a:spcAft>
                <a:spcPts val="0"/>
              </a:spcAft>
              <a:buNone/>
            </a:pPr>
            <a:r>
              <a:t/>
            </a:r>
            <a:endParaRPr>
              <a:latin typeface="Alegreya"/>
              <a:ea typeface="Alegreya"/>
              <a:cs typeface="Alegreya"/>
              <a:sym typeface="Alegreya"/>
            </a:endParaRPr>
          </a:p>
          <a:p>
            <a:pPr indent="-228600" lvl="0" marL="457200" rtl="0">
              <a:lnSpc>
                <a:spcPct val="100000"/>
              </a:lnSpc>
              <a:spcBef>
                <a:spcPts val="0"/>
              </a:spcBef>
              <a:spcAft>
                <a:spcPts val="0"/>
              </a:spcAft>
              <a:buFont typeface="Alegreya"/>
              <a:buChar char="-"/>
            </a:pPr>
            <a:r>
              <a:rPr b="1" i="1" lang="fr">
                <a:latin typeface="Alegreya"/>
                <a:ea typeface="Alegreya"/>
                <a:cs typeface="Alegreya"/>
                <a:sym typeface="Alegreya"/>
              </a:rPr>
              <a:t>drop</a:t>
            </a:r>
            <a:r>
              <a:rPr lang="fr">
                <a:latin typeface="Alegreya"/>
                <a:ea typeface="Alegreya"/>
                <a:cs typeface="Alegreya"/>
                <a:sym typeface="Alegreya"/>
              </a:rPr>
              <a:t> : définit la fonction appelée lors du drop.</a:t>
            </a:r>
          </a:p>
          <a:p>
            <a:pPr indent="-228600" lvl="0" marL="457200" rtl="0">
              <a:lnSpc>
                <a:spcPct val="100000"/>
              </a:lnSpc>
              <a:spcBef>
                <a:spcPts val="0"/>
              </a:spcBef>
              <a:spcAft>
                <a:spcPts val="0"/>
              </a:spcAft>
              <a:buFont typeface="Alegreya"/>
              <a:buChar char="-"/>
            </a:pPr>
            <a:r>
              <a:rPr b="1" i="1" lang="fr">
                <a:latin typeface="Alegreya"/>
                <a:ea typeface="Alegreya"/>
                <a:cs typeface="Alegreya"/>
                <a:sym typeface="Alegreya"/>
              </a:rPr>
              <a:t>accept</a:t>
            </a:r>
            <a:r>
              <a:rPr lang="fr">
                <a:latin typeface="Alegreya"/>
                <a:ea typeface="Alegreya"/>
                <a:cs typeface="Alegreya"/>
                <a:sym typeface="Alegreya"/>
              </a:rPr>
              <a:t> : définit le type accepté dans la zone.</a:t>
            </a:r>
          </a:p>
          <a:p>
            <a:pPr indent="-228600" lvl="0" marL="457200" rtl="0">
              <a:lnSpc>
                <a:spcPct val="100000"/>
              </a:lnSpc>
              <a:spcBef>
                <a:spcPts val="0"/>
              </a:spcBef>
              <a:spcAft>
                <a:spcPts val="0"/>
              </a:spcAft>
              <a:buFont typeface="Alegreya"/>
              <a:buChar char="-"/>
            </a:pPr>
            <a:r>
              <a:rPr b="1" i="1" lang="fr">
                <a:latin typeface="Alegreya"/>
                <a:ea typeface="Alegreya"/>
                <a:cs typeface="Alegreya"/>
                <a:sym typeface="Alegreya"/>
              </a:rPr>
              <a:t>greedy</a:t>
            </a:r>
            <a:r>
              <a:rPr lang="fr">
                <a:latin typeface="Alegreya"/>
                <a:ea typeface="Alegreya"/>
                <a:cs typeface="Alegreya"/>
                <a:sym typeface="Alegreya"/>
              </a:rPr>
              <a:t> : lorsque la zone de drop est inclue dans une autre, greedy définit si le drop est valable pour le parent également (false), ou non (true).</a:t>
            </a:r>
          </a:p>
          <a:p>
            <a:pPr indent="-228600" lvl="0" marL="457200" rtl="0">
              <a:lnSpc>
                <a:spcPct val="100000"/>
              </a:lnSpc>
              <a:spcBef>
                <a:spcPts val="0"/>
              </a:spcBef>
              <a:spcAft>
                <a:spcPts val="0"/>
              </a:spcAft>
              <a:buFont typeface="Alegreya"/>
              <a:buChar char="-"/>
            </a:pPr>
            <a:r>
              <a:rPr b="1" i="1" lang="fr">
                <a:latin typeface="Alegreya"/>
                <a:ea typeface="Alegreya"/>
                <a:cs typeface="Alegreya"/>
                <a:sym typeface="Alegreya"/>
              </a:rPr>
              <a:t>revert</a:t>
            </a:r>
            <a:r>
              <a:rPr lang="fr">
                <a:latin typeface="Alegreya"/>
                <a:ea typeface="Alegreya"/>
                <a:cs typeface="Alegreya"/>
                <a:sym typeface="Alegreya"/>
              </a:rPr>
              <a:t> : définit si l’objet retourne à sa place .</a:t>
            </a:r>
          </a:p>
          <a:p>
            <a:pPr indent="-228600" lvl="0" marL="457200" rtl="0">
              <a:lnSpc>
                <a:spcPct val="100000"/>
              </a:lnSpc>
              <a:spcBef>
                <a:spcPts val="0"/>
              </a:spcBef>
              <a:spcAft>
                <a:spcPts val="0"/>
              </a:spcAft>
              <a:buFont typeface="Alegreya"/>
              <a:buChar char="-"/>
            </a:pPr>
            <a:r>
              <a:rPr b="1" i="1" lang="fr">
                <a:latin typeface="Alegreya"/>
                <a:ea typeface="Alegreya"/>
                <a:cs typeface="Alegreya"/>
                <a:sym typeface="Alegreya"/>
              </a:rPr>
              <a:t>classes</a:t>
            </a:r>
            <a:r>
              <a:rPr lang="fr">
                <a:latin typeface="Alegreya"/>
                <a:ea typeface="Alegreya"/>
                <a:cs typeface="Alegreya"/>
                <a:sym typeface="Alegreya"/>
              </a:rPr>
              <a:t> : définit l’apparence de la zone  :</a:t>
            </a:r>
          </a:p>
          <a:p>
            <a:pPr indent="0" lvl="0" marL="0" rtl="0">
              <a:lnSpc>
                <a:spcPct val="100000"/>
              </a:lnSpc>
              <a:spcBef>
                <a:spcPts val="0"/>
              </a:spcBef>
              <a:spcAft>
                <a:spcPts val="0"/>
              </a:spcAft>
              <a:buNone/>
            </a:pPr>
            <a:r>
              <a:rPr lang="fr" sz="1400">
                <a:latin typeface="Alegreya"/>
                <a:ea typeface="Alegreya"/>
                <a:cs typeface="Alegreya"/>
                <a:sym typeface="Alegreya"/>
              </a:rPr>
              <a:t>           Lors du click (ui-droppable-active) </a:t>
            </a:r>
          </a:p>
          <a:p>
            <a:pPr indent="0" lvl="0" marL="0" rtl="0">
              <a:lnSpc>
                <a:spcPct val="100000"/>
              </a:lnSpc>
              <a:spcBef>
                <a:spcPts val="0"/>
              </a:spcBef>
              <a:spcAft>
                <a:spcPts val="0"/>
              </a:spcAft>
              <a:buNone/>
            </a:pPr>
            <a:r>
              <a:rPr lang="fr" sz="1400">
                <a:latin typeface="Alegreya"/>
                <a:ea typeface="Alegreya"/>
                <a:cs typeface="Alegreya"/>
                <a:sym typeface="Alegreya"/>
              </a:rPr>
              <a:t>           Lorsque l’on passe au dessus de la zone (ui-droppable-hover)</a:t>
            </a:r>
          </a:p>
        </p:txBody>
      </p:sp>
      <p:sp>
        <p:nvSpPr>
          <p:cNvPr id="194" name="Shape 194"/>
          <p:cNvSpPr/>
          <p:nvPr/>
        </p:nvSpPr>
        <p:spPr>
          <a:xfrm>
            <a:off x="5620500" y="1723800"/>
            <a:ext cx="3523500" cy="3419700"/>
          </a:xfrm>
          <a:prstGeom prst="rect">
            <a:avLst/>
          </a:prstGeom>
          <a:noFill/>
          <a:ln cap="flat" cmpd="sng" w="19050">
            <a:solidFill>
              <a:schemeClr val="dk1"/>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sz="1150">
              <a:solidFill>
                <a:srgbClr val="333333"/>
              </a:solidFill>
              <a:highlight>
                <a:srgbClr val="EEEEEE"/>
              </a:highlight>
            </a:endParaRPr>
          </a:p>
          <a:p>
            <a:pPr lvl="0" rtl="0">
              <a:spcBef>
                <a:spcPts val="0"/>
              </a:spcBef>
              <a:buNone/>
            </a:pPr>
            <a:r>
              <a:t/>
            </a:r>
            <a:endParaRPr sz="1150">
              <a:solidFill>
                <a:srgbClr val="333333"/>
              </a:solidFill>
              <a:highlight>
                <a:srgbClr val="EEEEEE"/>
              </a:highlight>
            </a:endParaRPr>
          </a:p>
          <a:p>
            <a:pPr lvl="0" rtl="0">
              <a:spcBef>
                <a:spcPts val="0"/>
              </a:spcBef>
              <a:buNone/>
            </a:pPr>
            <a:r>
              <a:t/>
            </a:r>
            <a:endParaRPr sz="1150">
              <a:solidFill>
                <a:srgbClr val="333333"/>
              </a:solidFill>
              <a:highlight>
                <a:srgbClr val="EEEEEE"/>
              </a:highlight>
            </a:endParaRPr>
          </a:p>
          <a:p>
            <a:pPr lvl="0" rtl="0">
              <a:spcBef>
                <a:spcPts val="0"/>
              </a:spcBef>
              <a:buNone/>
            </a:pPr>
            <a:r>
              <a:t/>
            </a:r>
            <a:endParaRPr sz="1150">
              <a:solidFill>
                <a:srgbClr val="333333"/>
              </a:solidFill>
              <a:highlight>
                <a:srgbClr val="EEEEEE"/>
              </a:highlight>
            </a:endParaRPr>
          </a:p>
          <a:p>
            <a:pPr lvl="0" rtl="0">
              <a:spcBef>
                <a:spcPts val="0"/>
              </a:spcBef>
              <a:buNone/>
            </a:pPr>
            <a:r>
              <a:t/>
            </a:r>
            <a:endParaRPr sz="1150">
              <a:solidFill>
                <a:srgbClr val="333333"/>
              </a:solidFill>
              <a:highlight>
                <a:srgbClr val="EEEEEE"/>
              </a:highlight>
            </a:endParaRPr>
          </a:p>
          <a:p>
            <a:pPr lvl="0" rtl="0">
              <a:spcBef>
                <a:spcPts val="0"/>
              </a:spcBef>
              <a:buNone/>
            </a:pPr>
            <a:r>
              <a:t/>
            </a:r>
            <a:endParaRPr sz="1150">
              <a:solidFill>
                <a:srgbClr val="333333"/>
              </a:solidFill>
              <a:highlight>
                <a:srgbClr val="EEEEEE"/>
              </a:highlight>
            </a:endParaRPr>
          </a:p>
          <a:p>
            <a:pPr lvl="0" rtl="0">
              <a:spcBef>
                <a:spcPts val="0"/>
              </a:spcBef>
              <a:buNone/>
            </a:pPr>
            <a:r>
              <a:t/>
            </a:r>
            <a:endParaRPr sz="1150">
              <a:solidFill>
                <a:srgbClr val="333333"/>
              </a:solidFill>
              <a:highlight>
                <a:srgbClr val="EEEEEE"/>
              </a:highlight>
            </a:endParaRPr>
          </a:p>
          <a:p>
            <a:pPr lvl="0" rtl="0">
              <a:spcBef>
                <a:spcPts val="0"/>
              </a:spcBef>
              <a:buNone/>
            </a:pPr>
            <a:r>
              <a:t/>
            </a:r>
            <a:endParaRPr sz="1150">
              <a:solidFill>
                <a:srgbClr val="333333"/>
              </a:solidFill>
              <a:highlight>
                <a:srgbClr val="EEEEEE"/>
              </a:highlight>
            </a:endParaRPr>
          </a:p>
          <a:p>
            <a:pPr lvl="0" rtl="0" algn="ctr">
              <a:spcBef>
                <a:spcPts val="0"/>
              </a:spcBef>
              <a:buNone/>
            </a:pPr>
            <a:r>
              <a:t/>
            </a:r>
            <a:endParaRPr i="1" u="sng">
              <a:highlight>
                <a:srgbClr val="EEEEEE"/>
              </a:highlight>
            </a:endParaRPr>
          </a:p>
          <a:p>
            <a:pPr lvl="0" rtl="0" algn="ctr">
              <a:spcBef>
                <a:spcPts val="0"/>
              </a:spcBef>
              <a:buNone/>
            </a:pPr>
            <a:r>
              <a:rPr i="1" lang="fr" u="sng">
                <a:highlight>
                  <a:srgbClr val="EEEEEE"/>
                </a:highlight>
                <a:latin typeface="Merriweather"/>
                <a:ea typeface="Merriweather"/>
                <a:cs typeface="Merriweather"/>
                <a:sym typeface="Merriweather"/>
              </a:rPr>
              <a:t>Voici le code exemple correspondant :</a:t>
            </a:r>
          </a:p>
          <a:p>
            <a:pPr lvl="0" rtl="0">
              <a:spcBef>
                <a:spcPts val="0"/>
              </a:spcBef>
              <a:buNone/>
            </a:pPr>
            <a:r>
              <a:rPr lang="fr" sz="1150">
                <a:solidFill>
                  <a:srgbClr val="333333"/>
                </a:solidFill>
                <a:highlight>
                  <a:srgbClr val="EEEEEE"/>
                </a:highlight>
              </a:rPr>
              <a:t>  </a:t>
            </a:r>
          </a:p>
          <a:p>
            <a:pPr lvl="0" rtl="0">
              <a:spcBef>
                <a:spcPts val="0"/>
              </a:spcBef>
              <a:buNone/>
            </a:pPr>
            <a:r>
              <a:rPr lang="fr" sz="1150">
                <a:solidFill>
                  <a:srgbClr val="333333"/>
                </a:solidFill>
                <a:highlight>
                  <a:srgbClr val="EEEEEE"/>
                </a:highlight>
              </a:rPr>
              <a:t> </a:t>
            </a:r>
            <a:r>
              <a:rPr lang="fr" sz="1150">
                <a:solidFill>
                  <a:srgbClr val="000080"/>
                </a:solidFill>
                <a:highlight>
                  <a:srgbClr val="EEEEEE"/>
                </a:highlight>
              </a:rPr>
              <a:t>&lt;script&gt;</a:t>
            </a:r>
          </a:p>
          <a:p>
            <a:pPr lvl="0" rtl="0">
              <a:spcBef>
                <a:spcPts val="0"/>
              </a:spcBef>
              <a:buNone/>
            </a:pPr>
            <a:r>
              <a:rPr lang="fr" sz="1150">
                <a:solidFill>
                  <a:srgbClr val="333333"/>
                </a:solidFill>
                <a:highlight>
                  <a:srgbClr val="EEEEEE"/>
                </a:highlight>
              </a:rPr>
              <a:t> $( </a:t>
            </a:r>
            <a:r>
              <a:rPr b="1" lang="fr" sz="1150">
                <a:solidFill>
                  <a:srgbClr val="333333"/>
                </a:solidFill>
                <a:highlight>
                  <a:srgbClr val="EEEEEE"/>
                </a:highlight>
              </a:rPr>
              <a:t>function</a:t>
            </a:r>
            <a:r>
              <a:rPr lang="fr" sz="1150">
                <a:solidFill>
                  <a:srgbClr val="333333"/>
                </a:solidFill>
                <a:highlight>
                  <a:srgbClr val="EEEEEE"/>
                </a:highlight>
              </a:rPr>
              <a:t>() {</a:t>
            </a:r>
          </a:p>
          <a:p>
            <a:pPr lvl="0">
              <a:spcBef>
                <a:spcPts val="0"/>
              </a:spcBef>
              <a:buNone/>
            </a:pPr>
            <a:r>
              <a:rPr lang="fr" sz="1150">
                <a:solidFill>
                  <a:srgbClr val="333333"/>
                </a:solidFill>
                <a:highlight>
                  <a:srgbClr val="EEEEEE"/>
                </a:highlight>
              </a:rPr>
              <a:t>   $( </a:t>
            </a:r>
            <a:r>
              <a:rPr lang="fr" sz="1150">
                <a:solidFill>
                  <a:srgbClr val="DD1144"/>
                </a:solidFill>
                <a:highlight>
                  <a:srgbClr val="EEEEEE"/>
                </a:highlight>
              </a:rPr>
              <a:t>"#droppable"</a:t>
            </a:r>
            <a:r>
              <a:rPr lang="fr" sz="1150">
                <a:solidFill>
                  <a:srgbClr val="333333"/>
                </a:solidFill>
                <a:highlight>
                  <a:srgbClr val="EEEEEE"/>
                </a:highlight>
              </a:rPr>
              <a:t> ).droppable({</a:t>
            </a:r>
          </a:p>
          <a:p>
            <a:pPr lvl="0">
              <a:spcBef>
                <a:spcPts val="0"/>
              </a:spcBef>
              <a:buNone/>
            </a:pPr>
            <a:r>
              <a:rPr lang="fr" sz="1150">
                <a:solidFill>
                  <a:srgbClr val="333333"/>
                </a:solidFill>
                <a:highlight>
                  <a:srgbClr val="EEEEEE"/>
                </a:highlight>
              </a:rPr>
              <a:t>    classes: {</a:t>
            </a:r>
          </a:p>
          <a:p>
            <a:pPr lvl="0">
              <a:spcBef>
                <a:spcPts val="0"/>
              </a:spcBef>
              <a:buNone/>
            </a:pPr>
            <a:r>
              <a:rPr lang="fr" sz="1150">
                <a:solidFill>
                  <a:srgbClr val="333333"/>
                </a:solidFill>
                <a:highlight>
                  <a:srgbClr val="EEEEEE"/>
                </a:highlight>
              </a:rPr>
              <a:t>       </a:t>
            </a:r>
            <a:r>
              <a:rPr lang="fr" sz="1150">
                <a:solidFill>
                  <a:srgbClr val="DD1144"/>
                </a:solidFill>
                <a:highlight>
                  <a:srgbClr val="EEEEEE"/>
                </a:highlight>
              </a:rPr>
              <a:t>"ui-droppable-active"</a:t>
            </a:r>
            <a:r>
              <a:rPr lang="fr" sz="1150">
                <a:solidFill>
                  <a:srgbClr val="333333"/>
                </a:solidFill>
                <a:highlight>
                  <a:srgbClr val="EEEEEE"/>
                </a:highlight>
              </a:rPr>
              <a:t>: </a:t>
            </a:r>
            <a:r>
              <a:rPr lang="fr" sz="1150">
                <a:solidFill>
                  <a:srgbClr val="DD1144"/>
                </a:solidFill>
                <a:highlight>
                  <a:srgbClr val="EEEEEE"/>
                </a:highlight>
              </a:rPr>
              <a:t>"ui-state-default"</a:t>
            </a:r>
            <a:r>
              <a:rPr lang="fr" sz="1150">
                <a:solidFill>
                  <a:srgbClr val="333333"/>
                </a:solidFill>
                <a:highlight>
                  <a:srgbClr val="EEEEEE"/>
                </a:highlight>
              </a:rPr>
              <a:t>,</a:t>
            </a:r>
          </a:p>
          <a:p>
            <a:pPr lvl="0">
              <a:spcBef>
                <a:spcPts val="0"/>
              </a:spcBef>
              <a:buNone/>
            </a:pPr>
            <a:r>
              <a:rPr lang="fr" sz="1150">
                <a:solidFill>
                  <a:srgbClr val="333333"/>
                </a:solidFill>
                <a:highlight>
                  <a:srgbClr val="EEEEEE"/>
                </a:highlight>
              </a:rPr>
              <a:t>       </a:t>
            </a:r>
            <a:r>
              <a:rPr lang="fr" sz="1150">
                <a:solidFill>
                  <a:srgbClr val="DD1144"/>
                </a:solidFill>
                <a:highlight>
                  <a:srgbClr val="EEEEEE"/>
                </a:highlight>
              </a:rPr>
              <a:t>"ui-droppable-hover"</a:t>
            </a:r>
            <a:r>
              <a:rPr lang="fr" sz="1150">
                <a:solidFill>
                  <a:srgbClr val="333333"/>
                </a:solidFill>
                <a:highlight>
                  <a:srgbClr val="EEEEEE"/>
                </a:highlight>
              </a:rPr>
              <a:t>: </a:t>
            </a:r>
            <a:r>
              <a:rPr lang="fr" sz="1150">
                <a:solidFill>
                  <a:srgbClr val="DD1144"/>
                </a:solidFill>
                <a:highlight>
                  <a:srgbClr val="EEEEEE"/>
                </a:highlight>
              </a:rPr>
              <a:t>"ui-state-highlight"</a:t>
            </a:r>
          </a:p>
          <a:p>
            <a:pPr lvl="0" rtl="0">
              <a:spcBef>
                <a:spcPts val="0"/>
              </a:spcBef>
              <a:buNone/>
            </a:pPr>
            <a:r>
              <a:rPr lang="fr" sz="1150">
                <a:solidFill>
                  <a:srgbClr val="333333"/>
                </a:solidFill>
                <a:highlight>
                  <a:srgbClr val="EEEEEE"/>
                </a:highlight>
              </a:rPr>
              <a:t>     },</a:t>
            </a:r>
          </a:p>
          <a:p>
            <a:pPr lvl="0" rtl="0">
              <a:spcBef>
                <a:spcPts val="0"/>
              </a:spcBef>
              <a:buNone/>
            </a:pPr>
            <a:r>
              <a:rPr lang="fr" sz="1150">
                <a:solidFill>
                  <a:srgbClr val="333333"/>
                </a:solidFill>
                <a:highlight>
                  <a:srgbClr val="EEEEEE"/>
                </a:highlight>
              </a:rPr>
              <a:t>     revert : “invalid”,      	// ou ‘valid’, true</a:t>
            </a:r>
          </a:p>
          <a:p>
            <a:pPr lvl="0">
              <a:spcBef>
                <a:spcPts val="0"/>
              </a:spcBef>
              <a:buNone/>
            </a:pPr>
            <a:r>
              <a:rPr lang="fr" sz="1150">
                <a:solidFill>
                  <a:srgbClr val="333333"/>
                </a:solidFill>
                <a:highlight>
                  <a:srgbClr val="EEEEEE"/>
                </a:highlight>
              </a:rPr>
              <a:t>     accept : </a:t>
            </a:r>
            <a:r>
              <a:rPr lang="fr" sz="1150">
                <a:solidFill>
                  <a:srgbClr val="DD1144"/>
                </a:solidFill>
                <a:highlight>
                  <a:srgbClr val="EEEEEE"/>
                </a:highlight>
              </a:rPr>
              <a:t>"#draggable"</a:t>
            </a:r>
            <a:r>
              <a:rPr lang="fr" sz="1150">
                <a:solidFill>
                  <a:srgbClr val="333333"/>
                </a:solidFill>
                <a:highlight>
                  <a:srgbClr val="EEEEEE"/>
                </a:highlight>
              </a:rPr>
              <a:t>,</a:t>
            </a:r>
          </a:p>
          <a:p>
            <a:pPr indent="0" lvl="0" marL="0" rtl="0">
              <a:spcBef>
                <a:spcPts val="0"/>
              </a:spcBef>
              <a:buNone/>
            </a:pPr>
            <a:r>
              <a:rPr lang="fr" sz="1150">
                <a:solidFill>
                  <a:srgbClr val="333333"/>
                </a:solidFill>
                <a:highlight>
                  <a:srgbClr val="EEEEEE"/>
                </a:highlight>
              </a:rPr>
              <a:t>     greedy : true,                    // ou false</a:t>
            </a:r>
          </a:p>
          <a:p>
            <a:pPr lvl="0" rtl="0">
              <a:spcBef>
                <a:spcPts val="0"/>
              </a:spcBef>
              <a:buNone/>
            </a:pPr>
            <a:r>
              <a:rPr lang="fr" sz="1150">
                <a:solidFill>
                  <a:srgbClr val="333333"/>
                </a:solidFill>
                <a:highlight>
                  <a:srgbClr val="EEEEEE"/>
                </a:highlight>
              </a:rPr>
              <a:t>     drop: </a:t>
            </a:r>
            <a:r>
              <a:rPr b="1" lang="fr" sz="1150">
                <a:solidFill>
                  <a:srgbClr val="333333"/>
                </a:solidFill>
                <a:highlight>
                  <a:srgbClr val="EEEEEE"/>
                </a:highlight>
              </a:rPr>
              <a:t>function</a:t>
            </a:r>
            <a:r>
              <a:rPr lang="fr" sz="1150">
                <a:solidFill>
                  <a:srgbClr val="333333"/>
                </a:solidFill>
                <a:highlight>
                  <a:srgbClr val="EEEEEE"/>
                </a:highlight>
              </a:rPr>
              <a:t>( event, ui ) {</a:t>
            </a:r>
          </a:p>
          <a:p>
            <a:pPr lvl="0">
              <a:spcBef>
                <a:spcPts val="0"/>
              </a:spcBef>
              <a:buNone/>
            </a:pPr>
            <a:r>
              <a:rPr lang="fr" sz="1150">
                <a:solidFill>
                  <a:srgbClr val="333333"/>
                </a:solidFill>
                <a:highlight>
                  <a:srgbClr val="EEEEEE"/>
                </a:highlight>
              </a:rPr>
              <a:t>        alert('Action terminée !');</a:t>
            </a:r>
          </a:p>
          <a:p>
            <a:pPr lvl="0" rtl="0">
              <a:spcBef>
                <a:spcPts val="0"/>
              </a:spcBef>
              <a:buNone/>
            </a:pPr>
            <a:r>
              <a:rPr lang="fr" sz="1150">
                <a:solidFill>
                  <a:srgbClr val="333333"/>
                </a:solidFill>
                <a:highlight>
                  <a:srgbClr val="EEEEEE"/>
                </a:highlight>
              </a:rPr>
              <a:t>     }     });    } );</a:t>
            </a:r>
          </a:p>
          <a:p>
            <a:pPr lvl="0" rtl="0">
              <a:spcBef>
                <a:spcPts val="0"/>
              </a:spcBef>
              <a:buNone/>
            </a:pPr>
            <a:r>
              <a:rPr lang="fr" sz="1150">
                <a:solidFill>
                  <a:srgbClr val="333333"/>
                </a:solidFill>
                <a:highlight>
                  <a:srgbClr val="EEEEEE"/>
                </a:highlight>
              </a:rPr>
              <a:t> </a:t>
            </a:r>
            <a:r>
              <a:rPr lang="fr" sz="1150">
                <a:solidFill>
                  <a:srgbClr val="000080"/>
                </a:solidFill>
                <a:highlight>
                  <a:srgbClr val="EEEEEE"/>
                </a:highlight>
              </a:rPr>
              <a:t>&lt;/script&gt;</a:t>
            </a:r>
          </a:p>
          <a:p>
            <a:pPr lvl="0" rtl="0">
              <a:spcBef>
                <a:spcPts val="0"/>
              </a:spcBef>
              <a:buNone/>
            </a:pPr>
            <a:r>
              <a:t/>
            </a:r>
            <a:endParaRPr sz="1150">
              <a:solidFill>
                <a:srgbClr val="000080"/>
              </a:solidFill>
              <a:highlight>
                <a:srgbClr val="EEEEEE"/>
              </a:highlight>
            </a:endParaRPr>
          </a:p>
          <a:p>
            <a:pPr lvl="0" rtl="0">
              <a:spcBef>
                <a:spcPts val="0"/>
              </a:spcBef>
              <a:buNone/>
            </a:pPr>
            <a:r>
              <a:rPr lang="fr" sz="1150">
                <a:solidFill>
                  <a:srgbClr val="000080"/>
                </a:solidFill>
                <a:highlight>
                  <a:srgbClr val="EEEEEE"/>
                </a:highlight>
              </a:rPr>
              <a:t>&lt;div </a:t>
            </a:r>
            <a:r>
              <a:rPr lang="fr" sz="1150">
                <a:solidFill>
                  <a:srgbClr val="008080"/>
                </a:solidFill>
                <a:highlight>
                  <a:srgbClr val="EEEEEE"/>
                </a:highlight>
              </a:rPr>
              <a:t>id</a:t>
            </a:r>
            <a:r>
              <a:rPr lang="fr" sz="1150">
                <a:solidFill>
                  <a:srgbClr val="000080"/>
                </a:solidFill>
                <a:highlight>
                  <a:srgbClr val="EEEEEE"/>
                </a:highlight>
              </a:rPr>
              <a:t>=</a:t>
            </a:r>
            <a:r>
              <a:rPr lang="fr" sz="1150">
                <a:solidFill>
                  <a:srgbClr val="DD1144"/>
                </a:solidFill>
                <a:highlight>
                  <a:srgbClr val="EEEEEE"/>
                </a:highlight>
              </a:rPr>
              <a:t>"droppable"</a:t>
            </a:r>
            <a:r>
              <a:rPr lang="fr" sz="1150">
                <a:solidFill>
                  <a:srgbClr val="000080"/>
                </a:solidFill>
                <a:highlight>
                  <a:srgbClr val="EEEEEE"/>
                </a:highlight>
              </a:rPr>
              <a:t> </a:t>
            </a:r>
            <a:r>
              <a:rPr lang="fr" sz="1150">
                <a:solidFill>
                  <a:srgbClr val="008080"/>
                </a:solidFill>
                <a:highlight>
                  <a:srgbClr val="EEEEEE"/>
                </a:highlight>
              </a:rPr>
              <a:t>class</a:t>
            </a:r>
            <a:r>
              <a:rPr lang="fr" sz="1150">
                <a:solidFill>
                  <a:srgbClr val="000080"/>
                </a:solidFill>
                <a:highlight>
                  <a:srgbClr val="EEEEEE"/>
                </a:highlight>
              </a:rPr>
              <a:t>=</a:t>
            </a:r>
            <a:r>
              <a:rPr lang="fr" sz="1150">
                <a:solidFill>
                  <a:srgbClr val="DD1144"/>
                </a:solidFill>
                <a:highlight>
                  <a:srgbClr val="EEEEEE"/>
                </a:highlight>
              </a:rPr>
              <a:t>"ui-widget-header"</a:t>
            </a:r>
            <a:r>
              <a:rPr lang="fr" sz="1150">
                <a:solidFill>
                  <a:srgbClr val="000080"/>
                </a:solidFill>
                <a:highlight>
                  <a:srgbClr val="EEEEEE"/>
                </a:highlight>
              </a:rPr>
              <a:t>&gt; ….</a:t>
            </a:r>
          </a:p>
          <a:p>
            <a:pPr lvl="0" rtl="0">
              <a:spcBef>
                <a:spcPts val="0"/>
              </a:spcBef>
              <a:buNone/>
            </a:pPr>
            <a:r>
              <a:t/>
            </a:r>
            <a:endParaRPr sz="1150">
              <a:solidFill>
                <a:srgbClr val="000080"/>
              </a:solidFill>
              <a:highlight>
                <a:srgbClr val="EEEEEE"/>
              </a:highlight>
            </a:endParaRPr>
          </a:p>
          <a:p>
            <a:pPr lvl="0" rtl="0">
              <a:spcBef>
                <a:spcPts val="0"/>
              </a:spcBef>
              <a:buNone/>
            </a:pPr>
            <a:r>
              <a:t/>
            </a:r>
            <a:endParaRPr sz="1150">
              <a:solidFill>
                <a:srgbClr val="000080"/>
              </a:solidFill>
              <a:highlight>
                <a:srgbClr val="EEEEEE"/>
              </a:highlight>
            </a:endParaRPr>
          </a:p>
          <a:p>
            <a:pPr lvl="0" rtl="0">
              <a:spcBef>
                <a:spcPts val="0"/>
              </a:spcBef>
              <a:buNone/>
            </a:pPr>
            <a:r>
              <a:t/>
            </a:r>
            <a:endParaRPr sz="1150">
              <a:solidFill>
                <a:srgbClr val="000080"/>
              </a:solidFill>
              <a:highlight>
                <a:srgbClr val="EEEEEE"/>
              </a:highlight>
            </a:endParaRPr>
          </a:p>
          <a:p>
            <a:pPr lvl="0" rtl="0">
              <a:spcBef>
                <a:spcPts val="0"/>
              </a:spcBef>
              <a:buNone/>
            </a:pPr>
            <a:r>
              <a:t/>
            </a:r>
            <a:endParaRPr sz="1150">
              <a:solidFill>
                <a:srgbClr val="000080"/>
              </a:solidFill>
              <a:highlight>
                <a:srgbClr val="EEEEEE"/>
              </a:highlight>
            </a:endParaRPr>
          </a:p>
          <a:p>
            <a:pPr lvl="0" rtl="0">
              <a:spcBef>
                <a:spcPts val="0"/>
              </a:spcBef>
              <a:buNone/>
            </a:pPr>
            <a:r>
              <a:t/>
            </a:r>
            <a:endParaRPr sz="1150">
              <a:solidFill>
                <a:srgbClr val="000080"/>
              </a:solidFill>
              <a:highlight>
                <a:srgbClr val="EEEEEE"/>
              </a:highlight>
            </a:endParaRPr>
          </a:p>
          <a:p>
            <a:pPr lvl="0" rtl="0">
              <a:spcBef>
                <a:spcPts val="0"/>
              </a:spcBef>
              <a:buNone/>
            </a:pPr>
            <a:r>
              <a:t/>
            </a:r>
            <a:endParaRPr sz="1150">
              <a:solidFill>
                <a:srgbClr val="000080"/>
              </a:solidFill>
              <a:highlight>
                <a:srgbClr val="EEEEEE"/>
              </a:highlight>
            </a:endParaRPr>
          </a:p>
          <a:p>
            <a:pPr lvl="0" rtl="0">
              <a:spcBef>
                <a:spcPts val="0"/>
              </a:spcBef>
              <a:buNone/>
            </a:pPr>
            <a:r>
              <a:t/>
            </a:r>
            <a:endParaRPr sz="1150">
              <a:solidFill>
                <a:srgbClr val="000080"/>
              </a:solidFill>
              <a:highlight>
                <a:srgbClr val="EEEEEE"/>
              </a:highlight>
            </a:endParaRPr>
          </a:p>
          <a:p>
            <a:pPr lvl="0" rtl="0">
              <a:spcBef>
                <a:spcPts val="0"/>
              </a:spcBef>
              <a:buNone/>
            </a:pPr>
            <a:r>
              <a:t/>
            </a:r>
            <a:endParaRPr sz="1150">
              <a:solidFill>
                <a:srgbClr val="000080"/>
              </a:solidFill>
              <a:highlight>
                <a:srgbClr val="EEEEEE"/>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type="title"/>
          </p:nvPr>
        </p:nvSpPr>
        <p:spPr>
          <a:xfrm>
            <a:off x="0" y="738725"/>
            <a:ext cx="9144000" cy="767700"/>
          </a:xfrm>
          <a:prstGeom prst="rect">
            <a:avLst/>
          </a:prstGeom>
        </p:spPr>
        <p:txBody>
          <a:bodyPr anchorCtr="0" anchor="ctr" bIns="91425" lIns="91425" rIns="91425" tIns="91425">
            <a:noAutofit/>
          </a:bodyPr>
          <a:lstStyle/>
          <a:p>
            <a:pPr indent="0" lvl="0" marL="0" rtl="0" algn="ctr">
              <a:spcBef>
                <a:spcPts val="0"/>
              </a:spcBef>
              <a:buNone/>
            </a:pPr>
            <a:r>
              <a:rPr b="1" lang="fr" u="sng">
                <a:latin typeface="Alegreya"/>
                <a:ea typeface="Alegreya"/>
                <a:cs typeface="Alegreya"/>
                <a:sym typeface="Alegreya"/>
              </a:rPr>
              <a:t>Sortable</a:t>
            </a:r>
          </a:p>
        </p:txBody>
      </p:sp>
      <p:sp>
        <p:nvSpPr>
          <p:cNvPr id="200" name="Shape 200"/>
          <p:cNvSpPr txBox="1"/>
          <p:nvPr>
            <p:ph idx="1" type="body"/>
          </p:nvPr>
        </p:nvSpPr>
        <p:spPr>
          <a:xfrm>
            <a:off x="471900" y="1919075"/>
            <a:ext cx="5148600" cy="32244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fr">
                <a:latin typeface="Alegreya"/>
                <a:ea typeface="Alegreya"/>
                <a:cs typeface="Alegreya"/>
                <a:sym typeface="Alegreya"/>
              </a:rPr>
              <a:t>Voici un exemple de base pour commencer.</a:t>
            </a:r>
          </a:p>
          <a:p>
            <a:pPr indent="0" lvl="0" marL="0" rtl="0">
              <a:lnSpc>
                <a:spcPct val="100000"/>
              </a:lnSpc>
              <a:spcBef>
                <a:spcPts val="0"/>
              </a:spcBef>
              <a:spcAft>
                <a:spcPts val="0"/>
              </a:spcAft>
              <a:buNone/>
            </a:pPr>
            <a:r>
              <a:t/>
            </a:r>
            <a:endParaRPr>
              <a:latin typeface="Alegreya"/>
              <a:ea typeface="Alegreya"/>
              <a:cs typeface="Alegreya"/>
              <a:sym typeface="Alegreya"/>
            </a:endParaRPr>
          </a:p>
          <a:p>
            <a:pPr indent="0" lvl="0" marL="0" rtl="0">
              <a:lnSpc>
                <a:spcPct val="100000"/>
              </a:lnSpc>
              <a:spcBef>
                <a:spcPts val="0"/>
              </a:spcBef>
              <a:spcAft>
                <a:spcPts val="0"/>
              </a:spcAft>
              <a:buNone/>
            </a:pPr>
            <a:r>
              <a:rPr lang="fr">
                <a:latin typeface="Alegreya"/>
                <a:ea typeface="Alegreya"/>
                <a:cs typeface="Alegreya"/>
                <a:sym typeface="Alegreya"/>
              </a:rPr>
              <a:t>Nous avons 3 items “</a:t>
            </a:r>
            <a:r>
              <a:rPr b="1" lang="fr">
                <a:latin typeface="Alegreya"/>
                <a:ea typeface="Alegreya"/>
                <a:cs typeface="Alegreya"/>
                <a:sym typeface="Alegreya"/>
              </a:rPr>
              <a:t>itemSsortable</a:t>
            </a:r>
            <a:r>
              <a:rPr lang="fr">
                <a:latin typeface="Alegreya"/>
                <a:ea typeface="Alegreya"/>
                <a:cs typeface="Alegreya"/>
                <a:sym typeface="Alegreya"/>
              </a:rPr>
              <a:t>” .</a:t>
            </a:r>
          </a:p>
          <a:p>
            <a:pPr indent="0" lvl="0" marL="0" rtl="0">
              <a:lnSpc>
                <a:spcPct val="100000"/>
              </a:lnSpc>
              <a:spcBef>
                <a:spcPts val="0"/>
              </a:spcBef>
              <a:spcAft>
                <a:spcPts val="0"/>
              </a:spcAft>
              <a:buNone/>
            </a:pPr>
            <a:r>
              <a:t/>
            </a:r>
            <a:endParaRPr>
              <a:latin typeface="Alegreya"/>
              <a:ea typeface="Alegreya"/>
              <a:cs typeface="Alegreya"/>
              <a:sym typeface="Alegreya"/>
            </a:endParaRPr>
          </a:p>
          <a:p>
            <a:pPr indent="0" lvl="0" marL="0" rtl="0">
              <a:lnSpc>
                <a:spcPct val="100000"/>
              </a:lnSpc>
              <a:spcBef>
                <a:spcPts val="0"/>
              </a:spcBef>
              <a:spcAft>
                <a:spcPts val="0"/>
              </a:spcAft>
              <a:buNone/>
            </a:pPr>
            <a:r>
              <a:rPr lang="fr">
                <a:latin typeface="Alegreya"/>
                <a:ea typeface="Alegreya"/>
                <a:cs typeface="Alegreya"/>
                <a:sym typeface="Alegreya"/>
              </a:rPr>
              <a:t>Le plugin </a:t>
            </a:r>
            <a:r>
              <a:rPr b="1" i="1" lang="fr">
                <a:latin typeface="Alegreya"/>
                <a:ea typeface="Alegreya"/>
                <a:cs typeface="Alegreya"/>
                <a:sym typeface="Alegreya"/>
              </a:rPr>
              <a:t>.sortable</a:t>
            </a:r>
            <a:r>
              <a:rPr lang="fr">
                <a:latin typeface="Alegreya"/>
                <a:ea typeface="Alegreya"/>
                <a:cs typeface="Alegreya"/>
                <a:sym typeface="Alegreya"/>
              </a:rPr>
              <a:t> nous permet de pouvoir ordonner les </a:t>
            </a:r>
            <a:r>
              <a:rPr b="1" lang="fr">
                <a:latin typeface="Alegreya"/>
                <a:ea typeface="Alegreya"/>
                <a:cs typeface="Alegreya"/>
                <a:sym typeface="Alegreya"/>
              </a:rPr>
              <a:t>items</a:t>
            </a:r>
            <a:r>
              <a:rPr lang="fr">
                <a:latin typeface="Alegreya"/>
                <a:ea typeface="Alegreya"/>
                <a:cs typeface="Alegreya"/>
                <a:sym typeface="Alegreya"/>
              </a:rPr>
              <a:t> passés en paramètre, ici </a:t>
            </a:r>
            <a:r>
              <a:rPr b="1" lang="fr">
                <a:latin typeface="Alegreya"/>
                <a:ea typeface="Alegreya"/>
                <a:cs typeface="Alegreya"/>
                <a:sym typeface="Alegreya"/>
              </a:rPr>
              <a:t>itemsSortable</a:t>
            </a:r>
            <a:r>
              <a:rPr lang="fr">
                <a:latin typeface="Alegreya"/>
                <a:ea typeface="Alegreya"/>
                <a:cs typeface="Alegreya"/>
                <a:sym typeface="Alegreya"/>
              </a:rPr>
              <a:t> . Le plugin </a:t>
            </a:r>
            <a:r>
              <a:rPr b="1" i="1" lang="fr">
                <a:latin typeface="Alegreya"/>
                <a:ea typeface="Alegreya"/>
                <a:cs typeface="Alegreya"/>
                <a:sym typeface="Alegreya"/>
              </a:rPr>
              <a:t>disableSelection</a:t>
            </a:r>
            <a:r>
              <a:rPr lang="fr">
                <a:latin typeface="Alegreya"/>
                <a:ea typeface="Alegreya"/>
                <a:cs typeface="Alegreya"/>
                <a:sym typeface="Alegreya"/>
              </a:rPr>
              <a:t> permet d’interdir la sélection du texte. Ceci dit il n’est pas vraiment conseillé.</a:t>
            </a:r>
          </a:p>
          <a:p>
            <a:pPr indent="0" lvl="0" marL="0" rtl="0">
              <a:lnSpc>
                <a:spcPct val="100000"/>
              </a:lnSpc>
              <a:spcBef>
                <a:spcPts val="0"/>
              </a:spcBef>
              <a:spcAft>
                <a:spcPts val="0"/>
              </a:spcAft>
              <a:buNone/>
            </a:pPr>
            <a:r>
              <a:t/>
            </a:r>
            <a:endParaRPr>
              <a:latin typeface="Alegreya"/>
              <a:ea typeface="Alegreya"/>
              <a:cs typeface="Alegreya"/>
              <a:sym typeface="Alegreya"/>
            </a:endParaRPr>
          </a:p>
          <a:p>
            <a:pPr indent="0" lvl="0" marL="0" rtl="0">
              <a:lnSpc>
                <a:spcPct val="100000"/>
              </a:lnSpc>
              <a:spcBef>
                <a:spcPts val="0"/>
              </a:spcBef>
              <a:spcAft>
                <a:spcPts val="0"/>
              </a:spcAft>
              <a:buNone/>
            </a:pPr>
            <a:r>
              <a:rPr lang="fr">
                <a:latin typeface="Alegreya"/>
                <a:ea typeface="Alegreya"/>
                <a:cs typeface="Alegreya"/>
                <a:sym typeface="Alegreya"/>
              </a:rPr>
              <a:t>Voila, les </a:t>
            </a:r>
            <a:r>
              <a:rPr b="1" lang="fr">
                <a:latin typeface="Alegreya"/>
                <a:ea typeface="Alegreya"/>
                <a:cs typeface="Alegreya"/>
                <a:sym typeface="Alegreya"/>
              </a:rPr>
              <a:t>items</a:t>
            </a:r>
            <a:r>
              <a:rPr lang="fr">
                <a:latin typeface="Alegreya"/>
                <a:ea typeface="Alegreya"/>
                <a:cs typeface="Alegreya"/>
                <a:sym typeface="Alegreya"/>
              </a:rPr>
              <a:t> peuvent désormais être ordonnés.</a:t>
            </a:r>
          </a:p>
        </p:txBody>
      </p:sp>
      <p:sp>
        <p:nvSpPr>
          <p:cNvPr id="201" name="Shape 201"/>
          <p:cNvSpPr/>
          <p:nvPr/>
        </p:nvSpPr>
        <p:spPr>
          <a:xfrm>
            <a:off x="5620500" y="1723800"/>
            <a:ext cx="3523500" cy="3419700"/>
          </a:xfrm>
          <a:prstGeom prst="rect">
            <a:avLst/>
          </a:prstGeom>
          <a:noFill/>
          <a:ln cap="flat" cmpd="sng" w="19050">
            <a:solidFill>
              <a:schemeClr val="dk1"/>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sz="1150">
              <a:solidFill>
                <a:srgbClr val="333333"/>
              </a:solidFill>
              <a:highlight>
                <a:srgbClr val="EEEEEE"/>
              </a:highlight>
            </a:endParaRPr>
          </a:p>
          <a:p>
            <a:pPr lvl="0" rtl="0">
              <a:spcBef>
                <a:spcPts val="0"/>
              </a:spcBef>
              <a:buNone/>
            </a:pPr>
            <a:r>
              <a:t/>
            </a:r>
            <a:endParaRPr sz="1150">
              <a:solidFill>
                <a:srgbClr val="333333"/>
              </a:solidFill>
              <a:highlight>
                <a:srgbClr val="EEEEEE"/>
              </a:highlight>
            </a:endParaRPr>
          </a:p>
          <a:p>
            <a:pPr lvl="0" rtl="0">
              <a:spcBef>
                <a:spcPts val="0"/>
              </a:spcBef>
              <a:buNone/>
            </a:pPr>
            <a:r>
              <a:t/>
            </a:r>
            <a:endParaRPr sz="1150">
              <a:solidFill>
                <a:srgbClr val="333333"/>
              </a:solidFill>
              <a:highlight>
                <a:srgbClr val="EEEEEE"/>
              </a:highlight>
            </a:endParaRPr>
          </a:p>
          <a:p>
            <a:pPr lvl="0" rtl="0">
              <a:spcBef>
                <a:spcPts val="0"/>
              </a:spcBef>
              <a:buNone/>
            </a:pPr>
            <a:r>
              <a:t/>
            </a:r>
            <a:endParaRPr sz="1150">
              <a:solidFill>
                <a:srgbClr val="333333"/>
              </a:solidFill>
              <a:highlight>
                <a:srgbClr val="EEEEEE"/>
              </a:highlight>
            </a:endParaRPr>
          </a:p>
          <a:p>
            <a:pPr lvl="0" rtl="0">
              <a:spcBef>
                <a:spcPts val="0"/>
              </a:spcBef>
              <a:buNone/>
            </a:pPr>
            <a:r>
              <a:t/>
            </a:r>
            <a:endParaRPr sz="1150">
              <a:solidFill>
                <a:srgbClr val="333333"/>
              </a:solidFill>
              <a:highlight>
                <a:srgbClr val="EEEEEE"/>
              </a:highlight>
            </a:endParaRPr>
          </a:p>
          <a:p>
            <a:pPr lvl="0" rtl="0">
              <a:spcBef>
                <a:spcPts val="0"/>
              </a:spcBef>
              <a:buNone/>
            </a:pPr>
            <a:r>
              <a:t/>
            </a:r>
            <a:endParaRPr sz="1150">
              <a:solidFill>
                <a:srgbClr val="333333"/>
              </a:solidFill>
              <a:highlight>
                <a:srgbClr val="EEEEEE"/>
              </a:highlight>
            </a:endParaRPr>
          </a:p>
          <a:p>
            <a:pPr lvl="0" rtl="0">
              <a:spcBef>
                <a:spcPts val="0"/>
              </a:spcBef>
              <a:buNone/>
            </a:pPr>
            <a:r>
              <a:t/>
            </a:r>
            <a:endParaRPr sz="1150">
              <a:solidFill>
                <a:srgbClr val="333333"/>
              </a:solidFill>
              <a:highlight>
                <a:srgbClr val="EEEEEE"/>
              </a:highlight>
            </a:endParaRPr>
          </a:p>
          <a:p>
            <a:pPr lvl="0" rtl="0">
              <a:spcBef>
                <a:spcPts val="0"/>
              </a:spcBef>
              <a:buNone/>
            </a:pPr>
            <a:r>
              <a:t/>
            </a:r>
            <a:endParaRPr sz="1150">
              <a:solidFill>
                <a:srgbClr val="333333"/>
              </a:solidFill>
              <a:highlight>
                <a:srgbClr val="EEEEEE"/>
              </a:highlight>
            </a:endParaRPr>
          </a:p>
          <a:p>
            <a:pPr lvl="0" rtl="0" algn="ctr">
              <a:spcBef>
                <a:spcPts val="0"/>
              </a:spcBef>
              <a:buNone/>
            </a:pPr>
            <a:r>
              <a:t/>
            </a:r>
            <a:endParaRPr i="1" u="sng">
              <a:highlight>
                <a:srgbClr val="EEEEEE"/>
              </a:highlight>
            </a:endParaRPr>
          </a:p>
          <a:p>
            <a:pPr lvl="0" rtl="0" algn="ctr">
              <a:spcBef>
                <a:spcPts val="0"/>
              </a:spcBef>
              <a:buNone/>
            </a:pPr>
            <a:r>
              <a:rPr i="1" lang="fr" u="sng">
                <a:highlight>
                  <a:srgbClr val="EEEEEE"/>
                </a:highlight>
                <a:latin typeface="Merriweather"/>
                <a:ea typeface="Merriweather"/>
                <a:cs typeface="Merriweather"/>
                <a:sym typeface="Merriweather"/>
              </a:rPr>
              <a:t>Voici le code exemple correspondant :</a:t>
            </a:r>
          </a:p>
          <a:p>
            <a:pPr lvl="0" rtl="0">
              <a:spcBef>
                <a:spcPts val="0"/>
              </a:spcBef>
              <a:buNone/>
            </a:pPr>
            <a:r>
              <a:rPr lang="fr" sz="1150">
                <a:solidFill>
                  <a:srgbClr val="333333"/>
                </a:solidFill>
                <a:highlight>
                  <a:srgbClr val="EEEEEE"/>
                </a:highlight>
              </a:rPr>
              <a:t>  </a:t>
            </a:r>
          </a:p>
          <a:p>
            <a:pPr lvl="0">
              <a:spcBef>
                <a:spcPts val="0"/>
              </a:spcBef>
              <a:buNone/>
            </a:pPr>
            <a:r>
              <a:rPr lang="fr" sz="1150">
                <a:solidFill>
                  <a:srgbClr val="000080"/>
                </a:solidFill>
                <a:highlight>
                  <a:srgbClr val="EEEEEE"/>
                </a:highlight>
              </a:rPr>
              <a:t>&lt;script&gt;</a:t>
            </a:r>
          </a:p>
          <a:p>
            <a:pPr lvl="0">
              <a:spcBef>
                <a:spcPts val="0"/>
              </a:spcBef>
              <a:buNone/>
            </a:pPr>
            <a:r>
              <a:rPr lang="fr" sz="1150">
                <a:solidFill>
                  <a:srgbClr val="333333"/>
                </a:solidFill>
                <a:highlight>
                  <a:srgbClr val="EEEEEE"/>
                </a:highlight>
              </a:rPr>
              <a:t> $( </a:t>
            </a:r>
            <a:r>
              <a:rPr b="1" lang="fr" sz="1150">
                <a:solidFill>
                  <a:srgbClr val="333333"/>
                </a:solidFill>
                <a:highlight>
                  <a:srgbClr val="EEEEEE"/>
                </a:highlight>
              </a:rPr>
              <a:t>function</a:t>
            </a:r>
            <a:r>
              <a:rPr lang="fr" sz="1150">
                <a:solidFill>
                  <a:srgbClr val="333333"/>
                </a:solidFill>
                <a:highlight>
                  <a:srgbClr val="EEEEEE"/>
                </a:highlight>
              </a:rPr>
              <a:t>() {</a:t>
            </a:r>
          </a:p>
          <a:p>
            <a:pPr lvl="0">
              <a:spcBef>
                <a:spcPts val="0"/>
              </a:spcBef>
              <a:buNone/>
            </a:pPr>
            <a:r>
              <a:rPr lang="fr" sz="1150">
                <a:solidFill>
                  <a:srgbClr val="333333"/>
                </a:solidFill>
                <a:highlight>
                  <a:srgbClr val="EEEEEE"/>
                </a:highlight>
              </a:rPr>
              <a:t>   $( </a:t>
            </a:r>
            <a:r>
              <a:rPr lang="fr" sz="1150">
                <a:solidFill>
                  <a:srgbClr val="DD1144"/>
                </a:solidFill>
                <a:highlight>
                  <a:srgbClr val="EEEEEE"/>
                </a:highlight>
              </a:rPr>
              <a:t>"#itemsSortable"</a:t>
            </a:r>
            <a:r>
              <a:rPr lang="fr" sz="1150">
                <a:solidFill>
                  <a:srgbClr val="333333"/>
                </a:solidFill>
                <a:highlight>
                  <a:srgbClr val="EEEEEE"/>
                </a:highlight>
              </a:rPr>
              <a:t> ).sortable();</a:t>
            </a:r>
          </a:p>
          <a:p>
            <a:pPr lvl="0">
              <a:spcBef>
                <a:spcPts val="0"/>
              </a:spcBef>
              <a:buNone/>
            </a:pPr>
            <a:r>
              <a:rPr lang="fr" sz="1150">
                <a:solidFill>
                  <a:srgbClr val="333333"/>
                </a:solidFill>
                <a:highlight>
                  <a:srgbClr val="EEEEEE"/>
                </a:highlight>
              </a:rPr>
              <a:t>   $( </a:t>
            </a:r>
            <a:r>
              <a:rPr lang="fr" sz="1150">
                <a:solidFill>
                  <a:srgbClr val="DD1144"/>
                </a:solidFill>
                <a:highlight>
                  <a:srgbClr val="EEEEEE"/>
                </a:highlight>
              </a:rPr>
              <a:t>"#itemsSortable"</a:t>
            </a:r>
            <a:r>
              <a:rPr lang="fr" sz="1150">
                <a:solidFill>
                  <a:srgbClr val="333333"/>
                </a:solidFill>
                <a:highlight>
                  <a:srgbClr val="EEEEEE"/>
                </a:highlight>
              </a:rPr>
              <a:t> ).disableSelection();</a:t>
            </a:r>
          </a:p>
          <a:p>
            <a:pPr lvl="0">
              <a:spcBef>
                <a:spcPts val="0"/>
              </a:spcBef>
              <a:buNone/>
            </a:pPr>
            <a:r>
              <a:rPr lang="fr" sz="1150">
                <a:solidFill>
                  <a:srgbClr val="333333"/>
                </a:solidFill>
                <a:highlight>
                  <a:srgbClr val="EEEEEE"/>
                </a:highlight>
              </a:rPr>
              <a:t> } );</a:t>
            </a:r>
          </a:p>
          <a:p>
            <a:pPr lvl="0">
              <a:spcBef>
                <a:spcPts val="0"/>
              </a:spcBef>
              <a:buNone/>
            </a:pPr>
            <a:r>
              <a:rPr lang="fr" sz="1150">
                <a:solidFill>
                  <a:srgbClr val="000080"/>
                </a:solidFill>
                <a:highlight>
                  <a:srgbClr val="EEEEEE"/>
                </a:highlight>
              </a:rPr>
              <a:t>&lt;/script&gt;</a:t>
            </a:r>
          </a:p>
          <a:p>
            <a:pPr lvl="0">
              <a:spcBef>
                <a:spcPts val="0"/>
              </a:spcBef>
              <a:buNone/>
            </a:pPr>
            <a:r>
              <a:t/>
            </a:r>
            <a:endParaRPr sz="1150">
              <a:solidFill>
                <a:srgbClr val="000080"/>
              </a:solidFill>
              <a:highlight>
                <a:srgbClr val="EEEEEE"/>
              </a:highlight>
            </a:endParaRPr>
          </a:p>
          <a:p>
            <a:pPr lvl="0">
              <a:spcBef>
                <a:spcPts val="0"/>
              </a:spcBef>
              <a:buNone/>
            </a:pPr>
            <a:r>
              <a:rPr lang="fr" sz="1150">
                <a:solidFill>
                  <a:srgbClr val="000080"/>
                </a:solidFill>
                <a:highlight>
                  <a:srgbClr val="EEEEEE"/>
                </a:highlight>
              </a:rPr>
              <a:t>&lt;body&gt;</a:t>
            </a:r>
          </a:p>
          <a:p>
            <a:pPr lvl="0">
              <a:spcBef>
                <a:spcPts val="0"/>
              </a:spcBef>
              <a:buNone/>
            </a:pPr>
            <a:r>
              <a:rPr lang="fr" sz="1150">
                <a:solidFill>
                  <a:srgbClr val="000080"/>
                </a:solidFill>
                <a:highlight>
                  <a:srgbClr val="EEEEEE"/>
                </a:highlight>
              </a:rPr>
              <a:t>    &lt;ul </a:t>
            </a:r>
            <a:r>
              <a:rPr lang="fr" sz="1150">
                <a:solidFill>
                  <a:srgbClr val="008080"/>
                </a:solidFill>
                <a:highlight>
                  <a:srgbClr val="EEEEEE"/>
                </a:highlight>
              </a:rPr>
              <a:t>id</a:t>
            </a:r>
            <a:r>
              <a:rPr lang="fr" sz="1150">
                <a:solidFill>
                  <a:srgbClr val="000080"/>
                </a:solidFill>
                <a:highlight>
                  <a:srgbClr val="EEEEEE"/>
                </a:highlight>
              </a:rPr>
              <a:t>=</a:t>
            </a:r>
            <a:r>
              <a:rPr lang="fr" sz="1150">
                <a:solidFill>
                  <a:srgbClr val="DD1144"/>
                </a:solidFill>
                <a:highlight>
                  <a:srgbClr val="EEEEEE"/>
                </a:highlight>
              </a:rPr>
              <a:t>"itemsSortable"</a:t>
            </a:r>
            <a:r>
              <a:rPr lang="fr" sz="1150">
                <a:solidFill>
                  <a:srgbClr val="000080"/>
                </a:solidFill>
                <a:highlight>
                  <a:srgbClr val="EEEEEE"/>
                </a:highlight>
              </a:rPr>
              <a:t>&gt;</a:t>
            </a:r>
          </a:p>
          <a:p>
            <a:pPr lvl="0">
              <a:spcBef>
                <a:spcPts val="0"/>
              </a:spcBef>
              <a:buNone/>
            </a:pPr>
            <a:r>
              <a:rPr lang="fr" sz="1150">
                <a:solidFill>
                  <a:srgbClr val="333333"/>
                </a:solidFill>
                <a:highlight>
                  <a:srgbClr val="EEEEEE"/>
                </a:highlight>
              </a:rPr>
              <a:t> 	</a:t>
            </a:r>
            <a:r>
              <a:rPr lang="fr" sz="1150">
                <a:solidFill>
                  <a:srgbClr val="000080"/>
                </a:solidFill>
                <a:highlight>
                  <a:srgbClr val="EEEEEE"/>
                </a:highlight>
              </a:rPr>
              <a:t>&lt;li </a:t>
            </a:r>
            <a:r>
              <a:rPr lang="fr" sz="1150">
                <a:solidFill>
                  <a:srgbClr val="008080"/>
                </a:solidFill>
                <a:highlight>
                  <a:srgbClr val="EEEEEE"/>
                </a:highlight>
              </a:rPr>
              <a:t>class</a:t>
            </a:r>
            <a:r>
              <a:rPr lang="fr" sz="1150">
                <a:solidFill>
                  <a:srgbClr val="000080"/>
                </a:solidFill>
                <a:highlight>
                  <a:srgbClr val="EEEEEE"/>
                </a:highlight>
              </a:rPr>
              <a:t>=</a:t>
            </a:r>
            <a:r>
              <a:rPr lang="fr" sz="1150">
                <a:solidFill>
                  <a:srgbClr val="DD1144"/>
                </a:solidFill>
                <a:highlight>
                  <a:srgbClr val="EEEEEE"/>
                </a:highlight>
              </a:rPr>
              <a:t>"ui-state-default"</a:t>
            </a:r>
            <a:r>
              <a:rPr lang="fr" sz="1150">
                <a:solidFill>
                  <a:srgbClr val="000080"/>
                </a:solidFill>
                <a:highlight>
                  <a:srgbClr val="EEEEEE"/>
                </a:highlight>
              </a:rPr>
              <a:t>&gt;</a:t>
            </a:r>
            <a:r>
              <a:rPr lang="fr" sz="1150">
                <a:solidFill>
                  <a:srgbClr val="333333"/>
                </a:solidFill>
                <a:highlight>
                  <a:srgbClr val="EEEEEE"/>
                </a:highlight>
              </a:rPr>
              <a:t>1</a:t>
            </a:r>
            <a:r>
              <a:rPr lang="fr" sz="1150">
                <a:solidFill>
                  <a:srgbClr val="000080"/>
                </a:solidFill>
                <a:highlight>
                  <a:srgbClr val="EEEEEE"/>
                </a:highlight>
              </a:rPr>
              <a:t>&lt;/li&gt;</a:t>
            </a:r>
          </a:p>
          <a:p>
            <a:pPr lvl="0">
              <a:spcBef>
                <a:spcPts val="0"/>
              </a:spcBef>
              <a:buNone/>
            </a:pPr>
            <a:r>
              <a:rPr lang="fr" sz="1150">
                <a:solidFill>
                  <a:srgbClr val="333333"/>
                </a:solidFill>
                <a:highlight>
                  <a:srgbClr val="EEEEEE"/>
                </a:highlight>
              </a:rPr>
              <a:t> 	</a:t>
            </a:r>
            <a:r>
              <a:rPr lang="fr" sz="1150">
                <a:solidFill>
                  <a:srgbClr val="000080"/>
                </a:solidFill>
                <a:highlight>
                  <a:srgbClr val="EEEEEE"/>
                </a:highlight>
              </a:rPr>
              <a:t>&lt;li </a:t>
            </a:r>
            <a:r>
              <a:rPr lang="fr" sz="1150">
                <a:solidFill>
                  <a:srgbClr val="008080"/>
                </a:solidFill>
                <a:highlight>
                  <a:srgbClr val="EEEEEE"/>
                </a:highlight>
              </a:rPr>
              <a:t>class</a:t>
            </a:r>
            <a:r>
              <a:rPr lang="fr" sz="1150">
                <a:solidFill>
                  <a:srgbClr val="000080"/>
                </a:solidFill>
                <a:highlight>
                  <a:srgbClr val="EEEEEE"/>
                </a:highlight>
              </a:rPr>
              <a:t>=</a:t>
            </a:r>
            <a:r>
              <a:rPr lang="fr" sz="1150">
                <a:solidFill>
                  <a:srgbClr val="DD1144"/>
                </a:solidFill>
                <a:highlight>
                  <a:srgbClr val="EEEEEE"/>
                </a:highlight>
              </a:rPr>
              <a:t>"ui-state-default"</a:t>
            </a:r>
            <a:r>
              <a:rPr lang="fr" sz="1150">
                <a:solidFill>
                  <a:srgbClr val="000080"/>
                </a:solidFill>
                <a:highlight>
                  <a:srgbClr val="EEEEEE"/>
                </a:highlight>
              </a:rPr>
              <a:t>&gt;</a:t>
            </a:r>
            <a:r>
              <a:rPr lang="fr" sz="1150">
                <a:solidFill>
                  <a:srgbClr val="333333"/>
                </a:solidFill>
                <a:highlight>
                  <a:srgbClr val="EEEEEE"/>
                </a:highlight>
              </a:rPr>
              <a:t>2</a:t>
            </a:r>
            <a:r>
              <a:rPr lang="fr" sz="1150">
                <a:solidFill>
                  <a:srgbClr val="000080"/>
                </a:solidFill>
                <a:highlight>
                  <a:srgbClr val="EEEEEE"/>
                </a:highlight>
              </a:rPr>
              <a:t>&lt;/li&gt;</a:t>
            </a:r>
          </a:p>
          <a:p>
            <a:pPr lvl="0">
              <a:spcBef>
                <a:spcPts val="0"/>
              </a:spcBef>
              <a:buNone/>
            </a:pPr>
            <a:r>
              <a:rPr lang="fr" sz="1150">
                <a:solidFill>
                  <a:srgbClr val="333333"/>
                </a:solidFill>
                <a:highlight>
                  <a:srgbClr val="EEEEEE"/>
                </a:highlight>
              </a:rPr>
              <a:t> 	</a:t>
            </a:r>
            <a:r>
              <a:rPr lang="fr" sz="1150">
                <a:solidFill>
                  <a:srgbClr val="000080"/>
                </a:solidFill>
                <a:highlight>
                  <a:srgbClr val="EEEEEE"/>
                </a:highlight>
              </a:rPr>
              <a:t>&lt;li </a:t>
            </a:r>
            <a:r>
              <a:rPr lang="fr" sz="1150">
                <a:solidFill>
                  <a:srgbClr val="008080"/>
                </a:solidFill>
                <a:highlight>
                  <a:srgbClr val="EEEEEE"/>
                </a:highlight>
              </a:rPr>
              <a:t>class</a:t>
            </a:r>
            <a:r>
              <a:rPr lang="fr" sz="1150">
                <a:solidFill>
                  <a:srgbClr val="000080"/>
                </a:solidFill>
                <a:highlight>
                  <a:srgbClr val="EEEEEE"/>
                </a:highlight>
              </a:rPr>
              <a:t>=</a:t>
            </a:r>
            <a:r>
              <a:rPr lang="fr" sz="1150">
                <a:solidFill>
                  <a:srgbClr val="DD1144"/>
                </a:solidFill>
                <a:highlight>
                  <a:srgbClr val="EEEEEE"/>
                </a:highlight>
              </a:rPr>
              <a:t>"ui-state-default"</a:t>
            </a:r>
            <a:r>
              <a:rPr lang="fr" sz="1150">
                <a:solidFill>
                  <a:srgbClr val="000080"/>
                </a:solidFill>
                <a:highlight>
                  <a:srgbClr val="EEEEEE"/>
                </a:highlight>
              </a:rPr>
              <a:t>&gt;</a:t>
            </a:r>
            <a:r>
              <a:rPr lang="fr" sz="1150">
                <a:solidFill>
                  <a:srgbClr val="333333"/>
                </a:solidFill>
                <a:highlight>
                  <a:srgbClr val="EEEEEE"/>
                </a:highlight>
              </a:rPr>
              <a:t>3</a:t>
            </a:r>
            <a:r>
              <a:rPr lang="fr" sz="1150">
                <a:solidFill>
                  <a:srgbClr val="000080"/>
                </a:solidFill>
                <a:highlight>
                  <a:srgbClr val="EEEEEE"/>
                </a:highlight>
              </a:rPr>
              <a:t>&lt;/li&gt;</a:t>
            </a:r>
          </a:p>
          <a:p>
            <a:pPr indent="0" lvl="0" marL="0">
              <a:spcBef>
                <a:spcPts val="0"/>
              </a:spcBef>
              <a:buNone/>
            </a:pPr>
            <a:r>
              <a:rPr lang="fr" sz="1150">
                <a:solidFill>
                  <a:srgbClr val="333333"/>
                </a:solidFill>
                <a:highlight>
                  <a:srgbClr val="EEEEEE"/>
                </a:highlight>
              </a:rPr>
              <a:t>    </a:t>
            </a:r>
            <a:r>
              <a:rPr lang="fr" sz="1150">
                <a:solidFill>
                  <a:srgbClr val="000080"/>
                </a:solidFill>
                <a:highlight>
                  <a:srgbClr val="EEEEEE"/>
                </a:highlight>
              </a:rPr>
              <a:t>&lt;/ul&gt;</a:t>
            </a:r>
          </a:p>
          <a:p>
            <a:pPr lvl="0" rtl="0">
              <a:spcBef>
                <a:spcPts val="0"/>
              </a:spcBef>
              <a:buNone/>
            </a:pPr>
            <a:r>
              <a:rPr lang="fr" sz="1150">
                <a:solidFill>
                  <a:srgbClr val="000080"/>
                </a:solidFill>
                <a:highlight>
                  <a:srgbClr val="EEEEEE"/>
                </a:highlight>
              </a:rPr>
              <a:t>&lt;/body&gt;</a:t>
            </a:r>
          </a:p>
          <a:p>
            <a:pPr lvl="0" rtl="0">
              <a:spcBef>
                <a:spcPts val="0"/>
              </a:spcBef>
              <a:buNone/>
            </a:pPr>
            <a:r>
              <a:t/>
            </a:r>
            <a:endParaRPr sz="1150">
              <a:solidFill>
                <a:srgbClr val="000080"/>
              </a:solidFill>
              <a:highlight>
                <a:srgbClr val="EEEEEE"/>
              </a:highlight>
            </a:endParaRPr>
          </a:p>
          <a:p>
            <a:pPr lvl="0" rtl="0">
              <a:spcBef>
                <a:spcPts val="0"/>
              </a:spcBef>
              <a:buNone/>
            </a:pPr>
            <a:r>
              <a:t/>
            </a:r>
            <a:endParaRPr sz="1150">
              <a:solidFill>
                <a:srgbClr val="000080"/>
              </a:solidFill>
              <a:highlight>
                <a:srgbClr val="EEEEEE"/>
              </a:highlight>
            </a:endParaRPr>
          </a:p>
          <a:p>
            <a:pPr lvl="0" rtl="0">
              <a:spcBef>
                <a:spcPts val="0"/>
              </a:spcBef>
              <a:buNone/>
            </a:pPr>
            <a:r>
              <a:t/>
            </a:r>
            <a:endParaRPr sz="1150">
              <a:solidFill>
                <a:srgbClr val="000080"/>
              </a:solidFill>
              <a:highlight>
                <a:srgbClr val="EEEEEE"/>
              </a:highlight>
            </a:endParaRPr>
          </a:p>
          <a:p>
            <a:pPr lvl="0" rtl="0">
              <a:spcBef>
                <a:spcPts val="0"/>
              </a:spcBef>
              <a:buNone/>
            </a:pPr>
            <a:r>
              <a:t/>
            </a:r>
            <a:endParaRPr sz="1150">
              <a:solidFill>
                <a:srgbClr val="000080"/>
              </a:solidFill>
              <a:highlight>
                <a:srgbClr val="EEEEEE"/>
              </a:highlight>
            </a:endParaRPr>
          </a:p>
          <a:p>
            <a:pPr lvl="0" rtl="0">
              <a:spcBef>
                <a:spcPts val="0"/>
              </a:spcBef>
              <a:buNone/>
            </a:pPr>
            <a:r>
              <a:t/>
            </a:r>
            <a:endParaRPr sz="1150">
              <a:solidFill>
                <a:srgbClr val="000080"/>
              </a:solidFill>
              <a:highlight>
                <a:srgbClr val="EEEEEE"/>
              </a:highlight>
            </a:endParaRPr>
          </a:p>
          <a:p>
            <a:pPr lvl="0" rtl="0">
              <a:spcBef>
                <a:spcPts val="0"/>
              </a:spcBef>
              <a:buNone/>
            </a:pPr>
            <a:r>
              <a:t/>
            </a:r>
            <a:endParaRPr sz="1150">
              <a:solidFill>
                <a:srgbClr val="000080"/>
              </a:solidFill>
              <a:highlight>
                <a:srgbClr val="EEEEEE"/>
              </a:highlight>
            </a:endParaRPr>
          </a:p>
          <a:p>
            <a:pPr lvl="0" rtl="0">
              <a:spcBef>
                <a:spcPts val="0"/>
              </a:spcBef>
              <a:buNone/>
            </a:pPr>
            <a:r>
              <a:t/>
            </a:r>
            <a:endParaRPr sz="1150">
              <a:solidFill>
                <a:srgbClr val="000080"/>
              </a:solidFill>
              <a:highlight>
                <a:srgbClr val="EEEEEE"/>
              </a:highlight>
            </a:endParaRPr>
          </a:p>
          <a:p>
            <a:pPr lvl="0" rtl="0">
              <a:spcBef>
                <a:spcPts val="0"/>
              </a:spcBef>
              <a:buNone/>
            </a:pPr>
            <a:r>
              <a:t/>
            </a:r>
            <a:endParaRPr sz="1150">
              <a:solidFill>
                <a:srgbClr val="000080"/>
              </a:solidFill>
              <a:highlight>
                <a:srgbClr val="EEEEEE"/>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471900" y="738725"/>
            <a:ext cx="8222100" cy="767700"/>
          </a:xfrm>
          <a:prstGeom prst="rect">
            <a:avLst/>
          </a:prstGeom>
        </p:spPr>
        <p:txBody>
          <a:bodyPr anchorCtr="0" anchor="ctr" bIns="91425" lIns="91425" rIns="91425" tIns="91425">
            <a:noAutofit/>
          </a:bodyPr>
          <a:lstStyle/>
          <a:p>
            <a:pPr lvl="0" algn="ctr">
              <a:spcBef>
                <a:spcPts val="0"/>
              </a:spcBef>
              <a:buNone/>
            </a:pPr>
            <a:r>
              <a:rPr b="1" lang="fr" u="sng"/>
              <a:t>Introduction</a:t>
            </a:r>
          </a:p>
        </p:txBody>
      </p:sp>
      <p:sp>
        <p:nvSpPr>
          <p:cNvPr id="74" name="Shape 74"/>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buNone/>
            </a:pPr>
            <a:r>
              <a:rPr lang="fr" u="sng"/>
              <a:t>Objectifs</a:t>
            </a:r>
            <a:r>
              <a:rPr lang="fr"/>
              <a:t> :</a:t>
            </a:r>
          </a:p>
          <a:p>
            <a:pPr indent="-228600" lvl="0" marL="457200" rtl="0">
              <a:lnSpc>
                <a:spcPct val="150000"/>
              </a:lnSpc>
              <a:spcBef>
                <a:spcPts val="0"/>
              </a:spcBef>
            </a:pPr>
            <a:r>
              <a:rPr lang="fr"/>
              <a:t>Découvrir et d’appréhender les différents éléments graphiques de HTML5 et jQuery.</a:t>
            </a:r>
          </a:p>
          <a:p>
            <a:pPr indent="-228600" lvl="0" marL="457200" rtl="0">
              <a:lnSpc>
                <a:spcPct val="200000"/>
              </a:lnSpc>
              <a:spcBef>
                <a:spcPts val="0"/>
              </a:spcBef>
            </a:pPr>
            <a:r>
              <a:rPr lang="fr"/>
              <a:t>Comprendre ces différents éléments et leurs différences.</a:t>
            </a:r>
          </a:p>
          <a:p>
            <a:pPr indent="-228600" lvl="0" marL="457200" rtl="0">
              <a:spcBef>
                <a:spcPts val="0"/>
              </a:spcBef>
            </a:pPr>
            <a:r>
              <a:rPr lang="fr"/>
              <a:t>Appréhender les outils graphiques dynamiques ( 2D / 3D ) avec WebGl.</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txBox="1"/>
          <p:nvPr>
            <p:ph type="title"/>
          </p:nvPr>
        </p:nvSpPr>
        <p:spPr>
          <a:xfrm>
            <a:off x="0" y="738725"/>
            <a:ext cx="9144000" cy="767700"/>
          </a:xfrm>
          <a:prstGeom prst="rect">
            <a:avLst/>
          </a:prstGeom>
        </p:spPr>
        <p:txBody>
          <a:bodyPr anchorCtr="0" anchor="ctr" bIns="91425" lIns="91425" rIns="91425" tIns="91425">
            <a:noAutofit/>
          </a:bodyPr>
          <a:lstStyle/>
          <a:p>
            <a:pPr indent="0" lvl="0" marL="0" rtl="0" algn="ctr">
              <a:spcBef>
                <a:spcPts val="0"/>
              </a:spcBef>
              <a:buNone/>
            </a:pPr>
            <a:r>
              <a:rPr b="1" lang="fr" u="sng">
                <a:latin typeface="Alegreya"/>
                <a:ea typeface="Alegreya"/>
                <a:cs typeface="Alegreya"/>
                <a:sym typeface="Alegreya"/>
              </a:rPr>
              <a:t>Sortable</a:t>
            </a:r>
          </a:p>
        </p:txBody>
      </p:sp>
      <p:sp>
        <p:nvSpPr>
          <p:cNvPr id="207" name="Shape 207"/>
          <p:cNvSpPr txBox="1"/>
          <p:nvPr>
            <p:ph idx="1" type="body"/>
          </p:nvPr>
        </p:nvSpPr>
        <p:spPr>
          <a:xfrm>
            <a:off x="471900" y="1919075"/>
            <a:ext cx="5065500" cy="32244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fr">
                <a:latin typeface="Alegreya"/>
                <a:ea typeface="Alegreya"/>
                <a:cs typeface="Alegreya"/>
                <a:sym typeface="Alegreya"/>
              </a:rPr>
              <a:t>Pour approfondir un peu (1~5):</a:t>
            </a:r>
          </a:p>
          <a:p>
            <a:pPr lvl="0" rtl="0">
              <a:lnSpc>
                <a:spcPct val="100000"/>
              </a:lnSpc>
              <a:spcBef>
                <a:spcPts val="0"/>
              </a:spcBef>
              <a:spcAft>
                <a:spcPts val="0"/>
              </a:spcAft>
              <a:buNone/>
            </a:pPr>
            <a:r>
              <a:t/>
            </a:r>
            <a:endParaRPr>
              <a:latin typeface="Alegreya"/>
              <a:ea typeface="Alegreya"/>
              <a:cs typeface="Alegreya"/>
              <a:sym typeface="Alegreya"/>
            </a:endParaRPr>
          </a:p>
          <a:p>
            <a:pPr indent="-228600" lvl="0" marL="457200" rtl="0">
              <a:lnSpc>
                <a:spcPct val="100000"/>
              </a:lnSpc>
              <a:spcBef>
                <a:spcPts val="0"/>
              </a:spcBef>
              <a:spcAft>
                <a:spcPts val="0"/>
              </a:spcAft>
              <a:buFont typeface="Alegreya"/>
              <a:buChar char="-"/>
            </a:pPr>
            <a:r>
              <a:rPr b="1" i="1" lang="fr">
                <a:latin typeface="Alegreya"/>
                <a:ea typeface="Alegreya"/>
                <a:cs typeface="Alegreya"/>
                <a:sym typeface="Alegreya"/>
              </a:rPr>
              <a:t>connectWith</a:t>
            </a:r>
            <a:r>
              <a:rPr lang="fr">
                <a:latin typeface="Alegreya"/>
                <a:ea typeface="Alegreya"/>
                <a:cs typeface="Alegreya"/>
                <a:sym typeface="Alegreya"/>
              </a:rPr>
              <a:t> : trie plusieurs listes entre elles.</a:t>
            </a:r>
          </a:p>
          <a:p>
            <a:pPr indent="-228600" lvl="0" marL="457200" rtl="0">
              <a:lnSpc>
                <a:spcPct val="100000"/>
              </a:lnSpc>
              <a:spcBef>
                <a:spcPts val="0"/>
              </a:spcBef>
              <a:spcAft>
                <a:spcPts val="0"/>
              </a:spcAft>
              <a:buFont typeface="Alegreya"/>
              <a:buChar char="-"/>
            </a:pPr>
            <a:r>
              <a:rPr b="1" i="1" lang="fr">
                <a:latin typeface="Alegreya"/>
                <a:ea typeface="Alegreya"/>
                <a:cs typeface="Alegreya"/>
                <a:sym typeface="Alegreya"/>
              </a:rPr>
              <a:t>placeholder</a:t>
            </a:r>
            <a:r>
              <a:rPr lang="fr">
                <a:latin typeface="Alegreya"/>
                <a:ea typeface="Alegreya"/>
                <a:cs typeface="Alegreya"/>
                <a:sym typeface="Alegreya"/>
              </a:rPr>
              <a:t> : Affiche l’espace que va prendre l’élément déplacé.</a:t>
            </a:r>
          </a:p>
          <a:p>
            <a:pPr indent="-228600" lvl="0" marL="457200" rtl="0">
              <a:lnSpc>
                <a:spcPct val="100000"/>
              </a:lnSpc>
              <a:spcBef>
                <a:spcPts val="0"/>
              </a:spcBef>
              <a:spcAft>
                <a:spcPts val="0"/>
              </a:spcAft>
              <a:buFont typeface="Alegreya"/>
              <a:buChar char="-"/>
            </a:pPr>
            <a:r>
              <a:rPr b="1" i="1" lang="fr">
                <a:latin typeface="Alegreya"/>
                <a:ea typeface="Alegreya"/>
                <a:cs typeface="Alegreya"/>
                <a:sym typeface="Alegreya"/>
              </a:rPr>
              <a:t>dropOnEmpty</a:t>
            </a:r>
            <a:r>
              <a:rPr lang="fr">
                <a:latin typeface="Alegreya"/>
                <a:ea typeface="Alegreya"/>
                <a:cs typeface="Alegreya"/>
                <a:sym typeface="Alegreya"/>
              </a:rPr>
              <a:t> : autoriser ou non le drop dans une liste vide.</a:t>
            </a:r>
          </a:p>
          <a:p>
            <a:pPr indent="-228600" lvl="0" marL="457200" rtl="0">
              <a:lnSpc>
                <a:spcPct val="100000"/>
              </a:lnSpc>
              <a:spcBef>
                <a:spcPts val="0"/>
              </a:spcBef>
              <a:spcAft>
                <a:spcPts val="0"/>
              </a:spcAft>
              <a:buFont typeface="Alegreya"/>
              <a:buChar char="-"/>
            </a:pPr>
            <a:r>
              <a:rPr b="1" i="1" lang="fr">
                <a:latin typeface="Alegreya"/>
                <a:ea typeface="Alegreya"/>
                <a:cs typeface="Alegreya"/>
                <a:sym typeface="Alegreya"/>
              </a:rPr>
              <a:t>cancel</a:t>
            </a:r>
            <a:r>
              <a:rPr lang="fr">
                <a:latin typeface="Alegreya"/>
                <a:ea typeface="Alegreya"/>
                <a:cs typeface="Alegreya"/>
                <a:sym typeface="Alegreya"/>
              </a:rPr>
              <a:t> : interdit le tri des éléments concernés, mais ceux ci restent des cibles de tri valides.</a:t>
            </a:r>
          </a:p>
          <a:p>
            <a:pPr indent="-228600" lvl="0" marL="457200" rtl="0">
              <a:lnSpc>
                <a:spcPct val="100000"/>
              </a:lnSpc>
              <a:spcBef>
                <a:spcPts val="0"/>
              </a:spcBef>
              <a:spcAft>
                <a:spcPts val="0"/>
              </a:spcAft>
              <a:buFont typeface="Alegreya"/>
              <a:buChar char="-"/>
            </a:pPr>
            <a:r>
              <a:rPr b="1" i="1" lang="fr">
                <a:latin typeface="Alegreya"/>
                <a:ea typeface="Alegreya"/>
                <a:cs typeface="Alegreya"/>
                <a:sym typeface="Alegreya"/>
              </a:rPr>
              <a:t>items</a:t>
            </a:r>
            <a:r>
              <a:rPr lang="fr">
                <a:latin typeface="Alegreya"/>
                <a:ea typeface="Alegreya"/>
                <a:cs typeface="Alegreya"/>
                <a:sym typeface="Alegreya"/>
              </a:rPr>
              <a:t> : même effet que “cancel” à l’exception qu’ils ne sont plus des cibles de tri valides.</a:t>
            </a:r>
          </a:p>
          <a:p>
            <a:pPr indent="0" lvl="0" marL="0" rtl="0">
              <a:lnSpc>
                <a:spcPct val="100000"/>
              </a:lnSpc>
              <a:spcBef>
                <a:spcPts val="0"/>
              </a:spcBef>
              <a:spcAft>
                <a:spcPts val="0"/>
              </a:spcAft>
              <a:buNone/>
            </a:pPr>
            <a:r>
              <a:t/>
            </a:r>
            <a:endParaRPr>
              <a:latin typeface="Alegreya"/>
              <a:ea typeface="Alegreya"/>
              <a:cs typeface="Alegreya"/>
              <a:sym typeface="Alegreya"/>
            </a:endParaRPr>
          </a:p>
        </p:txBody>
      </p:sp>
      <p:sp>
        <p:nvSpPr>
          <p:cNvPr id="208" name="Shape 208"/>
          <p:cNvSpPr/>
          <p:nvPr/>
        </p:nvSpPr>
        <p:spPr>
          <a:xfrm>
            <a:off x="5620500" y="1723800"/>
            <a:ext cx="3523500" cy="3419700"/>
          </a:xfrm>
          <a:prstGeom prst="rect">
            <a:avLst/>
          </a:prstGeom>
          <a:noFill/>
          <a:ln cap="flat" cmpd="sng" w="19050">
            <a:solidFill>
              <a:schemeClr val="dk1"/>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sz="1150">
              <a:solidFill>
                <a:srgbClr val="333333"/>
              </a:solidFill>
              <a:highlight>
                <a:srgbClr val="EEEEEE"/>
              </a:highlight>
            </a:endParaRPr>
          </a:p>
          <a:p>
            <a:pPr lvl="0" rtl="0">
              <a:spcBef>
                <a:spcPts val="0"/>
              </a:spcBef>
              <a:buNone/>
            </a:pPr>
            <a:r>
              <a:t/>
            </a:r>
            <a:endParaRPr sz="1150">
              <a:solidFill>
                <a:srgbClr val="333333"/>
              </a:solidFill>
              <a:highlight>
                <a:srgbClr val="EEEEEE"/>
              </a:highlight>
            </a:endParaRPr>
          </a:p>
          <a:p>
            <a:pPr lvl="0" rtl="0">
              <a:spcBef>
                <a:spcPts val="0"/>
              </a:spcBef>
              <a:buNone/>
            </a:pPr>
            <a:r>
              <a:t/>
            </a:r>
            <a:endParaRPr sz="1150">
              <a:solidFill>
                <a:srgbClr val="333333"/>
              </a:solidFill>
              <a:highlight>
                <a:srgbClr val="EEEEEE"/>
              </a:highlight>
            </a:endParaRPr>
          </a:p>
          <a:p>
            <a:pPr lvl="0" rtl="0">
              <a:spcBef>
                <a:spcPts val="0"/>
              </a:spcBef>
              <a:buNone/>
            </a:pPr>
            <a:r>
              <a:t/>
            </a:r>
            <a:endParaRPr sz="1150">
              <a:solidFill>
                <a:srgbClr val="333333"/>
              </a:solidFill>
              <a:highlight>
                <a:srgbClr val="EEEEEE"/>
              </a:highlight>
            </a:endParaRPr>
          </a:p>
          <a:p>
            <a:pPr lvl="0" rtl="0">
              <a:spcBef>
                <a:spcPts val="0"/>
              </a:spcBef>
              <a:buNone/>
            </a:pPr>
            <a:r>
              <a:t/>
            </a:r>
            <a:endParaRPr sz="1150">
              <a:solidFill>
                <a:srgbClr val="333333"/>
              </a:solidFill>
              <a:highlight>
                <a:srgbClr val="EEEEEE"/>
              </a:highlight>
            </a:endParaRPr>
          </a:p>
          <a:p>
            <a:pPr lvl="0" rtl="0">
              <a:spcBef>
                <a:spcPts val="0"/>
              </a:spcBef>
              <a:buNone/>
            </a:pPr>
            <a:r>
              <a:t/>
            </a:r>
            <a:endParaRPr sz="1150">
              <a:solidFill>
                <a:srgbClr val="333333"/>
              </a:solidFill>
              <a:highlight>
                <a:srgbClr val="EEEEEE"/>
              </a:highlight>
            </a:endParaRPr>
          </a:p>
          <a:p>
            <a:pPr lvl="0" rtl="0">
              <a:spcBef>
                <a:spcPts val="0"/>
              </a:spcBef>
              <a:buNone/>
            </a:pPr>
            <a:r>
              <a:t/>
            </a:r>
            <a:endParaRPr sz="1150">
              <a:solidFill>
                <a:srgbClr val="333333"/>
              </a:solidFill>
              <a:highlight>
                <a:srgbClr val="EEEEEE"/>
              </a:highlight>
            </a:endParaRPr>
          </a:p>
          <a:p>
            <a:pPr lvl="0" rtl="0">
              <a:spcBef>
                <a:spcPts val="0"/>
              </a:spcBef>
              <a:buNone/>
            </a:pPr>
            <a:r>
              <a:t/>
            </a:r>
            <a:endParaRPr sz="1150">
              <a:solidFill>
                <a:srgbClr val="333333"/>
              </a:solidFill>
              <a:highlight>
                <a:srgbClr val="EEEEEE"/>
              </a:highlight>
            </a:endParaRPr>
          </a:p>
          <a:p>
            <a:pPr lvl="0" rtl="0" algn="ctr">
              <a:spcBef>
                <a:spcPts val="0"/>
              </a:spcBef>
              <a:buNone/>
            </a:pPr>
            <a:r>
              <a:t/>
            </a:r>
            <a:endParaRPr i="1" u="sng">
              <a:highlight>
                <a:srgbClr val="EEEEEE"/>
              </a:highlight>
            </a:endParaRPr>
          </a:p>
          <a:p>
            <a:pPr lvl="0" rtl="0" algn="ctr">
              <a:spcBef>
                <a:spcPts val="0"/>
              </a:spcBef>
              <a:buNone/>
            </a:pPr>
            <a:r>
              <a:rPr i="1" lang="fr" u="sng">
                <a:highlight>
                  <a:srgbClr val="EEEEEE"/>
                </a:highlight>
                <a:latin typeface="Merriweather"/>
                <a:ea typeface="Merriweather"/>
                <a:cs typeface="Merriweather"/>
                <a:sym typeface="Merriweather"/>
              </a:rPr>
              <a:t>Voici le code exemple correspondant :</a:t>
            </a:r>
          </a:p>
          <a:p>
            <a:pPr lvl="0" rtl="0">
              <a:spcBef>
                <a:spcPts val="0"/>
              </a:spcBef>
              <a:buNone/>
            </a:pPr>
            <a:r>
              <a:rPr lang="fr" sz="1150">
                <a:solidFill>
                  <a:srgbClr val="333333"/>
                </a:solidFill>
                <a:highlight>
                  <a:srgbClr val="EEEEEE"/>
                </a:highlight>
              </a:rPr>
              <a:t>  </a:t>
            </a:r>
          </a:p>
          <a:p>
            <a:pPr lvl="0" rtl="0">
              <a:spcBef>
                <a:spcPts val="0"/>
              </a:spcBef>
              <a:buNone/>
            </a:pPr>
            <a:r>
              <a:rPr lang="fr" sz="1150">
                <a:solidFill>
                  <a:srgbClr val="000080"/>
                </a:solidFill>
                <a:highlight>
                  <a:srgbClr val="EEEEEE"/>
                </a:highlight>
              </a:rPr>
              <a:t>&lt;script&gt;</a:t>
            </a:r>
          </a:p>
          <a:p>
            <a:pPr lvl="0" rtl="0">
              <a:spcBef>
                <a:spcPts val="0"/>
              </a:spcBef>
              <a:buNone/>
            </a:pPr>
            <a:r>
              <a:rPr lang="fr" sz="1150">
                <a:solidFill>
                  <a:srgbClr val="333333"/>
                </a:solidFill>
                <a:highlight>
                  <a:srgbClr val="EEEEEE"/>
                </a:highlight>
              </a:rPr>
              <a:t> $( </a:t>
            </a:r>
            <a:r>
              <a:rPr b="1" lang="fr" sz="1150">
                <a:solidFill>
                  <a:srgbClr val="333333"/>
                </a:solidFill>
                <a:highlight>
                  <a:srgbClr val="EEEEEE"/>
                </a:highlight>
              </a:rPr>
              <a:t>function</a:t>
            </a:r>
            <a:r>
              <a:rPr lang="fr" sz="1150">
                <a:solidFill>
                  <a:srgbClr val="333333"/>
                </a:solidFill>
                <a:highlight>
                  <a:srgbClr val="EEEEEE"/>
                </a:highlight>
              </a:rPr>
              <a:t>() {</a:t>
            </a:r>
          </a:p>
          <a:p>
            <a:pPr lvl="0">
              <a:spcBef>
                <a:spcPts val="0"/>
              </a:spcBef>
              <a:buNone/>
            </a:pPr>
            <a:r>
              <a:rPr lang="fr" sz="1150">
                <a:solidFill>
                  <a:srgbClr val="333333"/>
                </a:solidFill>
                <a:highlight>
                  <a:srgbClr val="EEEEEE"/>
                </a:highlight>
              </a:rPr>
              <a:t>   $( </a:t>
            </a:r>
            <a:r>
              <a:rPr lang="fr" sz="1150">
                <a:solidFill>
                  <a:srgbClr val="DD1144"/>
                </a:solidFill>
                <a:highlight>
                  <a:srgbClr val="EEEEEE"/>
                </a:highlight>
              </a:rPr>
              <a:t>"#sortable1, #sortable2”</a:t>
            </a:r>
            <a:r>
              <a:rPr lang="fr" sz="1150">
                <a:solidFill>
                  <a:srgbClr val="333333"/>
                </a:solidFill>
                <a:highlight>
                  <a:srgbClr val="EEEEEE"/>
                </a:highlight>
              </a:rPr>
              <a:t> ).sortable({</a:t>
            </a:r>
          </a:p>
          <a:p>
            <a:pPr lvl="0">
              <a:spcBef>
                <a:spcPts val="0"/>
              </a:spcBef>
              <a:buNone/>
            </a:pPr>
            <a:r>
              <a:rPr lang="fr" sz="1150">
                <a:solidFill>
                  <a:srgbClr val="333333"/>
                </a:solidFill>
                <a:highlight>
                  <a:srgbClr val="EEEEEE"/>
                </a:highlight>
              </a:rPr>
              <a:t>     connectWith: </a:t>
            </a:r>
            <a:r>
              <a:rPr lang="fr" sz="1150">
                <a:solidFill>
                  <a:srgbClr val="DD1144"/>
                </a:solidFill>
                <a:highlight>
                  <a:srgbClr val="EEEEEE"/>
                </a:highlight>
              </a:rPr>
              <a:t>".connectedSortable",     </a:t>
            </a:r>
            <a:r>
              <a:rPr lang="fr" sz="1150">
                <a:highlight>
                  <a:srgbClr val="EEEEEE"/>
                </a:highlight>
              </a:rPr>
              <a:t>// ou : “ul”</a:t>
            </a:r>
          </a:p>
          <a:p>
            <a:pPr lvl="0">
              <a:spcBef>
                <a:spcPts val="0"/>
              </a:spcBef>
              <a:buNone/>
            </a:pPr>
            <a:r>
              <a:rPr lang="fr" sz="1150">
                <a:solidFill>
                  <a:srgbClr val="333333"/>
                </a:solidFill>
                <a:highlight>
                  <a:srgbClr val="EEEEEE"/>
                </a:highlight>
              </a:rPr>
              <a:t>     placeholder: </a:t>
            </a:r>
            <a:r>
              <a:rPr lang="fr" sz="1150">
                <a:solidFill>
                  <a:srgbClr val="DD1144"/>
                </a:solidFill>
                <a:highlight>
                  <a:srgbClr val="EEEEEE"/>
                </a:highlight>
              </a:rPr>
              <a:t>"ui-state-highlight",</a:t>
            </a:r>
          </a:p>
          <a:p>
            <a:pPr lvl="0">
              <a:spcBef>
                <a:spcPts val="0"/>
              </a:spcBef>
              <a:buNone/>
            </a:pPr>
            <a:r>
              <a:rPr lang="fr" sz="1150">
                <a:solidFill>
                  <a:srgbClr val="333333"/>
                </a:solidFill>
                <a:highlight>
                  <a:srgbClr val="EEEEEE"/>
                </a:highlight>
              </a:rPr>
              <a:t>     dropOnEmpty: true,       //  ou false</a:t>
            </a:r>
          </a:p>
          <a:p>
            <a:pPr lvl="0">
              <a:spcBef>
                <a:spcPts val="0"/>
              </a:spcBef>
              <a:buNone/>
            </a:pPr>
            <a:r>
              <a:rPr lang="fr" sz="1150">
                <a:solidFill>
                  <a:srgbClr val="333333"/>
                </a:solidFill>
                <a:highlight>
                  <a:srgbClr val="EEEEEE"/>
                </a:highlight>
              </a:rPr>
              <a:t>     cancel: </a:t>
            </a:r>
            <a:r>
              <a:rPr lang="fr" sz="1150">
                <a:solidFill>
                  <a:srgbClr val="DD1144"/>
                </a:solidFill>
                <a:highlight>
                  <a:srgbClr val="EEEEEE"/>
                </a:highlight>
              </a:rPr>
              <a:t>".ui-state-default",</a:t>
            </a:r>
          </a:p>
          <a:p>
            <a:pPr lvl="0">
              <a:spcBef>
                <a:spcPts val="0"/>
              </a:spcBef>
              <a:buNone/>
            </a:pPr>
            <a:r>
              <a:rPr lang="fr" sz="1150">
                <a:solidFill>
                  <a:srgbClr val="DD1144"/>
                </a:solidFill>
                <a:highlight>
                  <a:srgbClr val="EEEEEE"/>
                </a:highlight>
              </a:rPr>
              <a:t>ou </a:t>
            </a:r>
            <a:r>
              <a:rPr lang="fr" sz="1150">
                <a:highlight>
                  <a:srgbClr val="EEEEEE"/>
                </a:highlight>
              </a:rPr>
              <a:t>items: </a:t>
            </a:r>
            <a:r>
              <a:rPr lang="fr" sz="1150">
                <a:solidFill>
                  <a:srgbClr val="DD1144"/>
                </a:solidFill>
                <a:highlight>
                  <a:srgbClr val="EEEEEE"/>
                </a:highlight>
              </a:rPr>
              <a:t>“</a:t>
            </a:r>
            <a:r>
              <a:rPr lang="fr" sz="1150">
                <a:solidFill>
                  <a:srgbClr val="DD1144"/>
                </a:solidFill>
                <a:highlight>
                  <a:srgbClr val="EEEEEE"/>
                </a:highlight>
                <a:latin typeface="Verdana"/>
                <a:ea typeface="Verdana"/>
                <a:cs typeface="Verdana"/>
                <a:sym typeface="Verdana"/>
              </a:rPr>
              <a:t>li:not(.ui-state-disabled)”</a:t>
            </a:r>
          </a:p>
          <a:p>
            <a:pPr indent="0" lvl="0" marL="0" rtl="0">
              <a:spcBef>
                <a:spcPts val="0"/>
              </a:spcBef>
              <a:buNone/>
            </a:pPr>
            <a:r>
              <a:rPr lang="fr" sz="1150">
                <a:solidFill>
                  <a:srgbClr val="333333"/>
                </a:solidFill>
                <a:highlight>
                  <a:srgbClr val="EEEEEE"/>
                </a:highlight>
              </a:rPr>
              <a:t> })</a:t>
            </a:r>
            <a:r>
              <a:rPr lang="fr" sz="1150">
                <a:solidFill>
                  <a:srgbClr val="333333"/>
                </a:solidFill>
                <a:highlight>
                  <a:srgbClr val="EEEEEE"/>
                </a:highlight>
                <a:latin typeface="Verdana"/>
                <a:ea typeface="Verdana"/>
                <a:cs typeface="Verdana"/>
                <a:sym typeface="Verdana"/>
              </a:rPr>
              <a:t>.</a:t>
            </a:r>
            <a:r>
              <a:rPr lang="fr" sz="1150">
                <a:solidFill>
                  <a:srgbClr val="333333"/>
                </a:solidFill>
                <a:highlight>
                  <a:srgbClr val="EEEEEE"/>
                </a:highlight>
              </a:rPr>
              <a:t>disableSelection</a:t>
            </a:r>
            <a:r>
              <a:rPr lang="fr" sz="1150">
                <a:solidFill>
                  <a:srgbClr val="333333"/>
                </a:solidFill>
                <a:highlight>
                  <a:srgbClr val="EEEEEE"/>
                </a:highlight>
                <a:latin typeface="Verdana"/>
                <a:ea typeface="Verdana"/>
                <a:cs typeface="Verdana"/>
                <a:sym typeface="Verdana"/>
              </a:rPr>
              <a:t>()</a:t>
            </a:r>
            <a:r>
              <a:rPr lang="fr" sz="1150">
                <a:solidFill>
                  <a:srgbClr val="333333"/>
                </a:solidFill>
                <a:highlight>
                  <a:srgbClr val="EEEEEE"/>
                </a:highlight>
              </a:rPr>
              <a:t>;</a:t>
            </a:r>
          </a:p>
          <a:p>
            <a:pPr lvl="0" rtl="0">
              <a:spcBef>
                <a:spcPts val="0"/>
              </a:spcBef>
              <a:buNone/>
            </a:pPr>
            <a:r>
              <a:rPr lang="fr" sz="1150">
                <a:solidFill>
                  <a:srgbClr val="333333"/>
                </a:solidFill>
                <a:highlight>
                  <a:srgbClr val="EEEEEE"/>
                </a:highlight>
              </a:rPr>
              <a:t> } ); </a:t>
            </a:r>
            <a:r>
              <a:rPr lang="fr" sz="1150">
                <a:solidFill>
                  <a:srgbClr val="000080"/>
                </a:solidFill>
                <a:highlight>
                  <a:srgbClr val="EEEEEE"/>
                </a:highlight>
              </a:rPr>
              <a:t>&lt;/script&gt;</a:t>
            </a:r>
          </a:p>
          <a:p>
            <a:pPr lvl="0">
              <a:spcBef>
                <a:spcPts val="0"/>
              </a:spcBef>
              <a:buNone/>
            </a:pPr>
            <a:r>
              <a:t/>
            </a:r>
            <a:endParaRPr sz="1150">
              <a:solidFill>
                <a:srgbClr val="000080"/>
              </a:solidFill>
              <a:highlight>
                <a:srgbClr val="EEEEEE"/>
              </a:highlight>
            </a:endParaRPr>
          </a:p>
          <a:p>
            <a:pPr lvl="0" rtl="0">
              <a:spcBef>
                <a:spcPts val="0"/>
              </a:spcBef>
              <a:buNone/>
            </a:pPr>
            <a:r>
              <a:rPr lang="fr" sz="1150">
                <a:solidFill>
                  <a:srgbClr val="000080"/>
                </a:solidFill>
                <a:highlight>
                  <a:srgbClr val="EEEEEE"/>
                </a:highlight>
              </a:rPr>
              <a:t>    &lt;ul </a:t>
            </a:r>
            <a:r>
              <a:rPr lang="fr" sz="1150">
                <a:solidFill>
                  <a:srgbClr val="008080"/>
                </a:solidFill>
                <a:highlight>
                  <a:srgbClr val="EEEEEE"/>
                </a:highlight>
              </a:rPr>
              <a:t>id</a:t>
            </a:r>
            <a:r>
              <a:rPr lang="fr" sz="1150">
                <a:solidFill>
                  <a:srgbClr val="000080"/>
                </a:solidFill>
                <a:highlight>
                  <a:srgbClr val="EEEEEE"/>
                </a:highlight>
              </a:rPr>
              <a:t>=</a:t>
            </a:r>
            <a:r>
              <a:rPr lang="fr" sz="1150">
                <a:solidFill>
                  <a:srgbClr val="DD1144"/>
                </a:solidFill>
                <a:highlight>
                  <a:srgbClr val="EEEEEE"/>
                </a:highlight>
              </a:rPr>
              <a:t>"sortable1" </a:t>
            </a:r>
            <a:r>
              <a:rPr lang="fr" sz="1150">
                <a:solidFill>
                  <a:srgbClr val="008080"/>
                </a:solidFill>
                <a:highlight>
                  <a:srgbClr val="EEEEEE"/>
                </a:highlight>
              </a:rPr>
              <a:t>class</a:t>
            </a:r>
            <a:r>
              <a:rPr lang="fr" sz="1150">
                <a:solidFill>
                  <a:srgbClr val="000080"/>
                </a:solidFill>
                <a:highlight>
                  <a:srgbClr val="EEEEEE"/>
                </a:highlight>
              </a:rPr>
              <a:t>=</a:t>
            </a:r>
            <a:r>
              <a:rPr lang="fr" sz="1150">
                <a:solidFill>
                  <a:srgbClr val="DD1144"/>
                </a:solidFill>
                <a:highlight>
                  <a:srgbClr val="EEEEEE"/>
                </a:highlight>
              </a:rPr>
              <a:t>"connectedSortable"</a:t>
            </a:r>
            <a:r>
              <a:rPr lang="fr" sz="1150">
                <a:solidFill>
                  <a:srgbClr val="000080"/>
                </a:solidFill>
                <a:highlight>
                  <a:srgbClr val="EEEEEE"/>
                </a:highlight>
              </a:rPr>
              <a:t>&gt;</a:t>
            </a:r>
          </a:p>
          <a:p>
            <a:pPr lvl="0" rtl="0">
              <a:spcBef>
                <a:spcPts val="0"/>
              </a:spcBef>
              <a:buNone/>
            </a:pPr>
            <a:r>
              <a:rPr lang="fr" sz="1150">
                <a:solidFill>
                  <a:srgbClr val="333333"/>
                </a:solidFill>
                <a:highlight>
                  <a:srgbClr val="EEEEEE"/>
                </a:highlight>
              </a:rPr>
              <a:t> 	</a:t>
            </a:r>
            <a:r>
              <a:rPr lang="fr" sz="1150">
                <a:solidFill>
                  <a:srgbClr val="000080"/>
                </a:solidFill>
                <a:highlight>
                  <a:srgbClr val="EEEEEE"/>
                </a:highlight>
              </a:rPr>
              <a:t>&lt;li </a:t>
            </a:r>
            <a:r>
              <a:rPr lang="fr" sz="1150">
                <a:solidFill>
                  <a:srgbClr val="008080"/>
                </a:solidFill>
                <a:highlight>
                  <a:srgbClr val="EEEEEE"/>
                </a:highlight>
              </a:rPr>
              <a:t>class</a:t>
            </a:r>
            <a:r>
              <a:rPr lang="fr" sz="1150">
                <a:solidFill>
                  <a:srgbClr val="000080"/>
                </a:solidFill>
                <a:highlight>
                  <a:srgbClr val="EEEEEE"/>
                </a:highlight>
              </a:rPr>
              <a:t>=</a:t>
            </a:r>
            <a:r>
              <a:rPr lang="fr" sz="1150">
                <a:solidFill>
                  <a:srgbClr val="DD1144"/>
                </a:solidFill>
                <a:highlight>
                  <a:srgbClr val="EEEEEE"/>
                </a:highlight>
              </a:rPr>
              <a:t>"ui-state-default"</a:t>
            </a:r>
            <a:r>
              <a:rPr lang="fr" sz="1150">
                <a:solidFill>
                  <a:srgbClr val="000080"/>
                </a:solidFill>
                <a:highlight>
                  <a:srgbClr val="EEEEEE"/>
                </a:highlight>
              </a:rPr>
              <a:t>&gt;</a:t>
            </a:r>
            <a:r>
              <a:rPr lang="fr" sz="1150">
                <a:solidFill>
                  <a:srgbClr val="333333"/>
                </a:solidFill>
                <a:highlight>
                  <a:srgbClr val="EEEEEE"/>
                </a:highlight>
              </a:rPr>
              <a:t>1</a:t>
            </a:r>
            <a:r>
              <a:rPr lang="fr" sz="1150">
                <a:solidFill>
                  <a:srgbClr val="000080"/>
                </a:solidFill>
                <a:highlight>
                  <a:srgbClr val="EEEEEE"/>
                </a:highlight>
              </a:rPr>
              <a:t>&lt;/li&gt;</a:t>
            </a:r>
            <a:r>
              <a:rPr lang="fr" sz="1150">
                <a:solidFill>
                  <a:srgbClr val="333333"/>
                </a:solidFill>
                <a:highlight>
                  <a:srgbClr val="EEEEEE"/>
                </a:highlight>
              </a:rPr>
              <a:t> </a:t>
            </a:r>
            <a:r>
              <a:rPr lang="fr" sz="1150">
                <a:solidFill>
                  <a:srgbClr val="000080"/>
                </a:solidFill>
                <a:highlight>
                  <a:srgbClr val="EEEEEE"/>
                </a:highlight>
              </a:rPr>
              <a:t>&lt;/ul&gt;</a:t>
            </a:r>
          </a:p>
          <a:p>
            <a:pPr indent="0" lvl="0" marL="0" rtl="0">
              <a:spcBef>
                <a:spcPts val="0"/>
              </a:spcBef>
              <a:buNone/>
            </a:pPr>
            <a:r>
              <a:rPr lang="fr" sz="1150">
                <a:solidFill>
                  <a:srgbClr val="000080"/>
                </a:solidFill>
                <a:highlight>
                  <a:srgbClr val="EEEEEE"/>
                </a:highlight>
              </a:rPr>
              <a:t>    </a:t>
            </a:r>
            <a:r>
              <a:rPr lang="fr" sz="1150">
                <a:solidFill>
                  <a:srgbClr val="000080"/>
                </a:solidFill>
                <a:highlight>
                  <a:srgbClr val="EEEEEE"/>
                </a:highlight>
              </a:rPr>
              <a:t>&lt;ul </a:t>
            </a:r>
            <a:r>
              <a:rPr lang="fr" sz="1150">
                <a:solidFill>
                  <a:srgbClr val="008080"/>
                </a:solidFill>
                <a:highlight>
                  <a:srgbClr val="EEEEEE"/>
                </a:highlight>
              </a:rPr>
              <a:t>id</a:t>
            </a:r>
            <a:r>
              <a:rPr lang="fr" sz="1150">
                <a:solidFill>
                  <a:srgbClr val="000080"/>
                </a:solidFill>
                <a:highlight>
                  <a:srgbClr val="EEEEEE"/>
                </a:highlight>
              </a:rPr>
              <a:t>=</a:t>
            </a:r>
            <a:r>
              <a:rPr lang="fr" sz="1150">
                <a:solidFill>
                  <a:srgbClr val="DD1144"/>
                </a:solidFill>
                <a:highlight>
                  <a:srgbClr val="EEEEEE"/>
                </a:highlight>
              </a:rPr>
              <a:t>"sortable2"</a:t>
            </a:r>
            <a:r>
              <a:rPr lang="fr" sz="1150">
                <a:solidFill>
                  <a:srgbClr val="000080"/>
                </a:solidFill>
                <a:highlight>
                  <a:srgbClr val="EEEEEE"/>
                </a:highlight>
              </a:rPr>
              <a:t> </a:t>
            </a:r>
            <a:r>
              <a:rPr lang="fr" sz="1150">
                <a:solidFill>
                  <a:srgbClr val="008080"/>
                </a:solidFill>
                <a:highlight>
                  <a:srgbClr val="EEEEEE"/>
                </a:highlight>
              </a:rPr>
              <a:t>class</a:t>
            </a:r>
            <a:r>
              <a:rPr lang="fr" sz="1150">
                <a:solidFill>
                  <a:srgbClr val="000080"/>
                </a:solidFill>
                <a:highlight>
                  <a:srgbClr val="EEEEEE"/>
                </a:highlight>
              </a:rPr>
              <a:t>=</a:t>
            </a:r>
            <a:r>
              <a:rPr lang="fr" sz="1150">
                <a:solidFill>
                  <a:srgbClr val="DD1144"/>
                </a:solidFill>
                <a:highlight>
                  <a:srgbClr val="EEEEEE"/>
                </a:highlight>
              </a:rPr>
              <a:t>"connectedSortable"</a:t>
            </a:r>
            <a:r>
              <a:rPr lang="fr" sz="1150">
                <a:solidFill>
                  <a:srgbClr val="000080"/>
                </a:solidFill>
                <a:highlight>
                  <a:srgbClr val="EEEEEE"/>
                </a:highlight>
              </a:rPr>
              <a:t>&gt;</a:t>
            </a:r>
          </a:p>
          <a:p>
            <a:pPr indent="0" lvl="0" marL="0" rtl="0">
              <a:spcBef>
                <a:spcPts val="0"/>
              </a:spcBef>
              <a:buNone/>
            </a:pPr>
            <a:r>
              <a:rPr lang="fr" sz="1150">
                <a:solidFill>
                  <a:srgbClr val="333333"/>
                </a:solidFill>
                <a:highlight>
                  <a:srgbClr val="EEEEEE"/>
                </a:highlight>
              </a:rPr>
              <a:t> 	</a:t>
            </a:r>
            <a:r>
              <a:rPr lang="fr" sz="1150">
                <a:solidFill>
                  <a:srgbClr val="000080"/>
                </a:solidFill>
                <a:highlight>
                  <a:srgbClr val="EEEEEE"/>
                </a:highlight>
              </a:rPr>
              <a:t>&lt;li </a:t>
            </a:r>
            <a:r>
              <a:rPr lang="fr" sz="1150">
                <a:solidFill>
                  <a:srgbClr val="008080"/>
                </a:solidFill>
                <a:highlight>
                  <a:srgbClr val="EEEEEE"/>
                </a:highlight>
              </a:rPr>
              <a:t>class</a:t>
            </a:r>
            <a:r>
              <a:rPr lang="fr" sz="1150">
                <a:solidFill>
                  <a:srgbClr val="000080"/>
                </a:solidFill>
                <a:highlight>
                  <a:srgbClr val="EEEEEE"/>
                </a:highlight>
              </a:rPr>
              <a:t>=</a:t>
            </a:r>
            <a:r>
              <a:rPr lang="fr" sz="1150">
                <a:solidFill>
                  <a:srgbClr val="DD1144"/>
                </a:solidFill>
                <a:highlight>
                  <a:srgbClr val="EEEEEE"/>
                </a:highlight>
              </a:rPr>
              <a:t>"ui-state-highlight"</a:t>
            </a:r>
            <a:r>
              <a:rPr lang="fr" sz="1150">
                <a:solidFill>
                  <a:srgbClr val="000080"/>
                </a:solidFill>
                <a:highlight>
                  <a:srgbClr val="EEEEEE"/>
                </a:highlight>
              </a:rPr>
              <a:t>&gt;</a:t>
            </a:r>
            <a:r>
              <a:rPr lang="fr" sz="1150">
                <a:solidFill>
                  <a:srgbClr val="333333"/>
                </a:solidFill>
                <a:highlight>
                  <a:srgbClr val="EEEEEE"/>
                </a:highlight>
              </a:rPr>
              <a:t>Item 1</a:t>
            </a:r>
            <a:r>
              <a:rPr lang="fr" sz="1150">
                <a:solidFill>
                  <a:srgbClr val="000080"/>
                </a:solidFill>
                <a:highlight>
                  <a:srgbClr val="EEEEEE"/>
                </a:highlight>
              </a:rPr>
              <a:t>&lt;/li&gt; &lt;/ul&gt;</a:t>
            </a:r>
          </a:p>
          <a:p>
            <a:pPr lvl="0" rtl="0">
              <a:spcBef>
                <a:spcPts val="0"/>
              </a:spcBef>
              <a:buNone/>
            </a:pPr>
            <a:r>
              <a:t/>
            </a:r>
            <a:endParaRPr sz="1150">
              <a:solidFill>
                <a:srgbClr val="000080"/>
              </a:solidFill>
              <a:highlight>
                <a:srgbClr val="EEEEEE"/>
              </a:highlight>
            </a:endParaRPr>
          </a:p>
          <a:p>
            <a:pPr lvl="0" rtl="0">
              <a:spcBef>
                <a:spcPts val="0"/>
              </a:spcBef>
              <a:buNone/>
            </a:pPr>
            <a:r>
              <a:t/>
            </a:r>
            <a:endParaRPr sz="1150">
              <a:solidFill>
                <a:srgbClr val="000080"/>
              </a:solidFill>
              <a:highlight>
                <a:srgbClr val="EEEEEE"/>
              </a:highlight>
            </a:endParaRPr>
          </a:p>
          <a:p>
            <a:pPr lvl="0" rtl="0">
              <a:spcBef>
                <a:spcPts val="0"/>
              </a:spcBef>
              <a:buNone/>
            </a:pPr>
            <a:r>
              <a:t/>
            </a:r>
            <a:endParaRPr sz="1150">
              <a:solidFill>
                <a:srgbClr val="000080"/>
              </a:solidFill>
              <a:highlight>
                <a:srgbClr val="EEEEEE"/>
              </a:highlight>
            </a:endParaRPr>
          </a:p>
          <a:p>
            <a:pPr lvl="0" rtl="0">
              <a:spcBef>
                <a:spcPts val="0"/>
              </a:spcBef>
              <a:buNone/>
            </a:pPr>
            <a:r>
              <a:t/>
            </a:r>
            <a:endParaRPr sz="1150">
              <a:solidFill>
                <a:srgbClr val="000080"/>
              </a:solidFill>
              <a:highlight>
                <a:srgbClr val="EEEEEE"/>
              </a:highlight>
            </a:endParaRPr>
          </a:p>
          <a:p>
            <a:pPr lvl="0" rtl="0">
              <a:spcBef>
                <a:spcPts val="0"/>
              </a:spcBef>
              <a:buNone/>
            </a:pPr>
            <a:r>
              <a:t/>
            </a:r>
            <a:endParaRPr sz="1150">
              <a:solidFill>
                <a:srgbClr val="000080"/>
              </a:solidFill>
              <a:highlight>
                <a:srgbClr val="EEEEEE"/>
              </a:highlight>
            </a:endParaRPr>
          </a:p>
          <a:p>
            <a:pPr lvl="0" rtl="0">
              <a:spcBef>
                <a:spcPts val="0"/>
              </a:spcBef>
              <a:buNone/>
            </a:pPr>
            <a:r>
              <a:t/>
            </a:r>
            <a:endParaRPr sz="1150">
              <a:solidFill>
                <a:srgbClr val="000080"/>
              </a:solidFill>
              <a:highlight>
                <a:srgbClr val="EEEEEE"/>
              </a:highlight>
            </a:endParaRPr>
          </a:p>
          <a:p>
            <a:pPr lvl="0" rtl="0">
              <a:spcBef>
                <a:spcPts val="0"/>
              </a:spcBef>
              <a:buNone/>
            </a:pPr>
            <a:r>
              <a:t/>
            </a:r>
            <a:endParaRPr sz="1150">
              <a:solidFill>
                <a:srgbClr val="000080"/>
              </a:solidFill>
              <a:highlight>
                <a:srgbClr val="EEEEEE"/>
              </a:highlight>
            </a:endParaRPr>
          </a:p>
          <a:p>
            <a:pPr lvl="0" rtl="0">
              <a:spcBef>
                <a:spcPts val="0"/>
              </a:spcBef>
              <a:buNone/>
            </a:pPr>
            <a:r>
              <a:t/>
            </a:r>
            <a:endParaRPr sz="1150">
              <a:solidFill>
                <a:srgbClr val="000080"/>
              </a:solidFill>
              <a:highlight>
                <a:srgbClr val="EEEEEE"/>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471900" y="738725"/>
            <a:ext cx="8222100" cy="767700"/>
          </a:xfrm>
          <a:prstGeom prst="rect">
            <a:avLst/>
          </a:prstGeom>
        </p:spPr>
        <p:txBody>
          <a:bodyPr anchorCtr="0" anchor="ctr" bIns="91425" lIns="91425" rIns="91425" tIns="91425">
            <a:noAutofit/>
          </a:bodyPr>
          <a:lstStyle/>
          <a:p>
            <a:pPr indent="0" lvl="0" marL="0" rtl="0" algn="ctr">
              <a:spcBef>
                <a:spcPts val="0"/>
              </a:spcBef>
              <a:buNone/>
            </a:pPr>
            <a:r>
              <a:rPr b="1" lang="fr" u="sng">
                <a:latin typeface="Alegreya"/>
                <a:ea typeface="Alegreya"/>
                <a:cs typeface="Alegreya"/>
                <a:sym typeface="Alegreya"/>
              </a:rPr>
              <a:t>Drag and Drop: liens utiles</a:t>
            </a:r>
          </a:p>
        </p:txBody>
      </p:sp>
      <p:sp>
        <p:nvSpPr>
          <p:cNvPr id="214" name="Shape 214"/>
          <p:cNvSpPr txBox="1"/>
          <p:nvPr>
            <p:ph idx="1" type="body"/>
          </p:nvPr>
        </p:nvSpPr>
        <p:spPr>
          <a:xfrm>
            <a:off x="1834550" y="1874075"/>
            <a:ext cx="6190200" cy="32244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fr">
                <a:latin typeface="Alegreya"/>
                <a:ea typeface="Alegreya"/>
                <a:cs typeface="Alegreya"/>
                <a:sym typeface="Alegreya"/>
              </a:rPr>
              <a:t>Vous trouverez tous les exemples nécessaires sur le site de jquery aux adresses suivantes :</a:t>
            </a:r>
          </a:p>
          <a:p>
            <a:pPr lvl="0" rtl="0">
              <a:lnSpc>
                <a:spcPct val="100000"/>
              </a:lnSpc>
              <a:spcBef>
                <a:spcPts val="0"/>
              </a:spcBef>
              <a:spcAft>
                <a:spcPts val="0"/>
              </a:spcAft>
              <a:buNone/>
            </a:pPr>
            <a:r>
              <a:t/>
            </a:r>
            <a:endParaRPr>
              <a:latin typeface="Alegreya"/>
              <a:ea typeface="Alegreya"/>
              <a:cs typeface="Alegreya"/>
              <a:sym typeface="Alegreya"/>
            </a:endParaRPr>
          </a:p>
          <a:p>
            <a:pPr lvl="0" rtl="0">
              <a:lnSpc>
                <a:spcPct val="100000"/>
              </a:lnSpc>
              <a:spcBef>
                <a:spcPts val="0"/>
              </a:spcBef>
              <a:spcAft>
                <a:spcPts val="0"/>
              </a:spcAft>
              <a:buNone/>
            </a:pPr>
            <a:r>
              <a:t/>
            </a:r>
            <a:endParaRPr>
              <a:latin typeface="Alegreya"/>
              <a:ea typeface="Alegreya"/>
              <a:cs typeface="Alegreya"/>
              <a:sym typeface="Alegreya"/>
            </a:endParaRPr>
          </a:p>
          <a:p>
            <a:pPr indent="-228600" lvl="0" marL="457200" rtl="0">
              <a:lnSpc>
                <a:spcPct val="100000"/>
              </a:lnSpc>
              <a:spcBef>
                <a:spcPts val="0"/>
              </a:spcBef>
              <a:spcAft>
                <a:spcPts val="0"/>
              </a:spcAft>
              <a:buFont typeface="Alegreya"/>
              <a:buChar char="-"/>
            </a:pPr>
            <a:r>
              <a:rPr lang="fr">
                <a:latin typeface="Alegreya"/>
                <a:ea typeface="Alegreya"/>
                <a:cs typeface="Alegreya"/>
                <a:sym typeface="Alegreya"/>
              </a:rPr>
              <a:t>Pour le plugin draggable : </a:t>
            </a:r>
            <a:r>
              <a:rPr lang="fr" u="sng">
                <a:solidFill>
                  <a:schemeClr val="hlink"/>
                </a:solidFill>
                <a:latin typeface="Alegreya"/>
                <a:ea typeface="Alegreya"/>
                <a:cs typeface="Alegreya"/>
                <a:sym typeface="Alegreya"/>
                <a:hlinkClick r:id="rId3"/>
              </a:rPr>
              <a:t>https://jqueryui.com/draggable/</a:t>
            </a:r>
          </a:p>
          <a:p>
            <a:pPr lvl="0" rtl="0">
              <a:lnSpc>
                <a:spcPct val="100000"/>
              </a:lnSpc>
              <a:spcBef>
                <a:spcPts val="0"/>
              </a:spcBef>
              <a:spcAft>
                <a:spcPts val="0"/>
              </a:spcAft>
              <a:buNone/>
            </a:pPr>
            <a:r>
              <a:t/>
            </a:r>
            <a:endParaRPr>
              <a:latin typeface="Alegreya"/>
              <a:ea typeface="Alegreya"/>
              <a:cs typeface="Alegreya"/>
              <a:sym typeface="Alegreya"/>
            </a:endParaRPr>
          </a:p>
          <a:p>
            <a:pPr indent="-228600" lvl="0" marL="457200" rtl="0">
              <a:lnSpc>
                <a:spcPct val="100000"/>
              </a:lnSpc>
              <a:spcBef>
                <a:spcPts val="0"/>
              </a:spcBef>
              <a:spcAft>
                <a:spcPts val="0"/>
              </a:spcAft>
              <a:buFont typeface="Alegreya"/>
              <a:buChar char="-"/>
            </a:pPr>
            <a:r>
              <a:rPr lang="fr">
                <a:latin typeface="Alegreya"/>
                <a:ea typeface="Alegreya"/>
                <a:cs typeface="Alegreya"/>
                <a:sym typeface="Alegreya"/>
              </a:rPr>
              <a:t>Pour le plugin droppable : </a:t>
            </a:r>
            <a:r>
              <a:rPr lang="fr" u="sng">
                <a:solidFill>
                  <a:schemeClr val="hlink"/>
                </a:solidFill>
                <a:latin typeface="Alegreya"/>
                <a:ea typeface="Alegreya"/>
                <a:cs typeface="Alegreya"/>
                <a:sym typeface="Alegreya"/>
                <a:hlinkClick r:id="rId4"/>
              </a:rPr>
              <a:t>https://jqueryui.com/droppable/</a:t>
            </a:r>
          </a:p>
          <a:p>
            <a:pPr lvl="0" rtl="0">
              <a:lnSpc>
                <a:spcPct val="100000"/>
              </a:lnSpc>
              <a:spcBef>
                <a:spcPts val="0"/>
              </a:spcBef>
              <a:spcAft>
                <a:spcPts val="0"/>
              </a:spcAft>
              <a:buNone/>
            </a:pPr>
            <a:r>
              <a:t/>
            </a:r>
            <a:endParaRPr>
              <a:latin typeface="Alegreya"/>
              <a:ea typeface="Alegreya"/>
              <a:cs typeface="Alegreya"/>
              <a:sym typeface="Alegreya"/>
            </a:endParaRPr>
          </a:p>
          <a:p>
            <a:pPr indent="-228600" lvl="0" marL="457200" rtl="0">
              <a:lnSpc>
                <a:spcPct val="100000"/>
              </a:lnSpc>
              <a:spcBef>
                <a:spcPts val="0"/>
              </a:spcBef>
              <a:spcAft>
                <a:spcPts val="0"/>
              </a:spcAft>
              <a:buFont typeface="Alegreya"/>
              <a:buChar char="-"/>
            </a:pPr>
            <a:r>
              <a:rPr lang="fr">
                <a:latin typeface="Alegreya"/>
                <a:ea typeface="Alegreya"/>
                <a:cs typeface="Alegreya"/>
                <a:sym typeface="Alegreya"/>
              </a:rPr>
              <a:t>Pour le plugin sortable     : </a:t>
            </a:r>
            <a:r>
              <a:rPr lang="fr" u="sng">
                <a:solidFill>
                  <a:schemeClr val="hlink"/>
                </a:solidFill>
                <a:latin typeface="Alegreya"/>
                <a:ea typeface="Alegreya"/>
                <a:cs typeface="Alegreya"/>
                <a:sym typeface="Alegreya"/>
                <a:hlinkClick r:id="rId5"/>
              </a:rPr>
              <a:t>https://jqueryui.com/sortable/</a:t>
            </a:r>
            <a:r>
              <a:rPr lang="fr">
                <a:latin typeface="Alegreya"/>
                <a:ea typeface="Alegreya"/>
                <a:cs typeface="Alegreya"/>
                <a:sym typeface="Alegreya"/>
              </a:rPr>
              <a:t> </a:t>
            </a:r>
          </a:p>
          <a:p>
            <a:pPr lvl="0" rtl="0">
              <a:lnSpc>
                <a:spcPct val="100000"/>
              </a:lnSpc>
              <a:spcBef>
                <a:spcPts val="0"/>
              </a:spcBef>
              <a:spcAft>
                <a:spcPts val="0"/>
              </a:spcAft>
              <a:buNone/>
            </a:pPr>
            <a:r>
              <a:t/>
            </a:r>
            <a:endParaRPr>
              <a:latin typeface="Alegreya"/>
              <a:ea typeface="Alegreya"/>
              <a:cs typeface="Alegreya"/>
              <a:sym typeface="Alegreya"/>
            </a:endParaRPr>
          </a:p>
          <a:p>
            <a:pPr lvl="0" rtl="0">
              <a:lnSpc>
                <a:spcPct val="100000"/>
              </a:lnSpc>
              <a:spcBef>
                <a:spcPts val="0"/>
              </a:spcBef>
              <a:spcAft>
                <a:spcPts val="0"/>
              </a:spcAft>
              <a:buNone/>
            </a:pPr>
            <a:r>
              <a:rPr lang="fr">
                <a:latin typeface="Alegreya"/>
                <a:ea typeface="Alegreya"/>
                <a:cs typeface="Alegreya"/>
                <a:sym typeface="Alegreya"/>
              </a:rPr>
              <a:t>Le menu à droite de la page de jquery montre toutes les options.</a:t>
            </a:r>
          </a:p>
          <a:p>
            <a:pPr lvl="0" rtl="0">
              <a:lnSpc>
                <a:spcPct val="100000"/>
              </a:lnSpc>
              <a:spcBef>
                <a:spcPts val="0"/>
              </a:spcBef>
              <a:spcAft>
                <a:spcPts val="0"/>
              </a:spcAft>
              <a:buNone/>
            </a:pPr>
            <a:r>
              <a:t/>
            </a:r>
            <a:endParaRPr>
              <a:latin typeface="Alegreya"/>
              <a:ea typeface="Alegreya"/>
              <a:cs typeface="Alegreya"/>
              <a:sym typeface="Alegrey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265500" y="1233175"/>
            <a:ext cx="4045200" cy="1482300"/>
          </a:xfrm>
          <a:prstGeom prst="rect">
            <a:avLst/>
          </a:prstGeom>
          <a:ln cap="flat" cmpd="sng" w="38100">
            <a:solidFill>
              <a:schemeClr val="dk1"/>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fr">
                <a:latin typeface="Alegreya"/>
                <a:ea typeface="Alegreya"/>
                <a:cs typeface="Alegreya"/>
                <a:sym typeface="Alegreya"/>
              </a:rPr>
              <a:t>WebGl</a:t>
            </a:r>
          </a:p>
        </p:txBody>
      </p:sp>
      <p:sp>
        <p:nvSpPr>
          <p:cNvPr id="220" name="Shape 220"/>
          <p:cNvSpPr txBox="1"/>
          <p:nvPr>
            <p:ph idx="1" type="subTitle"/>
          </p:nvPr>
        </p:nvSpPr>
        <p:spPr>
          <a:xfrm>
            <a:off x="265500" y="2779466"/>
            <a:ext cx="4045200" cy="1235099"/>
          </a:xfrm>
          <a:prstGeom prst="rect">
            <a:avLst/>
          </a:prstGeom>
        </p:spPr>
        <p:txBody>
          <a:bodyPr anchorCtr="0" anchor="ctr" bIns="91425" lIns="91425" rIns="91425" tIns="91425">
            <a:noAutofit/>
          </a:bodyPr>
          <a:lstStyle/>
          <a:p>
            <a:pPr lvl="0" rtl="0">
              <a:spcBef>
                <a:spcPts val="0"/>
              </a:spcBef>
              <a:buNone/>
            </a:pPr>
            <a:r>
              <a:rPr lang="fr">
                <a:latin typeface="Alegreya"/>
                <a:ea typeface="Alegreya"/>
                <a:cs typeface="Alegreya"/>
                <a:sym typeface="Alegreya"/>
              </a:rPr>
              <a:t>Et en ce qui concerne la 3D ?</a:t>
            </a:r>
          </a:p>
          <a:p>
            <a:pPr lvl="0" rtl="0">
              <a:spcBef>
                <a:spcPts val="0"/>
              </a:spcBef>
              <a:buNone/>
            </a:pPr>
            <a:r>
              <a:t/>
            </a:r>
            <a:endParaRPr>
              <a:latin typeface="Alegreya"/>
              <a:ea typeface="Alegreya"/>
              <a:cs typeface="Alegreya"/>
              <a:sym typeface="Alegreya"/>
            </a:endParaRPr>
          </a:p>
        </p:txBody>
      </p:sp>
      <p:sp>
        <p:nvSpPr>
          <p:cNvPr id="221" name="Shape 221"/>
          <p:cNvSpPr txBox="1"/>
          <p:nvPr>
            <p:ph idx="2" type="body"/>
          </p:nvPr>
        </p:nvSpPr>
        <p:spPr>
          <a:xfrm>
            <a:off x="4939500" y="191325"/>
            <a:ext cx="4045200" cy="4952100"/>
          </a:xfrm>
          <a:prstGeom prst="rect">
            <a:avLst/>
          </a:prstGeom>
        </p:spPr>
        <p:txBody>
          <a:bodyPr anchorCtr="0" anchor="ctr" bIns="91425" lIns="91425" rIns="91425" tIns="91425">
            <a:noAutofit/>
          </a:bodyPr>
          <a:lstStyle/>
          <a:p>
            <a:pPr lvl="0" rtl="0">
              <a:spcBef>
                <a:spcPts val="0"/>
              </a:spcBef>
              <a:spcAft>
                <a:spcPts val="0"/>
              </a:spcAft>
              <a:buNone/>
            </a:pPr>
            <a:r>
              <a:t/>
            </a:r>
            <a:endParaRPr>
              <a:latin typeface="Alegreya"/>
              <a:ea typeface="Alegreya"/>
              <a:cs typeface="Alegreya"/>
              <a:sym typeface="Alegreya"/>
            </a:endParaRPr>
          </a:p>
          <a:p>
            <a:pPr lvl="0" rtl="0">
              <a:spcBef>
                <a:spcPts val="0"/>
              </a:spcBef>
              <a:spcAft>
                <a:spcPts val="0"/>
              </a:spcAft>
              <a:buNone/>
            </a:pPr>
            <a:r>
              <a:rPr lang="fr">
                <a:latin typeface="Alegreya"/>
                <a:ea typeface="Alegreya"/>
                <a:cs typeface="Alegreya"/>
                <a:sym typeface="Alegreya"/>
              </a:rPr>
              <a:t>WebGL est une spécification d’une API de 3D dynamique pour les pages et applications HTML5 créée par Khronos Group.	</a:t>
            </a:r>
          </a:p>
          <a:p>
            <a:pPr lvl="0" rtl="0">
              <a:spcBef>
                <a:spcPts val="0"/>
              </a:spcBef>
              <a:spcAft>
                <a:spcPts val="0"/>
              </a:spcAft>
              <a:buNone/>
            </a:pPr>
            <a:r>
              <a:t/>
            </a:r>
            <a:endParaRPr>
              <a:latin typeface="Alegreya"/>
              <a:ea typeface="Alegreya"/>
              <a:cs typeface="Alegreya"/>
              <a:sym typeface="Alegreya"/>
            </a:endParaRPr>
          </a:p>
          <a:p>
            <a:pPr lvl="0" rtl="0">
              <a:spcBef>
                <a:spcPts val="0"/>
              </a:spcBef>
              <a:spcAft>
                <a:spcPts val="0"/>
              </a:spcAft>
              <a:buNone/>
            </a:pPr>
            <a:r>
              <a:rPr lang="fr">
                <a:latin typeface="Alegreya"/>
                <a:ea typeface="Alegreya"/>
                <a:cs typeface="Alegreya"/>
                <a:sym typeface="Alegreya"/>
              </a:rPr>
              <a:t>WebGL rend possible l'utilisation d'OpenGL pour faire de la 3D en utilisant l'accélération matérielle de la carte graphique d'un ordinateur permettant donc de réduire les temps de chargement des pages web obtenant ainsi un rendu plus fluide.</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type="title"/>
          </p:nvPr>
        </p:nvSpPr>
        <p:spPr>
          <a:xfrm>
            <a:off x="471900" y="738725"/>
            <a:ext cx="8222100" cy="767700"/>
          </a:xfrm>
          <a:prstGeom prst="rect">
            <a:avLst/>
          </a:prstGeom>
        </p:spPr>
        <p:txBody>
          <a:bodyPr anchorCtr="0" anchor="ctr" bIns="91425" lIns="91425" rIns="91425" tIns="91425">
            <a:noAutofit/>
          </a:bodyPr>
          <a:lstStyle/>
          <a:p>
            <a:pPr indent="0" lvl="0" marL="0" rtl="0" algn="ctr">
              <a:spcBef>
                <a:spcPts val="0"/>
              </a:spcBef>
              <a:buNone/>
            </a:pPr>
            <a:r>
              <a:rPr b="1" lang="fr" u="sng">
                <a:latin typeface="Alegreya"/>
                <a:ea typeface="Alegreya"/>
                <a:cs typeface="Alegreya"/>
                <a:sym typeface="Alegreya"/>
              </a:rPr>
              <a:t>WebGl</a:t>
            </a:r>
          </a:p>
        </p:txBody>
      </p:sp>
      <p:sp>
        <p:nvSpPr>
          <p:cNvPr id="227" name="Shape 227"/>
          <p:cNvSpPr txBox="1"/>
          <p:nvPr>
            <p:ph idx="1" type="body"/>
          </p:nvPr>
        </p:nvSpPr>
        <p:spPr>
          <a:xfrm>
            <a:off x="471900" y="1874075"/>
            <a:ext cx="8222100" cy="32244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fr">
                <a:latin typeface="Alegreya"/>
                <a:ea typeface="Alegreya"/>
                <a:cs typeface="Alegreya"/>
                <a:sym typeface="Alegreya"/>
              </a:rPr>
              <a:t>Une API servant à définir des objets en 3 dimensions, à représenter une image 3D en définissant tous les éléments la composant:</a:t>
            </a:r>
          </a:p>
          <a:p>
            <a:pPr indent="-228600" lvl="0" marL="457200" rtl="0">
              <a:lnSpc>
                <a:spcPct val="100000"/>
              </a:lnSpc>
              <a:spcBef>
                <a:spcPts val="0"/>
              </a:spcBef>
              <a:spcAft>
                <a:spcPts val="0"/>
              </a:spcAft>
              <a:buFont typeface="Alegreya"/>
              <a:buChar char="●"/>
            </a:pPr>
            <a:r>
              <a:rPr lang="fr">
                <a:latin typeface="Alegreya"/>
                <a:ea typeface="Alegreya"/>
                <a:cs typeface="Alegreya"/>
                <a:sym typeface="Alegreya"/>
              </a:rPr>
              <a:t>une scène</a:t>
            </a:r>
          </a:p>
          <a:p>
            <a:pPr indent="-228600" lvl="0" marL="457200" rtl="0">
              <a:lnSpc>
                <a:spcPct val="100000"/>
              </a:lnSpc>
              <a:spcBef>
                <a:spcPts val="0"/>
              </a:spcBef>
              <a:spcAft>
                <a:spcPts val="0"/>
              </a:spcAft>
              <a:buFont typeface="Alegreya"/>
              <a:buChar char="●"/>
            </a:pPr>
            <a:r>
              <a:rPr lang="fr">
                <a:latin typeface="Alegreya"/>
                <a:ea typeface="Alegreya"/>
                <a:cs typeface="Alegreya"/>
                <a:sym typeface="Alegreya"/>
              </a:rPr>
              <a:t>des points</a:t>
            </a:r>
          </a:p>
          <a:p>
            <a:pPr indent="-228600" lvl="0" marL="457200" rtl="0">
              <a:lnSpc>
                <a:spcPct val="100000"/>
              </a:lnSpc>
              <a:spcBef>
                <a:spcPts val="0"/>
              </a:spcBef>
              <a:spcAft>
                <a:spcPts val="0"/>
              </a:spcAft>
              <a:buFont typeface="Alegreya"/>
              <a:buChar char="●"/>
            </a:pPr>
            <a:r>
              <a:rPr lang="fr">
                <a:latin typeface="Alegreya"/>
                <a:ea typeface="Alegreya"/>
                <a:cs typeface="Alegreya"/>
                <a:sym typeface="Alegreya"/>
              </a:rPr>
              <a:t>des arêtes </a:t>
            </a:r>
          </a:p>
          <a:p>
            <a:pPr indent="-228600" lvl="0" marL="457200" rtl="0">
              <a:lnSpc>
                <a:spcPct val="100000"/>
              </a:lnSpc>
              <a:spcBef>
                <a:spcPts val="0"/>
              </a:spcBef>
              <a:spcAft>
                <a:spcPts val="0"/>
              </a:spcAft>
              <a:buFont typeface="Alegreya"/>
              <a:buChar char="●"/>
            </a:pPr>
            <a:r>
              <a:rPr lang="fr">
                <a:latin typeface="Alegreya"/>
                <a:ea typeface="Alegreya"/>
                <a:cs typeface="Alegreya"/>
                <a:sym typeface="Alegreya"/>
              </a:rPr>
              <a:t>des faces </a:t>
            </a:r>
          </a:p>
          <a:p>
            <a:pPr indent="-228600" lvl="0" marL="457200" rtl="0">
              <a:lnSpc>
                <a:spcPct val="100000"/>
              </a:lnSpc>
              <a:spcBef>
                <a:spcPts val="0"/>
              </a:spcBef>
              <a:spcAft>
                <a:spcPts val="0"/>
              </a:spcAft>
              <a:buFont typeface="Alegreya"/>
              <a:buChar char="●"/>
            </a:pPr>
            <a:r>
              <a:rPr lang="fr">
                <a:latin typeface="Alegreya"/>
                <a:ea typeface="Alegreya"/>
                <a:cs typeface="Alegreya"/>
                <a:sym typeface="Alegreya"/>
              </a:rPr>
              <a:t>des matériaux </a:t>
            </a:r>
          </a:p>
          <a:p>
            <a:pPr indent="-228600" lvl="0" marL="457200" rtl="0">
              <a:lnSpc>
                <a:spcPct val="100000"/>
              </a:lnSpc>
              <a:spcBef>
                <a:spcPts val="0"/>
              </a:spcBef>
              <a:spcAft>
                <a:spcPts val="0"/>
              </a:spcAft>
              <a:buFont typeface="Alegreya"/>
              <a:buChar char="●"/>
            </a:pPr>
            <a:r>
              <a:rPr lang="fr">
                <a:latin typeface="Alegreya"/>
                <a:ea typeface="Alegreya"/>
                <a:cs typeface="Alegreya"/>
                <a:sym typeface="Alegreya"/>
              </a:rPr>
              <a:t>des lumières </a:t>
            </a:r>
          </a:p>
          <a:p>
            <a:pPr indent="-228600" lvl="0" marL="457200" rtl="0">
              <a:lnSpc>
                <a:spcPct val="100000"/>
              </a:lnSpc>
              <a:spcBef>
                <a:spcPts val="0"/>
              </a:spcBef>
              <a:spcAft>
                <a:spcPts val="0"/>
              </a:spcAft>
              <a:buFont typeface="Alegreya"/>
              <a:buChar char="●"/>
            </a:pPr>
            <a:r>
              <a:rPr lang="fr">
                <a:latin typeface="Alegreya"/>
                <a:ea typeface="Alegreya"/>
                <a:cs typeface="Alegreya"/>
                <a:sym typeface="Alegreya"/>
              </a:rPr>
              <a:t>une ou plusieurs caméra qui serviront de point de vue pour le rendu de l’image.</a:t>
            </a:r>
          </a:p>
          <a:p>
            <a:pPr lvl="0" rtl="0">
              <a:lnSpc>
                <a:spcPct val="100000"/>
              </a:lnSpc>
              <a:spcBef>
                <a:spcPts val="0"/>
              </a:spcBef>
              <a:spcAft>
                <a:spcPts val="0"/>
              </a:spcAft>
              <a:buNone/>
            </a:pPr>
            <a:r>
              <a:t/>
            </a:r>
            <a:endParaRPr>
              <a:latin typeface="Alegreya"/>
              <a:ea typeface="Alegreya"/>
              <a:cs typeface="Alegreya"/>
              <a:sym typeface="Alegrey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ph type="title"/>
          </p:nvPr>
        </p:nvSpPr>
        <p:spPr>
          <a:xfrm>
            <a:off x="471900" y="738725"/>
            <a:ext cx="8222100" cy="767700"/>
          </a:xfrm>
          <a:prstGeom prst="rect">
            <a:avLst/>
          </a:prstGeom>
        </p:spPr>
        <p:txBody>
          <a:bodyPr anchorCtr="0" anchor="ctr" bIns="91425" lIns="91425" rIns="91425" tIns="91425">
            <a:noAutofit/>
          </a:bodyPr>
          <a:lstStyle/>
          <a:p>
            <a:pPr indent="0" lvl="0" marL="0" rtl="0" algn="ctr">
              <a:spcBef>
                <a:spcPts val="0"/>
              </a:spcBef>
              <a:buNone/>
            </a:pPr>
            <a:r>
              <a:rPr b="1" lang="fr" u="sng">
                <a:latin typeface="Alegreya"/>
                <a:ea typeface="Alegreya"/>
                <a:cs typeface="Alegreya"/>
                <a:sym typeface="Alegreya"/>
              </a:rPr>
              <a:t>WebGl</a:t>
            </a:r>
          </a:p>
        </p:txBody>
      </p:sp>
      <p:sp>
        <p:nvSpPr>
          <p:cNvPr id="233" name="Shape 233"/>
          <p:cNvSpPr txBox="1"/>
          <p:nvPr>
            <p:ph idx="1" type="body"/>
          </p:nvPr>
        </p:nvSpPr>
        <p:spPr>
          <a:xfrm>
            <a:off x="471900" y="1874075"/>
            <a:ext cx="8222100" cy="32244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fr">
                <a:latin typeface="Alegreya"/>
                <a:ea typeface="Alegreya"/>
                <a:cs typeface="Alegreya"/>
                <a:sym typeface="Alegreya"/>
              </a:rPr>
              <a:t>De nombreuses librairies JavaScript existent pour utiliser WebGl :</a:t>
            </a:r>
          </a:p>
          <a:p>
            <a:pPr indent="-228600" lvl="0" marL="457200" rtl="0">
              <a:lnSpc>
                <a:spcPct val="100000"/>
              </a:lnSpc>
              <a:spcBef>
                <a:spcPts val="0"/>
              </a:spcBef>
              <a:spcAft>
                <a:spcPts val="0"/>
              </a:spcAft>
              <a:buFont typeface="Alegreya"/>
            </a:pPr>
            <a:r>
              <a:rPr lang="fr">
                <a:latin typeface="Alegreya"/>
                <a:ea typeface="Alegreya"/>
                <a:cs typeface="Alegreya"/>
                <a:sym typeface="Alegreya"/>
              </a:rPr>
              <a:t>ThreeJS</a:t>
            </a:r>
          </a:p>
          <a:p>
            <a:pPr indent="-228600" lvl="0" marL="457200" rtl="0">
              <a:lnSpc>
                <a:spcPct val="100000"/>
              </a:lnSpc>
              <a:spcBef>
                <a:spcPts val="0"/>
              </a:spcBef>
              <a:spcAft>
                <a:spcPts val="0"/>
              </a:spcAft>
              <a:buFont typeface="Alegreya"/>
            </a:pPr>
            <a:r>
              <a:rPr lang="fr">
                <a:latin typeface="Alegreya"/>
                <a:ea typeface="Alegreya"/>
                <a:cs typeface="Alegreya"/>
                <a:sym typeface="Alegreya"/>
              </a:rPr>
              <a:t>PhiloGL</a:t>
            </a:r>
          </a:p>
          <a:p>
            <a:pPr indent="-228600" lvl="0" marL="457200" rtl="0">
              <a:lnSpc>
                <a:spcPct val="100000"/>
              </a:lnSpc>
              <a:spcBef>
                <a:spcPts val="0"/>
              </a:spcBef>
              <a:spcAft>
                <a:spcPts val="0"/>
              </a:spcAft>
              <a:buFont typeface="Alegreya"/>
            </a:pPr>
            <a:r>
              <a:rPr lang="fr">
                <a:latin typeface="Alegreya"/>
                <a:ea typeface="Alegreya"/>
                <a:cs typeface="Alegreya"/>
                <a:sym typeface="Alegreya"/>
              </a:rPr>
              <a:t>GLGE</a:t>
            </a:r>
          </a:p>
          <a:p>
            <a:pPr indent="-228600" lvl="0" marL="457200" rtl="0">
              <a:lnSpc>
                <a:spcPct val="100000"/>
              </a:lnSpc>
              <a:spcBef>
                <a:spcPts val="0"/>
              </a:spcBef>
              <a:spcAft>
                <a:spcPts val="0"/>
              </a:spcAft>
              <a:buFont typeface="Alegreya"/>
            </a:pPr>
            <a:r>
              <a:rPr lang="fr">
                <a:latin typeface="Alegreya"/>
                <a:ea typeface="Alegreya"/>
                <a:cs typeface="Alegreya"/>
                <a:sym typeface="Alegreya"/>
              </a:rPr>
              <a:t>J3D</a:t>
            </a:r>
          </a:p>
          <a:p>
            <a:pPr indent="-228600" lvl="0" marL="457200" rtl="0">
              <a:lnSpc>
                <a:spcPct val="100000"/>
              </a:lnSpc>
              <a:spcBef>
                <a:spcPts val="0"/>
              </a:spcBef>
              <a:spcAft>
                <a:spcPts val="0"/>
              </a:spcAft>
              <a:buFont typeface="Alegreya"/>
            </a:pPr>
            <a:r>
              <a:rPr lang="fr">
                <a:latin typeface="Alegreya"/>
                <a:ea typeface="Alegreya"/>
                <a:cs typeface="Alegreya"/>
                <a:sym typeface="Alegreya"/>
              </a:rPr>
              <a:t>SceneJ</a:t>
            </a:r>
            <a:r>
              <a:rPr lang="fr">
                <a:latin typeface="Alegreya"/>
                <a:ea typeface="Alegreya"/>
                <a:cs typeface="Alegreya"/>
                <a:sym typeface="Alegreya"/>
              </a:rPr>
              <a:t>S</a:t>
            </a:r>
          </a:p>
          <a:p>
            <a:pPr lvl="0" rtl="0">
              <a:lnSpc>
                <a:spcPct val="100000"/>
              </a:lnSpc>
              <a:spcBef>
                <a:spcPts val="0"/>
              </a:spcBef>
              <a:spcAft>
                <a:spcPts val="0"/>
              </a:spcAft>
              <a:buNone/>
            </a:pPr>
            <a:r>
              <a:t/>
            </a:r>
            <a:endParaRPr>
              <a:latin typeface="Alegreya"/>
              <a:ea typeface="Alegreya"/>
              <a:cs typeface="Alegreya"/>
              <a:sym typeface="Alegreya"/>
            </a:endParaRPr>
          </a:p>
          <a:p>
            <a:pPr lvl="0" rtl="0">
              <a:lnSpc>
                <a:spcPct val="100000"/>
              </a:lnSpc>
              <a:spcBef>
                <a:spcPts val="0"/>
              </a:spcBef>
              <a:spcAft>
                <a:spcPts val="0"/>
              </a:spcAft>
              <a:buNone/>
            </a:pPr>
            <a:r>
              <a:rPr lang="fr">
                <a:latin typeface="Alegreya"/>
                <a:ea typeface="Alegreya"/>
                <a:cs typeface="Alegreya"/>
                <a:sym typeface="Alegreya"/>
              </a:rPr>
              <a:t>ThreeJS est une librairie légère, performante et peu complexe à utiliser qui permet de générer un rendu WebGL dans les balises &lt;canvas&gt; et &lt;svg&gt;. C’est la librairie webGl la plus utilisée et qui possède une documentation fournie avec de nombreux exemples.</a:t>
            </a:r>
          </a:p>
          <a:p>
            <a:pPr lvl="0" rtl="0">
              <a:lnSpc>
                <a:spcPct val="100000"/>
              </a:lnSpc>
              <a:spcBef>
                <a:spcPts val="0"/>
              </a:spcBef>
              <a:spcAft>
                <a:spcPts val="0"/>
              </a:spcAft>
              <a:buNone/>
            </a:pPr>
            <a:r>
              <a:rPr lang="fr">
                <a:latin typeface="Alegreya"/>
                <a:ea typeface="Alegreya"/>
                <a:cs typeface="Alegreya"/>
                <a:sym typeface="Alegreya"/>
              </a:rPr>
              <a:t>c</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x="0" y="0"/>
          <a:ext cx="0" cy="0"/>
          <a:chOff x="0" y="0"/>
          <a:chExt cx="0" cy="0"/>
        </a:xfrm>
      </p:grpSpPr>
      <p:sp>
        <p:nvSpPr>
          <p:cNvPr id="238" name="Shape 238"/>
          <p:cNvSpPr txBox="1"/>
          <p:nvPr>
            <p:ph type="title"/>
          </p:nvPr>
        </p:nvSpPr>
        <p:spPr>
          <a:xfrm>
            <a:off x="471900" y="738725"/>
            <a:ext cx="8222100" cy="767700"/>
          </a:xfrm>
          <a:prstGeom prst="rect">
            <a:avLst/>
          </a:prstGeom>
        </p:spPr>
        <p:txBody>
          <a:bodyPr anchorCtr="0" anchor="ctr" bIns="91425" lIns="91425" rIns="91425" tIns="91425">
            <a:noAutofit/>
          </a:bodyPr>
          <a:lstStyle/>
          <a:p>
            <a:pPr indent="0" lvl="0" marL="0" rtl="0" algn="ctr">
              <a:spcBef>
                <a:spcPts val="0"/>
              </a:spcBef>
              <a:buNone/>
            </a:pPr>
            <a:r>
              <a:rPr b="1" lang="fr" u="sng">
                <a:latin typeface="Alegreya"/>
                <a:ea typeface="Alegreya"/>
                <a:cs typeface="Alegreya"/>
                <a:sym typeface="Alegreya"/>
              </a:rPr>
              <a:t>WebGl - ThreeJS</a:t>
            </a:r>
          </a:p>
        </p:txBody>
      </p:sp>
      <p:sp>
        <p:nvSpPr>
          <p:cNvPr id="239" name="Shape 239"/>
          <p:cNvSpPr txBox="1"/>
          <p:nvPr>
            <p:ph idx="1" type="body"/>
          </p:nvPr>
        </p:nvSpPr>
        <p:spPr>
          <a:xfrm>
            <a:off x="471900" y="1874075"/>
            <a:ext cx="8222100" cy="32244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fr">
                <a:latin typeface="Alegreya"/>
                <a:ea typeface="Alegreya"/>
                <a:cs typeface="Alegreya"/>
                <a:sym typeface="Alegreya"/>
              </a:rPr>
              <a:t>Pour créer une application WebGl, il y a plusieurs propriétés indispensables:</a:t>
            </a:r>
          </a:p>
          <a:p>
            <a:pPr indent="-228600" lvl="0" marL="457200" rtl="0">
              <a:lnSpc>
                <a:spcPct val="100000"/>
              </a:lnSpc>
              <a:spcBef>
                <a:spcPts val="0"/>
              </a:spcBef>
              <a:spcAft>
                <a:spcPts val="0"/>
              </a:spcAft>
              <a:buFont typeface="Alegreya"/>
              <a:buChar char="-"/>
            </a:pPr>
            <a:r>
              <a:rPr lang="fr">
                <a:latin typeface="Alegreya"/>
                <a:ea typeface="Alegreya"/>
                <a:cs typeface="Alegreya"/>
                <a:sym typeface="Alegreya"/>
              </a:rPr>
              <a:t>la scène: l’espace où va se faire l’affichage des objets graphiques créés</a:t>
            </a:r>
          </a:p>
          <a:p>
            <a:pPr indent="-228600" lvl="0" marL="457200" rtl="0">
              <a:lnSpc>
                <a:spcPct val="100000"/>
              </a:lnSpc>
              <a:spcBef>
                <a:spcPts val="0"/>
              </a:spcBef>
              <a:spcAft>
                <a:spcPts val="0"/>
              </a:spcAft>
              <a:buFont typeface="Alegreya"/>
              <a:buChar char="-"/>
            </a:pPr>
            <a:r>
              <a:rPr lang="fr">
                <a:latin typeface="Alegreya"/>
                <a:ea typeface="Alegreya"/>
                <a:cs typeface="Alegreya"/>
                <a:sym typeface="Alegreya"/>
              </a:rPr>
              <a:t>la caméra: le point de vue qui va permettre d’avoir une visualisation du rendu</a:t>
            </a:r>
          </a:p>
          <a:p>
            <a:pPr indent="-228600" lvl="0" marL="457200" rtl="0">
              <a:lnSpc>
                <a:spcPct val="100000"/>
              </a:lnSpc>
              <a:spcBef>
                <a:spcPts val="0"/>
              </a:spcBef>
              <a:spcAft>
                <a:spcPts val="0"/>
              </a:spcAft>
              <a:buFont typeface="Alegreya"/>
              <a:buChar char="-"/>
            </a:pPr>
            <a:r>
              <a:rPr lang="fr">
                <a:latin typeface="Alegreya"/>
                <a:ea typeface="Alegreya"/>
                <a:cs typeface="Alegreya"/>
                <a:sym typeface="Alegreya"/>
              </a:rPr>
              <a:t>la lumière: l’éclairage afin d’avoir une visualisation de la scène:</a:t>
            </a:r>
          </a:p>
          <a:p>
            <a:pPr indent="-228600" lvl="1" marL="914400" rtl="0">
              <a:lnSpc>
                <a:spcPct val="100000"/>
              </a:lnSpc>
              <a:spcBef>
                <a:spcPts val="0"/>
              </a:spcBef>
              <a:spcAft>
                <a:spcPts val="0"/>
              </a:spcAft>
              <a:buFont typeface="Alegreya"/>
              <a:buChar char="-"/>
            </a:pPr>
            <a:r>
              <a:rPr lang="fr">
                <a:latin typeface="Alegreya"/>
                <a:ea typeface="Alegreya"/>
                <a:cs typeface="Alegreya"/>
                <a:sym typeface="Alegreya"/>
              </a:rPr>
              <a:t>lumière ambiante</a:t>
            </a:r>
          </a:p>
          <a:p>
            <a:pPr indent="-228600" lvl="1" marL="914400" rtl="0">
              <a:lnSpc>
                <a:spcPct val="100000"/>
              </a:lnSpc>
              <a:spcBef>
                <a:spcPts val="0"/>
              </a:spcBef>
              <a:spcAft>
                <a:spcPts val="0"/>
              </a:spcAft>
              <a:buFont typeface="Alegreya"/>
              <a:buChar char="-"/>
            </a:pPr>
            <a:r>
              <a:rPr lang="fr">
                <a:latin typeface="Alegreya"/>
                <a:ea typeface="Alegreya"/>
                <a:cs typeface="Alegreya"/>
                <a:sym typeface="Alegreya"/>
              </a:rPr>
              <a:t>lumière diffuse</a:t>
            </a:r>
          </a:p>
          <a:p>
            <a:pPr indent="-228600" lvl="1" marL="914400" rtl="0">
              <a:lnSpc>
                <a:spcPct val="100000"/>
              </a:lnSpc>
              <a:spcBef>
                <a:spcPts val="0"/>
              </a:spcBef>
              <a:spcAft>
                <a:spcPts val="0"/>
              </a:spcAft>
              <a:buFont typeface="Alegreya"/>
              <a:buChar char="-"/>
            </a:pPr>
            <a:r>
              <a:rPr lang="fr">
                <a:latin typeface="Alegreya"/>
                <a:ea typeface="Alegreya"/>
                <a:cs typeface="Alegreya"/>
                <a:sym typeface="Alegreya"/>
              </a:rPr>
              <a:t>lumière ponctuelle</a:t>
            </a:r>
          </a:p>
          <a:p>
            <a:pPr indent="-228600" lvl="1" marL="914400" rtl="0">
              <a:lnSpc>
                <a:spcPct val="100000"/>
              </a:lnSpc>
              <a:spcBef>
                <a:spcPts val="0"/>
              </a:spcBef>
              <a:spcAft>
                <a:spcPts val="0"/>
              </a:spcAft>
              <a:buFont typeface="Alegreya"/>
              <a:buChar char="-"/>
            </a:pPr>
            <a:r>
              <a:rPr lang="fr">
                <a:latin typeface="Alegreya"/>
                <a:ea typeface="Alegreya"/>
                <a:cs typeface="Alegreya"/>
                <a:sym typeface="Alegreya"/>
              </a:rPr>
              <a:t>lumière spot</a:t>
            </a:r>
          </a:p>
          <a:p>
            <a:pPr lvl="0" rtl="0">
              <a:lnSpc>
                <a:spcPct val="100000"/>
              </a:lnSpc>
              <a:spcBef>
                <a:spcPts val="0"/>
              </a:spcBef>
              <a:spcAft>
                <a:spcPts val="0"/>
              </a:spcAft>
              <a:buNone/>
            </a:pPr>
            <a:r>
              <a:rPr lang="fr">
                <a:latin typeface="Alegreya"/>
                <a:ea typeface="Alegreya"/>
                <a:cs typeface="Alegreya"/>
                <a:sym typeface="Alegreya"/>
              </a:rPr>
              <a:t>Afin de la rendre plus réaliste, on va pouvoir ajouter différentes propriétés:</a:t>
            </a:r>
          </a:p>
          <a:p>
            <a:pPr indent="-228600" lvl="0" marL="457200" rtl="0">
              <a:lnSpc>
                <a:spcPct val="100000"/>
              </a:lnSpc>
              <a:spcBef>
                <a:spcPts val="0"/>
              </a:spcBef>
              <a:spcAft>
                <a:spcPts val="0"/>
              </a:spcAft>
              <a:buFont typeface="Alegreya"/>
              <a:buChar char="-"/>
            </a:pPr>
            <a:r>
              <a:rPr lang="fr">
                <a:latin typeface="Alegreya"/>
                <a:ea typeface="Alegreya"/>
                <a:cs typeface="Alegreya"/>
                <a:sym typeface="Alegreya"/>
              </a:rPr>
              <a:t>le matériau: application d’une texture sur l’objet, d’une couleur ou encore de son type de réflexion.</a:t>
            </a:r>
          </a:p>
          <a:p>
            <a:pPr indent="-228600" lvl="0" marL="457200" rtl="0">
              <a:lnSpc>
                <a:spcPct val="100000"/>
              </a:lnSpc>
              <a:spcBef>
                <a:spcPts val="0"/>
              </a:spcBef>
              <a:spcAft>
                <a:spcPts val="0"/>
              </a:spcAft>
              <a:buFont typeface="Alegreya"/>
              <a:buChar char="-"/>
            </a:pPr>
            <a:r>
              <a:rPr lang="fr">
                <a:latin typeface="Alegreya"/>
                <a:ea typeface="Alegreya"/>
                <a:cs typeface="Alegreya"/>
                <a:sym typeface="Alegreya"/>
              </a:rPr>
              <a:t>les ombrages</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x="0" y="0"/>
          <a:ext cx="0" cy="0"/>
          <a:chOff x="0" y="0"/>
          <a:chExt cx="0" cy="0"/>
        </a:xfrm>
      </p:grpSpPr>
      <p:sp>
        <p:nvSpPr>
          <p:cNvPr id="244" name="Shape 244"/>
          <p:cNvSpPr txBox="1"/>
          <p:nvPr>
            <p:ph type="title"/>
          </p:nvPr>
        </p:nvSpPr>
        <p:spPr>
          <a:xfrm>
            <a:off x="471900" y="738725"/>
            <a:ext cx="8222100" cy="767700"/>
          </a:xfrm>
          <a:prstGeom prst="rect">
            <a:avLst/>
          </a:prstGeom>
        </p:spPr>
        <p:txBody>
          <a:bodyPr anchorCtr="0" anchor="ctr" bIns="91425" lIns="91425" rIns="91425" tIns="91425">
            <a:noAutofit/>
          </a:bodyPr>
          <a:lstStyle/>
          <a:p>
            <a:pPr indent="0" lvl="0" marL="0" rtl="0" algn="ctr">
              <a:spcBef>
                <a:spcPts val="0"/>
              </a:spcBef>
              <a:buNone/>
            </a:pPr>
            <a:r>
              <a:rPr b="1" lang="fr" u="sng">
                <a:latin typeface="Alegreya"/>
                <a:ea typeface="Alegreya"/>
                <a:cs typeface="Alegreya"/>
                <a:sym typeface="Alegreya"/>
              </a:rPr>
              <a:t>Sur mobile</a:t>
            </a:r>
          </a:p>
        </p:txBody>
      </p:sp>
      <p:sp>
        <p:nvSpPr>
          <p:cNvPr id="245" name="Shape 245"/>
          <p:cNvSpPr txBox="1"/>
          <p:nvPr>
            <p:ph idx="1" type="body"/>
          </p:nvPr>
        </p:nvSpPr>
        <p:spPr>
          <a:xfrm>
            <a:off x="471900" y="1718225"/>
            <a:ext cx="8222100" cy="32244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fr">
                <a:latin typeface="Alegreya"/>
                <a:ea typeface="Alegreya"/>
                <a:cs typeface="Alegreya"/>
                <a:sym typeface="Alegreya"/>
              </a:rPr>
              <a:t>Les différents outils présentés se confrontent tous au même problème dès que l’on essaie d’interagir avec sous mobile. Les interactions sont définies pour des événements souris.</a:t>
            </a:r>
          </a:p>
          <a:p>
            <a:pPr lvl="0" rtl="0">
              <a:lnSpc>
                <a:spcPct val="100000"/>
              </a:lnSpc>
              <a:spcBef>
                <a:spcPts val="0"/>
              </a:spcBef>
              <a:spcAft>
                <a:spcPts val="0"/>
              </a:spcAft>
              <a:buNone/>
            </a:pPr>
            <a:r>
              <a:rPr lang="fr">
                <a:latin typeface="Alegreya"/>
                <a:ea typeface="Alegreya"/>
                <a:cs typeface="Alegreya"/>
                <a:sym typeface="Alegreya"/>
              </a:rPr>
              <a:t>Pour résoudre ce problème, </a:t>
            </a:r>
            <a:r>
              <a:rPr lang="fr">
                <a:latin typeface="Alegreya"/>
                <a:ea typeface="Alegreya"/>
                <a:cs typeface="Alegreya"/>
                <a:sym typeface="Alegreya"/>
              </a:rPr>
              <a:t>voici la démarche à suivre pour rendre l’application fonctionnelle sur mobile. ( </a:t>
            </a:r>
            <a:r>
              <a:rPr b="1" lang="fr" u="sng">
                <a:solidFill>
                  <a:srgbClr val="FF0000"/>
                </a:solidFill>
                <a:latin typeface="Alegreya"/>
                <a:ea typeface="Alegreya"/>
                <a:cs typeface="Alegreya"/>
                <a:sym typeface="Alegreya"/>
              </a:rPr>
              <a:t>Connexion internet requise </a:t>
            </a:r>
            <a:r>
              <a:rPr lang="fr">
                <a:latin typeface="Alegreya"/>
                <a:ea typeface="Alegreya"/>
                <a:cs typeface="Alegreya"/>
                <a:sym typeface="Alegreya"/>
              </a:rPr>
              <a:t>)</a:t>
            </a:r>
          </a:p>
          <a:p>
            <a:pPr indent="-336550" lvl="0" marL="457200" rtl="0">
              <a:lnSpc>
                <a:spcPct val="100000"/>
              </a:lnSpc>
              <a:spcBef>
                <a:spcPts val="0"/>
              </a:spcBef>
              <a:spcAft>
                <a:spcPts val="0"/>
              </a:spcAft>
              <a:buSzPct val="100000"/>
              <a:buFont typeface="Alegreya"/>
              <a:buChar char="-"/>
            </a:pPr>
            <a:r>
              <a:rPr lang="fr" sz="1700">
                <a:latin typeface="Alegreya"/>
                <a:ea typeface="Alegreya"/>
                <a:cs typeface="Alegreya"/>
                <a:sym typeface="Alegreya"/>
              </a:rPr>
              <a:t>Ajouter dans le répertoire “js” du projet le fichier :</a:t>
            </a:r>
          </a:p>
          <a:p>
            <a:pPr indent="457200" lvl="0" marL="457200" rtl="0">
              <a:lnSpc>
                <a:spcPct val="100000"/>
              </a:lnSpc>
              <a:spcBef>
                <a:spcPts val="0"/>
              </a:spcBef>
              <a:spcAft>
                <a:spcPts val="0"/>
              </a:spcAft>
              <a:buNone/>
            </a:pPr>
            <a:r>
              <a:rPr lang="fr" sz="1700">
                <a:latin typeface="Alegreya"/>
                <a:ea typeface="Alegreya"/>
                <a:cs typeface="Alegreya"/>
                <a:sym typeface="Alegreya"/>
              </a:rPr>
              <a:t>“jquery.ui.touch-punch.min.js”</a:t>
            </a:r>
          </a:p>
          <a:p>
            <a:pPr indent="-336550" lvl="0" marL="457200" rtl="0">
              <a:lnSpc>
                <a:spcPct val="100000"/>
              </a:lnSpc>
              <a:spcBef>
                <a:spcPts val="0"/>
              </a:spcBef>
              <a:spcAft>
                <a:spcPts val="0"/>
              </a:spcAft>
              <a:buSzPct val="100000"/>
              <a:buFont typeface="Alegreya"/>
              <a:buChar char="-"/>
            </a:pPr>
            <a:r>
              <a:rPr lang="fr" sz="1700">
                <a:latin typeface="Alegreya"/>
                <a:ea typeface="Alegreya"/>
                <a:cs typeface="Alegreya"/>
                <a:sym typeface="Alegreya"/>
              </a:rPr>
              <a:t>Ajouter le script correspondant : </a:t>
            </a:r>
          </a:p>
          <a:p>
            <a:pPr indent="457200" lvl="0" marL="457200" rtl="0">
              <a:lnSpc>
                <a:spcPct val="100000"/>
              </a:lnSpc>
              <a:spcBef>
                <a:spcPts val="0"/>
              </a:spcBef>
              <a:spcAft>
                <a:spcPts val="0"/>
              </a:spcAft>
              <a:buNone/>
            </a:pPr>
            <a:r>
              <a:rPr lang="fr" sz="1700">
                <a:latin typeface="Alegreya"/>
                <a:ea typeface="Alegreya"/>
                <a:cs typeface="Alegreya"/>
                <a:sym typeface="Alegreya"/>
              </a:rPr>
              <a:t>&lt;script src="js/jquery.ui.touch-punch.min.js"&gt;&lt;/script&gt;</a:t>
            </a:r>
          </a:p>
          <a:p>
            <a:pPr indent="-336550" lvl="0" marL="457200" rtl="0">
              <a:lnSpc>
                <a:spcPct val="100000"/>
              </a:lnSpc>
              <a:spcBef>
                <a:spcPts val="0"/>
              </a:spcBef>
              <a:spcAft>
                <a:spcPts val="0"/>
              </a:spcAft>
              <a:buSzPct val="100000"/>
              <a:buFont typeface="Alegreya"/>
              <a:buChar char="-"/>
            </a:pPr>
            <a:r>
              <a:rPr lang="fr" sz="1700">
                <a:latin typeface="Alegreya"/>
                <a:ea typeface="Alegreya"/>
                <a:cs typeface="Alegreya"/>
                <a:sym typeface="Alegreya"/>
              </a:rPr>
              <a:t>Lien du tuto : </a:t>
            </a:r>
            <a:r>
              <a:rPr lang="fr" sz="1700" u="sng">
                <a:solidFill>
                  <a:schemeClr val="hlink"/>
                </a:solidFill>
                <a:latin typeface="Alegreya"/>
                <a:ea typeface="Alegreya"/>
                <a:cs typeface="Alegreya"/>
                <a:sym typeface="Alegreya"/>
                <a:hlinkClick r:id="rId3"/>
              </a:rPr>
              <a:t>http://forresst.github.io/2012/06/22/Faire-une-liste-jQuery-Mobile-triable-par-drag-and-drop/</a:t>
            </a:r>
            <a:r>
              <a:rPr lang="fr" sz="1700">
                <a:latin typeface="Alegreya"/>
                <a:ea typeface="Alegreya"/>
                <a:cs typeface="Alegreya"/>
                <a:sym typeface="Alegreya"/>
              </a:rPr>
              <a:t> </a:t>
            </a:r>
          </a:p>
          <a:p>
            <a:pPr lvl="0" rtl="0">
              <a:lnSpc>
                <a:spcPct val="100000"/>
              </a:lnSpc>
              <a:spcBef>
                <a:spcPts val="0"/>
              </a:spcBef>
              <a:spcAft>
                <a:spcPts val="0"/>
              </a:spcAft>
              <a:buNone/>
            </a:pPr>
            <a:r>
              <a:t/>
            </a:r>
            <a:endParaRPr>
              <a:latin typeface="Alegreya"/>
              <a:ea typeface="Alegreya"/>
              <a:cs typeface="Alegreya"/>
              <a:sym typeface="Alegreya"/>
            </a:endParaRPr>
          </a:p>
          <a:p>
            <a:pPr lvl="0" rtl="0">
              <a:lnSpc>
                <a:spcPct val="100000"/>
              </a:lnSpc>
              <a:spcBef>
                <a:spcPts val="0"/>
              </a:spcBef>
              <a:spcAft>
                <a:spcPts val="0"/>
              </a:spcAft>
              <a:buNone/>
            </a:pPr>
            <a:r>
              <a:t/>
            </a:r>
            <a:endParaRPr>
              <a:latin typeface="Alegreya"/>
              <a:ea typeface="Alegreya"/>
              <a:cs typeface="Alegreya"/>
              <a:sym typeface="Alegrey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265500" y="1233175"/>
            <a:ext cx="4045200" cy="1482300"/>
          </a:xfrm>
          <a:prstGeom prst="rect">
            <a:avLst/>
          </a:prstGeom>
          <a:ln cap="flat" cmpd="sng" w="38100">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fr"/>
              <a:t>Canvas</a:t>
            </a:r>
          </a:p>
        </p:txBody>
      </p:sp>
      <p:sp>
        <p:nvSpPr>
          <p:cNvPr id="80" name="Shape 80"/>
          <p:cNvSpPr txBox="1"/>
          <p:nvPr>
            <p:ph idx="1" type="subTitle"/>
          </p:nvPr>
        </p:nvSpPr>
        <p:spPr>
          <a:xfrm>
            <a:off x="265500" y="2779480"/>
            <a:ext cx="4045200" cy="2152800"/>
          </a:xfrm>
          <a:prstGeom prst="rect">
            <a:avLst/>
          </a:prstGeom>
        </p:spPr>
        <p:txBody>
          <a:bodyPr anchorCtr="0" anchor="t" bIns="91425" lIns="91425" rIns="91425" tIns="91425">
            <a:noAutofit/>
          </a:bodyPr>
          <a:lstStyle/>
          <a:p>
            <a:pPr lvl="0" algn="l">
              <a:spcBef>
                <a:spcPts val="0"/>
              </a:spcBef>
              <a:buNone/>
            </a:pPr>
            <a:r>
              <a:rPr lang="fr"/>
              <a:t>Élément introduit avec HTML5, permettant de mettre en oeuvre des éléments graphiques au sein d’une page web.</a:t>
            </a:r>
          </a:p>
        </p:txBody>
      </p:sp>
      <p:pic>
        <p:nvPicPr>
          <p:cNvPr id="81" name="Shape 81"/>
          <p:cNvPicPr preferRelativeResize="0"/>
          <p:nvPr/>
        </p:nvPicPr>
        <p:blipFill>
          <a:blip r:embed="rId3">
            <a:alphaModFix/>
          </a:blip>
          <a:stretch>
            <a:fillRect/>
          </a:stretch>
        </p:blipFill>
        <p:spPr>
          <a:xfrm>
            <a:off x="4738412" y="604600"/>
            <a:ext cx="4238125" cy="1734924"/>
          </a:xfrm>
          <a:prstGeom prst="rect">
            <a:avLst/>
          </a:prstGeom>
          <a:noFill/>
          <a:ln>
            <a:noFill/>
          </a:ln>
        </p:spPr>
      </p:pic>
      <p:sp>
        <p:nvSpPr>
          <p:cNvPr id="82" name="Shape 82"/>
          <p:cNvSpPr/>
          <p:nvPr/>
        </p:nvSpPr>
        <p:spPr>
          <a:xfrm>
            <a:off x="4724925" y="604575"/>
            <a:ext cx="4238100" cy="1734900"/>
          </a:xfrm>
          <a:prstGeom prst="rect">
            <a:avLst/>
          </a:prstGeom>
          <a:noFill/>
          <a:ln cap="flat" cmpd="sng" w="28575">
            <a:solidFill>
              <a:srgbClr val="66666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83" name="Shape 83"/>
          <p:cNvPicPr preferRelativeResize="0"/>
          <p:nvPr/>
        </p:nvPicPr>
        <p:blipFill>
          <a:blip r:embed="rId4">
            <a:alphaModFix/>
          </a:blip>
          <a:stretch>
            <a:fillRect/>
          </a:stretch>
        </p:blipFill>
        <p:spPr>
          <a:xfrm>
            <a:off x="5024700" y="2624950"/>
            <a:ext cx="3638550" cy="1876425"/>
          </a:xfrm>
          <a:prstGeom prst="rect">
            <a:avLst/>
          </a:prstGeom>
          <a:noFill/>
          <a:ln>
            <a:noFill/>
          </a:ln>
        </p:spPr>
      </p:pic>
      <p:sp>
        <p:nvSpPr>
          <p:cNvPr id="84" name="Shape 84"/>
          <p:cNvSpPr/>
          <p:nvPr/>
        </p:nvSpPr>
        <p:spPr>
          <a:xfrm>
            <a:off x="5024700" y="2624950"/>
            <a:ext cx="3638700" cy="1876500"/>
          </a:xfrm>
          <a:prstGeom prst="rect">
            <a:avLst/>
          </a:prstGeom>
          <a:noFill/>
          <a:ln cap="flat" cmpd="sng" w="28575">
            <a:solidFill>
              <a:srgbClr val="66666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471900" y="738725"/>
            <a:ext cx="8222100" cy="767700"/>
          </a:xfrm>
          <a:prstGeom prst="rect">
            <a:avLst/>
          </a:prstGeom>
        </p:spPr>
        <p:txBody>
          <a:bodyPr anchorCtr="0" anchor="b" bIns="91425" lIns="91425" rIns="91425" tIns="91425">
            <a:noAutofit/>
          </a:bodyPr>
          <a:lstStyle/>
          <a:p>
            <a:pPr lvl="0" rtl="0" algn="ctr">
              <a:spcBef>
                <a:spcPts val="0"/>
              </a:spcBef>
              <a:buNone/>
            </a:pPr>
            <a:r>
              <a:rPr b="1" lang="fr" u="sng"/>
              <a:t>Canvas</a:t>
            </a:r>
          </a:p>
        </p:txBody>
      </p:sp>
      <p:sp>
        <p:nvSpPr>
          <p:cNvPr id="90" name="Shape 90"/>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lang="fr"/>
              <a:t>Balise HTML permettant des rendus graphiques 2D:</a:t>
            </a:r>
          </a:p>
          <a:p>
            <a:pPr indent="-228600" lvl="1" marL="914400" rtl="0">
              <a:spcBef>
                <a:spcPts val="0"/>
              </a:spcBef>
            </a:pPr>
            <a:r>
              <a:rPr lang="fr"/>
              <a:t>Dessins de formes, de lignes</a:t>
            </a:r>
          </a:p>
          <a:p>
            <a:pPr indent="-228600" lvl="1" marL="914400" rtl="0">
              <a:spcBef>
                <a:spcPts val="0"/>
              </a:spcBef>
            </a:pPr>
            <a:r>
              <a:rPr lang="fr"/>
              <a:t>Affichage d’images, de texte</a:t>
            </a:r>
          </a:p>
          <a:p>
            <a:pPr indent="-228600" lvl="0" marL="457200" rtl="0">
              <a:spcBef>
                <a:spcPts val="0"/>
              </a:spcBef>
            </a:pPr>
            <a:r>
              <a:rPr lang="fr"/>
              <a:t>Uniquement un contenant pour les éléments graphiques, la balise &lt;canvas&gt; est un élément vide, une “toile”.</a:t>
            </a:r>
          </a:p>
          <a:p>
            <a:pPr indent="-228600" lvl="0" marL="457200" rtl="0">
              <a:spcBef>
                <a:spcPts val="0"/>
              </a:spcBef>
            </a:pPr>
            <a:r>
              <a:rPr lang="fr"/>
              <a:t>Le dessin se réalise avec JavaScript.</a:t>
            </a:r>
          </a:p>
          <a:p>
            <a:pPr indent="-228600" lvl="0" marL="457200" rtl="0">
              <a:spcBef>
                <a:spcPts val="0"/>
              </a:spcBef>
            </a:pPr>
            <a:r>
              <a:rPr lang="fr"/>
              <a:t>De nombreuses méthodes lui sont associées, permettant de tracer des formes basiques ou bien afficher du texte ou des images.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471900" y="738725"/>
            <a:ext cx="8222100" cy="767700"/>
          </a:xfrm>
          <a:prstGeom prst="rect">
            <a:avLst/>
          </a:prstGeom>
        </p:spPr>
        <p:txBody>
          <a:bodyPr anchorCtr="0" anchor="b" bIns="91425" lIns="91425" rIns="91425" tIns="91425">
            <a:noAutofit/>
          </a:bodyPr>
          <a:lstStyle/>
          <a:p>
            <a:pPr lvl="0" rtl="0" algn="ctr">
              <a:spcBef>
                <a:spcPts val="0"/>
              </a:spcBef>
              <a:buNone/>
            </a:pPr>
            <a:r>
              <a:rPr b="1" lang="fr" u="sng"/>
              <a:t>jCanvas</a:t>
            </a:r>
          </a:p>
        </p:txBody>
      </p:sp>
      <p:sp>
        <p:nvSpPr>
          <p:cNvPr id="96" name="Shape 96"/>
          <p:cNvSpPr txBox="1"/>
          <p:nvPr>
            <p:ph idx="1" type="body"/>
          </p:nvPr>
        </p:nvSpPr>
        <p:spPr>
          <a:xfrm>
            <a:off x="471900" y="1919075"/>
            <a:ext cx="4837800" cy="2710200"/>
          </a:xfrm>
          <a:prstGeom prst="rect">
            <a:avLst/>
          </a:prstGeom>
        </p:spPr>
        <p:txBody>
          <a:bodyPr anchorCtr="0" anchor="t" bIns="91425" lIns="91425" rIns="91425" tIns="91425">
            <a:noAutofit/>
          </a:bodyPr>
          <a:lstStyle/>
          <a:p>
            <a:pPr indent="-228600" lvl="0" marL="457200" rtl="0">
              <a:lnSpc>
                <a:spcPct val="100000"/>
              </a:lnSpc>
              <a:spcBef>
                <a:spcPts val="1000"/>
              </a:spcBef>
              <a:spcAft>
                <a:spcPts val="1000"/>
              </a:spcAft>
            </a:pPr>
            <a:r>
              <a:rPr lang="fr"/>
              <a:t>Plugin jQuery permettant d’utiliser le canvas HTML5 plus facilement.          </a:t>
            </a:r>
            <a:r>
              <a:rPr i="1" lang="fr" sz="1600">
                <a:latin typeface="Alegreya"/>
                <a:ea typeface="Alegreya"/>
                <a:cs typeface="Alegreya"/>
                <a:sym typeface="Alegreya"/>
              </a:rPr>
              <a:t>Plugin de jQuery</a:t>
            </a:r>
            <a:r>
              <a:rPr i="1" lang="fr" sz="1600" u="sng">
                <a:solidFill>
                  <a:schemeClr val="hlink"/>
                </a:solidFill>
                <a:latin typeface="Alegreya"/>
                <a:ea typeface="Alegreya"/>
                <a:cs typeface="Alegreya"/>
                <a:sym typeface="Alegreya"/>
                <a:hlinkClick r:id="rId3"/>
              </a:rPr>
              <a:t> jCanvas</a:t>
            </a:r>
          </a:p>
          <a:p>
            <a:pPr indent="-228600" lvl="0" marL="457200" rtl="0">
              <a:lnSpc>
                <a:spcPct val="150000"/>
              </a:lnSpc>
              <a:spcBef>
                <a:spcPts val="0"/>
              </a:spcBef>
            </a:pPr>
            <a:r>
              <a:rPr lang="fr"/>
              <a:t>API flexible pour les éléments graphiques.</a:t>
            </a:r>
          </a:p>
          <a:p>
            <a:pPr indent="-228600" lvl="0" marL="457200" rtl="0">
              <a:lnSpc>
                <a:spcPct val="150000"/>
              </a:lnSpc>
              <a:spcBef>
                <a:spcPts val="0"/>
              </a:spcBef>
            </a:pPr>
            <a:r>
              <a:rPr lang="fr"/>
              <a:t>Fonctionne sous mobile.</a:t>
            </a:r>
          </a:p>
          <a:p>
            <a:pPr indent="-228600" lvl="0" marL="457200" rtl="0">
              <a:lnSpc>
                <a:spcPct val="150000"/>
              </a:lnSpc>
              <a:spcBef>
                <a:spcPts val="0"/>
              </a:spcBef>
            </a:pPr>
            <a:r>
              <a:rPr lang="fr"/>
              <a:t>Plugin léger, gratuit et open-source.</a:t>
            </a:r>
          </a:p>
          <a:p>
            <a:pPr indent="-228600" lvl="0" marL="457200" rtl="0">
              <a:lnSpc>
                <a:spcPct val="150000"/>
              </a:lnSpc>
              <a:spcBef>
                <a:spcPts val="0"/>
              </a:spcBef>
            </a:pPr>
            <a:r>
              <a:rPr lang="fr"/>
              <a:t>Déplacement des éléments simplifié.</a:t>
            </a:r>
          </a:p>
        </p:txBody>
      </p:sp>
      <p:sp>
        <p:nvSpPr>
          <p:cNvPr id="97" name="Shape 97"/>
          <p:cNvSpPr/>
          <p:nvPr/>
        </p:nvSpPr>
        <p:spPr>
          <a:xfrm>
            <a:off x="5620450" y="1723700"/>
            <a:ext cx="3414300" cy="3347700"/>
          </a:xfrm>
          <a:prstGeom prst="rect">
            <a:avLst/>
          </a:prstGeom>
          <a:noFill/>
          <a:ln cap="flat" cmpd="sng" w="19050">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98" name="Shape 98"/>
          <p:cNvPicPr preferRelativeResize="0"/>
          <p:nvPr/>
        </p:nvPicPr>
        <p:blipFill>
          <a:blip r:embed="rId4">
            <a:alphaModFix/>
          </a:blip>
          <a:stretch>
            <a:fillRect/>
          </a:stretch>
        </p:blipFill>
        <p:spPr>
          <a:xfrm>
            <a:off x="5797525" y="1766075"/>
            <a:ext cx="3159249" cy="1243000"/>
          </a:xfrm>
          <a:prstGeom prst="rect">
            <a:avLst/>
          </a:prstGeom>
          <a:noFill/>
          <a:ln>
            <a:noFill/>
          </a:ln>
        </p:spPr>
      </p:pic>
      <p:pic>
        <p:nvPicPr>
          <p:cNvPr id="99" name="Shape 99"/>
          <p:cNvPicPr preferRelativeResize="0"/>
          <p:nvPr/>
        </p:nvPicPr>
        <p:blipFill>
          <a:blip r:embed="rId5">
            <a:alphaModFix/>
          </a:blip>
          <a:stretch>
            <a:fillRect/>
          </a:stretch>
        </p:blipFill>
        <p:spPr>
          <a:xfrm>
            <a:off x="6419937" y="3410075"/>
            <a:ext cx="1685925" cy="1219200"/>
          </a:xfrm>
          <a:prstGeom prst="rect">
            <a:avLst/>
          </a:prstGeom>
          <a:noFill/>
          <a:ln>
            <a:noFill/>
          </a:ln>
        </p:spPr>
      </p:pic>
      <p:cxnSp>
        <p:nvCxnSpPr>
          <p:cNvPr id="100" name="Shape 100"/>
          <p:cNvCxnSpPr/>
          <p:nvPr/>
        </p:nvCxnSpPr>
        <p:spPr>
          <a:xfrm flipH="1" rot="10800000">
            <a:off x="5798825" y="3214975"/>
            <a:ext cx="3158100" cy="6600"/>
          </a:xfrm>
          <a:prstGeom prst="straightConnector1">
            <a:avLst/>
          </a:prstGeom>
          <a:noFill/>
          <a:ln cap="flat" cmpd="sng" w="19050">
            <a:solidFill>
              <a:schemeClr val="lt2"/>
            </a:solidFill>
            <a:prstDash val="solid"/>
            <a:round/>
            <a:headEnd len="lg" w="lg" type="none"/>
            <a:tailEnd len="lg" w="lg"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265500" y="1233175"/>
            <a:ext cx="4045200" cy="1482300"/>
          </a:xfrm>
          <a:prstGeom prst="rect">
            <a:avLst/>
          </a:prstGeom>
          <a:ln cap="flat" cmpd="sng" w="38100">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fr"/>
              <a:t>SVG</a:t>
            </a:r>
          </a:p>
        </p:txBody>
      </p:sp>
      <p:sp>
        <p:nvSpPr>
          <p:cNvPr id="106" name="Shape 106"/>
          <p:cNvSpPr txBox="1"/>
          <p:nvPr>
            <p:ph idx="1" type="subTitle"/>
          </p:nvPr>
        </p:nvSpPr>
        <p:spPr>
          <a:xfrm>
            <a:off x="265500" y="2779481"/>
            <a:ext cx="4045200" cy="2164499"/>
          </a:xfrm>
          <a:prstGeom prst="rect">
            <a:avLst/>
          </a:prstGeom>
        </p:spPr>
        <p:txBody>
          <a:bodyPr anchorCtr="0" anchor="t" bIns="91425" lIns="91425" rIns="91425" tIns="91425">
            <a:noAutofit/>
          </a:bodyPr>
          <a:lstStyle/>
          <a:p>
            <a:pPr lvl="0" rtl="0" algn="l">
              <a:spcBef>
                <a:spcPts val="0"/>
              </a:spcBef>
              <a:buNone/>
            </a:pPr>
            <a:r>
              <a:rPr lang="fr"/>
              <a:t>Scalable Vector Graphics est un format de données permettant de décrire des ensembles de graphiques vectoriels.</a:t>
            </a:r>
          </a:p>
          <a:p>
            <a:pPr lvl="0" rtl="0" algn="l">
              <a:spcBef>
                <a:spcPts val="0"/>
              </a:spcBef>
              <a:buNone/>
            </a:pPr>
            <a:r>
              <a:t/>
            </a:r>
            <a:endParaRPr/>
          </a:p>
          <a:p>
            <a:pPr lvl="0" algn="l">
              <a:spcBef>
                <a:spcPts val="0"/>
              </a:spcBef>
              <a:buNone/>
            </a:pPr>
            <a:r>
              <a:t/>
            </a:r>
            <a:endParaRPr/>
          </a:p>
        </p:txBody>
      </p:sp>
      <p:pic>
        <p:nvPicPr>
          <p:cNvPr id="107" name="Shape 107"/>
          <p:cNvPicPr preferRelativeResize="0"/>
          <p:nvPr/>
        </p:nvPicPr>
        <p:blipFill>
          <a:blip r:embed="rId3">
            <a:alphaModFix/>
          </a:blip>
          <a:stretch>
            <a:fillRect/>
          </a:stretch>
        </p:blipFill>
        <p:spPr>
          <a:xfrm>
            <a:off x="4705350" y="361537"/>
            <a:ext cx="4305300" cy="2181225"/>
          </a:xfrm>
          <a:prstGeom prst="rect">
            <a:avLst/>
          </a:prstGeom>
          <a:noFill/>
          <a:ln cap="flat" cmpd="sng" w="28575">
            <a:solidFill>
              <a:srgbClr val="666666"/>
            </a:solidFill>
            <a:prstDash val="solid"/>
            <a:round/>
            <a:headEnd len="med" w="med" type="none"/>
            <a:tailEnd len="med" w="med" type="none"/>
          </a:ln>
        </p:spPr>
      </p:pic>
      <p:pic>
        <p:nvPicPr>
          <p:cNvPr id="108" name="Shape 108"/>
          <p:cNvPicPr preferRelativeResize="0"/>
          <p:nvPr/>
        </p:nvPicPr>
        <p:blipFill>
          <a:blip r:embed="rId4">
            <a:alphaModFix/>
          </a:blip>
          <a:stretch>
            <a:fillRect/>
          </a:stretch>
        </p:blipFill>
        <p:spPr>
          <a:xfrm>
            <a:off x="5348275" y="2994937"/>
            <a:ext cx="3019425" cy="1733550"/>
          </a:xfrm>
          <a:prstGeom prst="rect">
            <a:avLst/>
          </a:prstGeom>
          <a:noFill/>
          <a:ln cap="flat" cmpd="sng" w="28575">
            <a:solidFill>
              <a:srgbClr val="666666"/>
            </a:solidFill>
            <a:prstDash val="solid"/>
            <a:round/>
            <a:headEnd len="med" w="med" type="none"/>
            <a:tailEnd len="med" w="med"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471900" y="738725"/>
            <a:ext cx="8222100" cy="767700"/>
          </a:xfrm>
          <a:prstGeom prst="rect">
            <a:avLst/>
          </a:prstGeom>
        </p:spPr>
        <p:txBody>
          <a:bodyPr anchorCtr="0" anchor="b" bIns="91425" lIns="91425" rIns="91425" tIns="91425">
            <a:noAutofit/>
          </a:bodyPr>
          <a:lstStyle/>
          <a:p>
            <a:pPr lvl="0" rtl="0" algn="ctr">
              <a:spcBef>
                <a:spcPts val="0"/>
              </a:spcBef>
              <a:buNone/>
            </a:pPr>
            <a:r>
              <a:rPr b="1" lang="fr" u="sng"/>
              <a:t>SVG</a:t>
            </a:r>
          </a:p>
        </p:txBody>
      </p:sp>
      <p:sp>
        <p:nvSpPr>
          <p:cNvPr id="114" name="Shape 114"/>
          <p:cNvSpPr txBox="1"/>
          <p:nvPr>
            <p:ph idx="1" type="body"/>
          </p:nvPr>
        </p:nvSpPr>
        <p:spPr>
          <a:xfrm>
            <a:off x="471900" y="1786050"/>
            <a:ext cx="8222100" cy="3202200"/>
          </a:xfrm>
          <a:prstGeom prst="rect">
            <a:avLst/>
          </a:prstGeom>
        </p:spPr>
        <p:txBody>
          <a:bodyPr anchorCtr="0" anchor="t" bIns="91425" lIns="91425" rIns="91425" tIns="91425">
            <a:noAutofit/>
          </a:bodyPr>
          <a:lstStyle/>
          <a:p>
            <a:pPr indent="-228600" lvl="0" marL="457200" rtl="0">
              <a:lnSpc>
                <a:spcPct val="150000"/>
              </a:lnSpc>
              <a:spcBef>
                <a:spcPts val="0"/>
              </a:spcBef>
              <a:spcAft>
                <a:spcPts val="0"/>
              </a:spcAft>
              <a:buFont typeface="Alegreya"/>
            </a:pPr>
            <a:r>
              <a:rPr lang="fr">
                <a:latin typeface="Alegreya"/>
                <a:ea typeface="Alegreya"/>
                <a:cs typeface="Alegreya"/>
                <a:sym typeface="Alegreya"/>
              </a:rPr>
              <a:t>Ce format est basé sur XML.</a:t>
            </a:r>
          </a:p>
          <a:p>
            <a:pPr indent="-228600" lvl="0" marL="457200" rtl="0">
              <a:lnSpc>
                <a:spcPct val="150000"/>
              </a:lnSpc>
              <a:spcBef>
                <a:spcPts val="0"/>
              </a:spcBef>
              <a:spcAft>
                <a:spcPts val="0"/>
              </a:spcAft>
              <a:buFont typeface="Alegreya"/>
            </a:pPr>
            <a:r>
              <a:rPr lang="fr">
                <a:latin typeface="Alegreya"/>
                <a:ea typeface="Alegreya"/>
                <a:cs typeface="Alegreya"/>
                <a:sym typeface="Alegreya"/>
              </a:rPr>
              <a:t>Spécifié par le W3C</a:t>
            </a:r>
          </a:p>
          <a:p>
            <a:pPr indent="-228600" lvl="0" marL="457200" rtl="0">
              <a:spcBef>
                <a:spcPts val="0"/>
              </a:spcBef>
              <a:buFont typeface="Alegreya"/>
            </a:pPr>
            <a:r>
              <a:rPr lang="fr">
                <a:latin typeface="Alegreya"/>
                <a:ea typeface="Alegreya"/>
                <a:cs typeface="Alegreya"/>
                <a:sym typeface="Alegreya"/>
              </a:rPr>
              <a:t>Format de fichier permettant de décrire des éléments graphiques 2D:</a:t>
            </a:r>
          </a:p>
          <a:p>
            <a:pPr indent="-228600" lvl="1" marL="914400" rtl="0">
              <a:spcBef>
                <a:spcPts val="0"/>
              </a:spcBef>
              <a:buFont typeface="Alegreya"/>
            </a:pPr>
            <a:r>
              <a:rPr lang="fr">
                <a:latin typeface="Alegreya"/>
                <a:ea typeface="Alegreya"/>
                <a:cs typeface="Alegreya"/>
                <a:sym typeface="Alegreya"/>
              </a:rPr>
              <a:t>Dessins de formes, de lignes</a:t>
            </a:r>
          </a:p>
          <a:p>
            <a:pPr indent="-228600" lvl="1" marL="914400" rtl="0">
              <a:spcBef>
                <a:spcPts val="0"/>
              </a:spcBef>
              <a:buFont typeface="Alegreya"/>
            </a:pPr>
            <a:r>
              <a:rPr lang="fr">
                <a:latin typeface="Alegreya"/>
                <a:ea typeface="Alegreya"/>
                <a:cs typeface="Alegreya"/>
                <a:sym typeface="Alegreya"/>
              </a:rPr>
              <a:t>Af</a:t>
            </a:r>
            <a:r>
              <a:rPr lang="fr">
                <a:latin typeface="Alegreya"/>
                <a:ea typeface="Alegreya"/>
                <a:cs typeface="Alegreya"/>
                <a:sym typeface="Alegreya"/>
              </a:rPr>
              <a:t>fichage</a:t>
            </a:r>
            <a:r>
              <a:rPr lang="fr">
                <a:latin typeface="Alegreya"/>
                <a:ea typeface="Alegreya"/>
                <a:cs typeface="Alegreya"/>
                <a:sym typeface="Alegreya"/>
              </a:rPr>
              <a:t> d’images, de texte</a:t>
            </a:r>
          </a:p>
          <a:p>
            <a:pPr indent="-228600" lvl="0" marL="457200" rtl="0">
              <a:spcBef>
                <a:spcPts val="0"/>
              </a:spcBef>
              <a:buFont typeface="Alegreya"/>
            </a:pPr>
            <a:r>
              <a:rPr lang="fr">
                <a:latin typeface="Alegreya"/>
                <a:ea typeface="Alegreya"/>
                <a:cs typeface="Alegreya"/>
                <a:sym typeface="Alegreya"/>
              </a:rPr>
              <a:t>La balise &lt;svg&gt; est un élément vide permettant d’accueillir les éléments graphiques.</a:t>
            </a:r>
          </a:p>
          <a:p>
            <a:pPr indent="-228600" lvl="0" marL="457200" rtl="0">
              <a:spcBef>
                <a:spcPts val="0"/>
              </a:spcBef>
              <a:buFont typeface="Alegreya"/>
            </a:pPr>
            <a:r>
              <a:rPr lang="fr">
                <a:latin typeface="Alegreya"/>
                <a:ea typeface="Alegreya"/>
                <a:cs typeface="Alegreya"/>
                <a:sym typeface="Alegreya"/>
              </a:rPr>
              <a:t>Le dessin peut se réaliser de deux façon différentes:</a:t>
            </a:r>
          </a:p>
          <a:p>
            <a:pPr indent="-228600" lvl="1" marL="914400" rtl="0">
              <a:spcBef>
                <a:spcPts val="0"/>
              </a:spcBef>
              <a:buFont typeface="Alegreya"/>
            </a:pPr>
            <a:r>
              <a:rPr lang="fr">
                <a:latin typeface="Alegreya"/>
                <a:ea typeface="Alegreya"/>
                <a:cs typeface="Alegreya"/>
                <a:sym typeface="Alegreya"/>
              </a:rPr>
              <a:t>En html en déclarant des objets svg</a:t>
            </a:r>
          </a:p>
          <a:p>
            <a:pPr indent="-228600" lvl="1" marL="914400" rtl="0">
              <a:spcBef>
                <a:spcPts val="0"/>
              </a:spcBef>
              <a:buFont typeface="Alegreya"/>
            </a:pPr>
            <a:r>
              <a:rPr lang="fr">
                <a:latin typeface="Alegreya"/>
                <a:ea typeface="Alegreya"/>
                <a:cs typeface="Alegreya"/>
                <a:sym typeface="Alegreya"/>
              </a:rPr>
              <a:t>En javascript en utilisant par exemple un plugin jQuery</a:t>
            </a:r>
          </a:p>
          <a:p>
            <a:pPr lvl="0" rtl="0">
              <a:lnSpc>
                <a:spcPct val="150000"/>
              </a:lnSpc>
              <a:spcBef>
                <a:spcPts val="0"/>
              </a:spcBef>
              <a:spcAft>
                <a:spcPts val="0"/>
              </a:spcAft>
              <a:buNone/>
            </a:pPr>
            <a:r>
              <a:t/>
            </a:r>
            <a:endParaRPr sz="2100">
              <a:latin typeface="Alegreya"/>
              <a:ea typeface="Alegreya"/>
              <a:cs typeface="Alegreya"/>
              <a:sym typeface="Alegrey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471900" y="738725"/>
            <a:ext cx="8222100" cy="767700"/>
          </a:xfrm>
          <a:prstGeom prst="rect">
            <a:avLst/>
          </a:prstGeom>
        </p:spPr>
        <p:txBody>
          <a:bodyPr anchorCtr="0" anchor="b" bIns="91425" lIns="91425" rIns="91425" tIns="91425">
            <a:noAutofit/>
          </a:bodyPr>
          <a:lstStyle/>
          <a:p>
            <a:pPr lvl="0" rtl="0" algn="ctr">
              <a:spcBef>
                <a:spcPts val="0"/>
              </a:spcBef>
              <a:buNone/>
            </a:pPr>
            <a:r>
              <a:rPr b="1" lang="fr" u="sng"/>
              <a:t>jQuery SVG plugin</a:t>
            </a:r>
          </a:p>
        </p:txBody>
      </p:sp>
      <p:sp>
        <p:nvSpPr>
          <p:cNvPr id="120" name="Shape 120"/>
          <p:cNvSpPr txBox="1"/>
          <p:nvPr>
            <p:ph idx="1" type="body"/>
          </p:nvPr>
        </p:nvSpPr>
        <p:spPr>
          <a:xfrm>
            <a:off x="0" y="1952325"/>
            <a:ext cx="4194900" cy="2903100"/>
          </a:xfrm>
          <a:prstGeom prst="rect">
            <a:avLst/>
          </a:prstGeom>
        </p:spPr>
        <p:txBody>
          <a:bodyPr anchorCtr="0" anchor="t" bIns="91425" lIns="91425" rIns="91425" tIns="91425">
            <a:noAutofit/>
          </a:bodyPr>
          <a:lstStyle/>
          <a:p>
            <a:pPr indent="-228600" lvl="0" marL="457200" rtl="0">
              <a:lnSpc>
                <a:spcPct val="100000"/>
              </a:lnSpc>
              <a:spcBef>
                <a:spcPts val="0"/>
              </a:spcBef>
              <a:spcAft>
                <a:spcPts val="1000"/>
              </a:spcAft>
              <a:buFont typeface="Alegreya"/>
            </a:pPr>
            <a:r>
              <a:rPr lang="fr">
                <a:latin typeface="Alegreya"/>
                <a:ea typeface="Alegreya"/>
                <a:cs typeface="Alegreya"/>
                <a:sym typeface="Alegreya"/>
              </a:rPr>
              <a:t>De nombreux plugins différents pour utiliser SVG avec jQuery                                                                               </a:t>
            </a:r>
            <a:r>
              <a:rPr i="1" lang="fr" sz="1600">
                <a:latin typeface="Alegreya"/>
                <a:ea typeface="Alegreya"/>
                <a:cs typeface="Alegreya"/>
                <a:sym typeface="Alegreya"/>
              </a:rPr>
              <a:t>Plugin jQuery de </a:t>
            </a:r>
            <a:r>
              <a:rPr i="1" lang="fr" sz="1600" u="sng">
                <a:solidFill>
                  <a:schemeClr val="hlink"/>
                </a:solidFill>
                <a:latin typeface="Alegreya"/>
                <a:ea typeface="Alegreya"/>
                <a:cs typeface="Alegreya"/>
                <a:sym typeface="Alegreya"/>
                <a:hlinkClick r:id="rId3"/>
              </a:rPr>
              <a:t>Keith Wood</a:t>
            </a:r>
          </a:p>
          <a:p>
            <a:pPr indent="-228600" lvl="0" marL="457200" rtl="0">
              <a:lnSpc>
                <a:spcPct val="100000"/>
              </a:lnSpc>
              <a:spcBef>
                <a:spcPts val="0"/>
              </a:spcBef>
              <a:spcAft>
                <a:spcPts val="1000"/>
              </a:spcAft>
              <a:buFont typeface="Alegreya"/>
            </a:pPr>
            <a:r>
              <a:rPr lang="fr">
                <a:latin typeface="Alegreya"/>
                <a:ea typeface="Alegreya"/>
                <a:cs typeface="Alegreya"/>
                <a:sym typeface="Alegreya"/>
              </a:rPr>
              <a:t>Plugin bien documenté avec de nombreux exemples.</a:t>
            </a:r>
          </a:p>
          <a:p>
            <a:pPr indent="-228600" lvl="0" marL="457200" rtl="0">
              <a:lnSpc>
                <a:spcPct val="100000"/>
              </a:lnSpc>
              <a:spcBef>
                <a:spcPts val="0"/>
              </a:spcBef>
              <a:buFont typeface="Alegreya"/>
            </a:pPr>
            <a:r>
              <a:rPr lang="fr">
                <a:latin typeface="Alegreya"/>
                <a:ea typeface="Alegreya"/>
                <a:cs typeface="Alegreya"/>
                <a:sym typeface="Alegreya"/>
              </a:rPr>
              <a:t>Permet d’avoir une interaction en javascript afin de créer dynamiquement des éléments, d’y accéder et de les manipuler.</a:t>
            </a:r>
          </a:p>
          <a:p>
            <a:pPr indent="0" lvl="0" marL="914400" rtl="0">
              <a:spcBef>
                <a:spcPts val="0"/>
              </a:spcBef>
              <a:buNone/>
            </a:pPr>
            <a:r>
              <a:t/>
            </a:r>
            <a:endParaRPr>
              <a:latin typeface="Alegreya"/>
              <a:ea typeface="Alegreya"/>
              <a:cs typeface="Alegreya"/>
              <a:sym typeface="Alegreya"/>
            </a:endParaRPr>
          </a:p>
        </p:txBody>
      </p:sp>
      <p:pic>
        <p:nvPicPr>
          <p:cNvPr id="121" name="Shape 121"/>
          <p:cNvPicPr preferRelativeResize="0"/>
          <p:nvPr/>
        </p:nvPicPr>
        <p:blipFill>
          <a:blip r:embed="rId4">
            <a:alphaModFix/>
          </a:blip>
          <a:stretch>
            <a:fillRect/>
          </a:stretch>
        </p:blipFill>
        <p:spPr>
          <a:xfrm>
            <a:off x="4090425" y="1896900"/>
            <a:ext cx="4998150" cy="1543050"/>
          </a:xfrm>
          <a:prstGeom prst="rect">
            <a:avLst/>
          </a:prstGeom>
          <a:noFill/>
          <a:ln>
            <a:noFill/>
          </a:ln>
        </p:spPr>
      </p:pic>
      <p:sp>
        <p:nvSpPr>
          <p:cNvPr id="122" name="Shape 122"/>
          <p:cNvSpPr/>
          <p:nvPr/>
        </p:nvSpPr>
        <p:spPr>
          <a:xfrm>
            <a:off x="4079325" y="1873375"/>
            <a:ext cx="5064600" cy="3214800"/>
          </a:xfrm>
          <a:prstGeom prst="rect">
            <a:avLst/>
          </a:prstGeom>
          <a:noFill/>
          <a:ln cap="flat" cmpd="sng" w="19050">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23" name="Shape 123"/>
          <p:cNvCxnSpPr/>
          <p:nvPr/>
        </p:nvCxnSpPr>
        <p:spPr>
          <a:xfrm>
            <a:off x="4301025" y="3602675"/>
            <a:ext cx="4644900" cy="0"/>
          </a:xfrm>
          <a:prstGeom prst="straightConnector1">
            <a:avLst/>
          </a:prstGeom>
          <a:noFill/>
          <a:ln cap="flat" cmpd="sng" w="19050">
            <a:solidFill>
              <a:schemeClr val="lt2"/>
            </a:solidFill>
            <a:prstDash val="solid"/>
            <a:round/>
            <a:headEnd len="lg" w="lg" type="none"/>
            <a:tailEnd len="lg" w="lg" type="none"/>
          </a:ln>
        </p:spPr>
      </p:cxnSp>
      <p:pic>
        <p:nvPicPr>
          <p:cNvPr id="124" name="Shape 124"/>
          <p:cNvPicPr preferRelativeResize="0"/>
          <p:nvPr/>
        </p:nvPicPr>
        <p:blipFill rotWithShape="1">
          <a:blip r:embed="rId5">
            <a:alphaModFix/>
          </a:blip>
          <a:srcRect b="13092" l="0" r="18725" t="-5292"/>
          <a:stretch/>
        </p:blipFill>
        <p:spPr>
          <a:xfrm>
            <a:off x="5768650" y="3602675"/>
            <a:ext cx="1370175" cy="13523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226077" y="357800"/>
            <a:ext cx="2808000" cy="953400"/>
          </a:xfrm>
          <a:prstGeom prst="rect">
            <a:avLst/>
          </a:prstGeom>
        </p:spPr>
        <p:txBody>
          <a:bodyPr anchorCtr="0" anchor="ctr" bIns="91425" lIns="91425" rIns="91425" tIns="91425">
            <a:noAutofit/>
          </a:bodyPr>
          <a:lstStyle/>
          <a:p>
            <a:pPr lvl="0" algn="ctr">
              <a:spcBef>
                <a:spcPts val="0"/>
              </a:spcBef>
              <a:buNone/>
            </a:pPr>
            <a:r>
              <a:rPr b="1" lang="fr" sz="3200" u="sng"/>
              <a:t>Canvas VS SVG ?</a:t>
            </a:r>
          </a:p>
          <a:p>
            <a:pPr lvl="0">
              <a:spcBef>
                <a:spcPts val="0"/>
              </a:spcBef>
              <a:buNone/>
            </a:pPr>
            <a:r>
              <a:t/>
            </a:r>
            <a:endParaRPr/>
          </a:p>
        </p:txBody>
      </p:sp>
      <p:sp>
        <p:nvSpPr>
          <p:cNvPr id="130" name="Shape 130"/>
          <p:cNvSpPr txBox="1"/>
          <p:nvPr>
            <p:ph idx="1" type="body"/>
          </p:nvPr>
        </p:nvSpPr>
        <p:spPr>
          <a:xfrm>
            <a:off x="226075" y="1465800"/>
            <a:ext cx="2808000" cy="3163500"/>
          </a:xfrm>
          <a:prstGeom prst="rect">
            <a:avLst/>
          </a:prstGeom>
        </p:spPr>
        <p:txBody>
          <a:bodyPr anchorCtr="0" anchor="t" bIns="91425" lIns="91425" rIns="91425" tIns="91425">
            <a:noAutofit/>
          </a:bodyPr>
          <a:lstStyle/>
          <a:p>
            <a:pPr lvl="0">
              <a:spcBef>
                <a:spcPts val="0"/>
              </a:spcBef>
              <a:buNone/>
            </a:pPr>
            <a:r>
              <a:rPr lang="fr" sz="2100"/>
              <a:t>Deux balises HTML qui semblent à première vue permettre les mêmes choses. Laquelle choisir ?</a:t>
            </a:r>
          </a:p>
        </p:txBody>
      </p:sp>
      <p:sp>
        <p:nvSpPr>
          <p:cNvPr id="131" name="Shape 131"/>
          <p:cNvSpPr txBox="1"/>
          <p:nvPr/>
        </p:nvSpPr>
        <p:spPr>
          <a:xfrm>
            <a:off x="3759200" y="357827"/>
            <a:ext cx="4832699" cy="4271400"/>
          </a:xfrm>
          <a:prstGeom prst="rect">
            <a:avLst/>
          </a:prstGeom>
          <a:noFill/>
          <a:ln>
            <a:noFill/>
          </a:ln>
        </p:spPr>
        <p:txBody>
          <a:bodyPr anchorCtr="0" anchor="ctr" bIns="91425" lIns="91425" rIns="91425" tIns="91425">
            <a:noAutofit/>
          </a:bodyPr>
          <a:lstStyle/>
          <a:p>
            <a:pPr lvl="0" rtl="0">
              <a:lnSpc>
                <a:spcPct val="115000"/>
              </a:lnSpc>
              <a:spcBef>
                <a:spcPts val="0"/>
              </a:spcBef>
              <a:buNone/>
            </a:pPr>
            <a:r>
              <a:rPr lang="fr" sz="1900">
                <a:latin typeface="Alegreya"/>
                <a:ea typeface="Alegreya"/>
                <a:cs typeface="Alegreya"/>
                <a:sym typeface="Alegreya"/>
              </a:rPr>
              <a:t>Mise en place avec HTML5, la balise &lt;canvas&gt; ainsi que la balise &lt;svg&gt; permettent en effet toute deux de mettre en oeuvre des éléments graphiques:</a:t>
            </a:r>
          </a:p>
          <a:p>
            <a:pPr lvl="0" rtl="0">
              <a:lnSpc>
                <a:spcPct val="115000"/>
              </a:lnSpc>
              <a:spcBef>
                <a:spcPts val="0"/>
              </a:spcBef>
              <a:buNone/>
            </a:pPr>
            <a:r>
              <a:t/>
            </a:r>
            <a:endParaRPr sz="1900">
              <a:latin typeface="Alegreya"/>
              <a:ea typeface="Alegreya"/>
              <a:cs typeface="Alegreya"/>
              <a:sym typeface="Alegreya"/>
            </a:endParaRPr>
          </a:p>
          <a:p>
            <a:pPr indent="-349250" lvl="0" marL="457200" rtl="0">
              <a:lnSpc>
                <a:spcPct val="115000"/>
              </a:lnSpc>
              <a:spcBef>
                <a:spcPts val="0"/>
              </a:spcBef>
              <a:buSzPct val="100000"/>
              <a:buFont typeface="Alegreya"/>
              <a:buChar char="●"/>
            </a:pPr>
            <a:r>
              <a:rPr lang="fr" sz="1900">
                <a:latin typeface="Alegreya"/>
                <a:ea typeface="Alegreya"/>
                <a:cs typeface="Alegreya"/>
                <a:sym typeface="Alegreya"/>
              </a:rPr>
              <a:t>Dessin de formes basiques</a:t>
            </a:r>
          </a:p>
          <a:p>
            <a:pPr indent="-349250" lvl="0" marL="457200" rtl="0">
              <a:lnSpc>
                <a:spcPct val="115000"/>
              </a:lnSpc>
              <a:spcBef>
                <a:spcPts val="0"/>
              </a:spcBef>
              <a:buSzPct val="100000"/>
              <a:buFont typeface="Alegreya"/>
              <a:buChar char="●"/>
            </a:pPr>
            <a:r>
              <a:rPr lang="fr" sz="1900">
                <a:latin typeface="Alegreya"/>
                <a:ea typeface="Alegreya"/>
                <a:cs typeface="Alegreya"/>
                <a:sym typeface="Alegreya"/>
              </a:rPr>
              <a:t>Tracé de ligne et de courbes</a:t>
            </a:r>
          </a:p>
          <a:p>
            <a:pPr indent="-349250" lvl="0" marL="457200" rtl="0">
              <a:lnSpc>
                <a:spcPct val="115000"/>
              </a:lnSpc>
              <a:spcBef>
                <a:spcPts val="0"/>
              </a:spcBef>
              <a:buSzPct val="100000"/>
              <a:buFont typeface="Alegreya"/>
              <a:buChar char="●"/>
            </a:pPr>
            <a:r>
              <a:rPr lang="fr" sz="1900">
                <a:latin typeface="Alegreya"/>
                <a:ea typeface="Alegreya"/>
                <a:cs typeface="Alegreya"/>
                <a:sym typeface="Alegreya"/>
              </a:rPr>
              <a:t>Affichage d’images</a:t>
            </a:r>
          </a:p>
          <a:p>
            <a:pPr indent="-349250" lvl="0" marL="457200">
              <a:lnSpc>
                <a:spcPct val="115000"/>
              </a:lnSpc>
              <a:spcBef>
                <a:spcPts val="0"/>
              </a:spcBef>
              <a:buSzPct val="100000"/>
              <a:buFont typeface="Alegreya"/>
              <a:buChar char="●"/>
            </a:pPr>
            <a:r>
              <a:rPr lang="fr" sz="1900">
                <a:latin typeface="Alegreya"/>
                <a:ea typeface="Alegreya"/>
                <a:cs typeface="Alegreya"/>
                <a:sym typeface="Alegreya"/>
              </a:rPr>
              <a:t>Affichage de texte stylisé</a:t>
            </a: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