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41"/>
  </p:notesMasterIdLst>
  <p:handoutMasterIdLst>
    <p:handoutMasterId r:id="rId42"/>
  </p:handoutMasterIdLst>
  <p:sldIdLst>
    <p:sldId id="256" r:id="rId2"/>
    <p:sldId id="324" r:id="rId3"/>
    <p:sldId id="325" r:id="rId4"/>
    <p:sldId id="383" r:id="rId5"/>
    <p:sldId id="388" r:id="rId6"/>
    <p:sldId id="389" r:id="rId7"/>
    <p:sldId id="300" r:id="rId8"/>
    <p:sldId id="289" r:id="rId9"/>
    <p:sldId id="390" r:id="rId10"/>
    <p:sldId id="391" r:id="rId11"/>
    <p:sldId id="398" r:id="rId12"/>
    <p:sldId id="264" r:id="rId13"/>
    <p:sldId id="396" r:id="rId14"/>
    <p:sldId id="399" r:id="rId15"/>
    <p:sldId id="274" r:id="rId16"/>
    <p:sldId id="395" r:id="rId17"/>
    <p:sldId id="354" r:id="rId18"/>
    <p:sldId id="394" r:id="rId19"/>
    <p:sldId id="393" r:id="rId20"/>
    <p:sldId id="402" r:id="rId21"/>
    <p:sldId id="407" r:id="rId22"/>
    <p:sldId id="392" r:id="rId23"/>
    <p:sldId id="403" r:id="rId24"/>
    <p:sldId id="412" r:id="rId25"/>
    <p:sldId id="409" r:id="rId26"/>
    <p:sldId id="411" r:id="rId27"/>
    <p:sldId id="415" r:id="rId28"/>
    <p:sldId id="421" r:id="rId29"/>
    <p:sldId id="408" r:id="rId30"/>
    <p:sldId id="416" r:id="rId31"/>
    <p:sldId id="419" r:id="rId32"/>
    <p:sldId id="417" r:id="rId33"/>
    <p:sldId id="422" r:id="rId34"/>
    <p:sldId id="423" r:id="rId35"/>
    <p:sldId id="430" r:id="rId36"/>
    <p:sldId id="431" r:id="rId37"/>
    <p:sldId id="424" r:id="rId38"/>
    <p:sldId id="432" r:id="rId39"/>
    <p:sldId id="433" r:id="rId40"/>
  </p:sldIdLst>
  <p:sldSz cx="12192000" cy="6858000"/>
  <p:notesSz cx="7104063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02E5DD35-1A6E-4BE8-B84D-64B1560D64D9}">
          <p14:sldIdLst>
            <p14:sldId id="256"/>
            <p14:sldId id="324"/>
            <p14:sldId id="325"/>
            <p14:sldId id="383"/>
            <p14:sldId id="388"/>
            <p14:sldId id="389"/>
            <p14:sldId id="300"/>
            <p14:sldId id="289"/>
            <p14:sldId id="390"/>
            <p14:sldId id="391"/>
            <p14:sldId id="398"/>
            <p14:sldId id="264"/>
            <p14:sldId id="396"/>
            <p14:sldId id="399"/>
            <p14:sldId id="274"/>
            <p14:sldId id="395"/>
            <p14:sldId id="354"/>
            <p14:sldId id="394"/>
            <p14:sldId id="393"/>
            <p14:sldId id="402"/>
            <p14:sldId id="407"/>
            <p14:sldId id="392"/>
            <p14:sldId id="403"/>
            <p14:sldId id="412"/>
            <p14:sldId id="409"/>
            <p14:sldId id="411"/>
            <p14:sldId id="415"/>
            <p14:sldId id="421"/>
            <p14:sldId id="408"/>
            <p14:sldId id="416"/>
            <p14:sldId id="419"/>
            <p14:sldId id="417"/>
            <p14:sldId id="422"/>
            <p14:sldId id="423"/>
            <p14:sldId id="430"/>
            <p14:sldId id="431"/>
            <p14:sldId id="424"/>
            <p14:sldId id="432"/>
            <p14:sldId id="4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412D"/>
    <a:srgbClr val="C00000"/>
    <a:srgbClr val="4C72B0"/>
    <a:srgbClr val="73A9CF"/>
    <a:srgbClr val="CE6E58"/>
    <a:srgbClr val="023858"/>
    <a:srgbClr val="A8C934"/>
    <a:srgbClr val="54301A"/>
    <a:srgbClr val="A1C9E2"/>
    <a:srgbClr val="9329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0610C59-6301-487B-841B-FA4A81EE4D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6405C98-61C6-4580-A803-3A35D3DAAF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8A1C5FB-1205-418F-A4F7-128F1C19BE4F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CD5987-1DE6-45ED-9BF1-8F3A4575199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ABE98E-D7A6-4B7F-AAB3-6CD94E4E1B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6ACA28C-C134-4358-B069-912271ECB1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81299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23E36CC2-A615-4D7E-A618-20B4C9717D92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F778C4A4-ABCE-4B18-BEA6-B71EE30AFD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1091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95C9-7761-4A5F-A425-4AACD0E756EE}" type="datetime4">
              <a:rPr lang="en-US" smtClean="0"/>
              <a:t>October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5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22EB-92DF-42E5-95DB-FB7D1BD46682}" type="datetime4">
              <a:rPr lang="en-US" smtClean="0"/>
              <a:t>October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741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634E-CBF1-4BE1-8316-8DC7DD496B7C}" type="datetime4">
              <a:rPr lang="en-US" smtClean="0"/>
              <a:t>October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0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D1711302-9AB3-40F9-85FD-FCF916669415}" type="datetime4">
              <a:rPr lang="en-US" smtClean="0"/>
              <a:t>October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0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86BC-1F3F-4B5C-8404-49D997B7AE07}" type="datetime4">
              <a:rPr lang="en-US" smtClean="0"/>
              <a:t>October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0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364DF-8E76-4595-A0AF-066E1E4A0BCA}" type="datetime4">
              <a:rPr lang="en-US" smtClean="0"/>
              <a:t>October 21,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42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F110-E216-4E5E-9E4A-107B0BAC0B0D}" type="datetime4">
              <a:rPr lang="en-US" smtClean="0"/>
              <a:t>October 21,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9032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2B6F-BE4A-48B2-A14C-C5F92F4E8636}" type="datetime4">
              <a:rPr lang="en-US" smtClean="0"/>
              <a:t>October 21,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853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F92A-EEDA-4417-9330-65EB0726FED0}" type="datetime4">
              <a:rPr lang="en-US" smtClean="0"/>
              <a:t>October 21,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3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05367-79DD-4CC0-A3A8-CF71D0E735E4}" type="datetime4">
              <a:rPr lang="en-US" smtClean="0"/>
              <a:t>October 21,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8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F14B-2B91-460A-97D6-61AA378F7E2F}" type="datetime4">
              <a:rPr lang="en-US" smtClean="0"/>
              <a:t>October 21,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5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DD011807-3A07-49BD-85C9-2C9E16A7A155}" type="datetime4">
              <a:rPr lang="en-US" smtClean="0"/>
              <a:t>October 21,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‹N°›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525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4" r:id="rId7"/>
    <p:sldLayoutId id="2147483720" r:id="rId8"/>
    <p:sldLayoutId id="2147483721" r:id="rId9"/>
    <p:sldLayoutId id="2147483722" r:id="rId10"/>
    <p:sldLayoutId id="2147483723" r:id="rId11"/>
  </p:sldLayoutIdLst>
  <p:hf hd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4.png"/><Relationship Id="rId4" Type="http://schemas.openxmlformats.org/officeDocument/2006/relationships/image" Target="../media/image8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4.png"/><Relationship Id="rId4" Type="http://schemas.openxmlformats.org/officeDocument/2006/relationships/image" Target="../media/image8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4.png"/><Relationship Id="rId4" Type="http://schemas.openxmlformats.org/officeDocument/2006/relationships/image" Target="../media/image8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355D52-5ABA-4ECF-85D1-2696870897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85" r="2" b="2"/>
          <a:stretch/>
        </p:blipFill>
        <p:spPr>
          <a:xfrm>
            <a:off x="3584193" y="-13648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8687A42-66EE-4BCF-A739-D28FC6DAA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33" y="3631478"/>
            <a:ext cx="5457713" cy="2640247"/>
          </a:xfrm>
        </p:spPr>
        <p:txBody>
          <a:bodyPr>
            <a:normAutofit/>
          </a:bodyPr>
          <a:lstStyle/>
          <a:p>
            <a:pPr algn="l"/>
            <a:r>
              <a:rPr lang="fr-FR" b="1" i="0" dirty="0">
                <a:effectLst/>
                <a:latin typeface="Montserrat"/>
              </a:rPr>
              <a:t>POC</a:t>
            </a:r>
            <a:br>
              <a:rPr lang="fr-FR" b="1" i="0" dirty="0">
                <a:effectLst/>
                <a:latin typeface="Montserrat"/>
              </a:rPr>
            </a:br>
            <a:r>
              <a:rPr lang="fr-FR" b="1" i="0" dirty="0">
                <a:effectLst/>
                <a:latin typeface="Montserrat"/>
              </a:rPr>
              <a:t>CLASSIFICATION AUTOMATIQUE</a:t>
            </a:r>
            <a:br>
              <a:rPr lang="fr-FR" b="1" i="0" dirty="0">
                <a:effectLst/>
                <a:latin typeface="Montserrat"/>
              </a:rPr>
            </a:br>
            <a:r>
              <a:rPr lang="fr-FR" b="1" i="0" dirty="0">
                <a:effectLst/>
                <a:latin typeface="Montserrat"/>
              </a:rPr>
              <a:t>DE DOCUMENTS</a:t>
            </a:r>
            <a:br>
              <a:rPr lang="fr-FR" b="1" i="0" dirty="0">
                <a:effectLst/>
                <a:latin typeface="Montserrat"/>
              </a:rPr>
            </a:b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4CACB09-08F9-4BF1-A84F-B9CB6B4B2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54" y="454731"/>
            <a:ext cx="2051689" cy="284214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6D5F3D1-3EF9-4368-B6DA-F322A1C3F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107" y="203062"/>
            <a:ext cx="5431094" cy="27525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82FCA01-D751-4939-B07A-4E84D2B3A6E4}"/>
              </a:ext>
            </a:extLst>
          </p:cNvPr>
          <p:cNvSpPr txBox="1"/>
          <p:nvPr/>
        </p:nvSpPr>
        <p:spPr>
          <a:xfrm>
            <a:off x="9503303" y="6170949"/>
            <a:ext cx="23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Plug and Work </a:t>
            </a:r>
            <a:r>
              <a:rPr lang="fr-FR" b="1" i="1" dirty="0"/>
              <a:t>Sept 21</a:t>
            </a:r>
          </a:p>
        </p:txBody>
      </p:sp>
    </p:spTree>
    <p:extLst>
      <p:ext uri="{BB962C8B-B14F-4D97-AF65-F5344CB8AC3E}">
        <p14:creationId xmlns:p14="http://schemas.microsoft.com/office/powerpoint/2010/main" val="252977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469A72-E405-4A70-9AF3-F3735B36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10</a:t>
            </a:fld>
            <a:endParaRPr lang="en-US" dirty="0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74FC4A40-178D-4227-A6BE-1A7B5E071065}"/>
              </a:ext>
            </a:extLst>
          </p:cNvPr>
          <p:cNvSpPr/>
          <p:nvPr/>
        </p:nvSpPr>
        <p:spPr>
          <a:xfrm>
            <a:off x="290133" y="167316"/>
            <a:ext cx="1743939" cy="5505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E943CDA-9AD5-494A-9213-6F0D44288AEC}"/>
              </a:ext>
            </a:extLst>
          </p:cNvPr>
          <p:cNvSpPr txBox="1"/>
          <p:nvPr/>
        </p:nvSpPr>
        <p:spPr>
          <a:xfrm>
            <a:off x="467845" y="166398"/>
            <a:ext cx="1566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Analyse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EF110A6-4B74-4A0B-B24B-2523C3A50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2" t="1192" r="14137"/>
          <a:stretch/>
        </p:blipFill>
        <p:spPr bwMode="auto">
          <a:xfrm rot="16200000">
            <a:off x="3602967" y="-2425001"/>
            <a:ext cx="4986066" cy="1193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6AACEDD8-E45B-4D5B-B332-D2E0CC40240D}"/>
              </a:ext>
            </a:extLst>
          </p:cNvPr>
          <p:cNvSpPr txBox="1"/>
          <p:nvPr/>
        </p:nvSpPr>
        <p:spPr>
          <a:xfrm>
            <a:off x="3006691" y="397230"/>
            <a:ext cx="7420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Fréquence des mots dans les textes des documents par label</a:t>
            </a:r>
            <a:endParaRPr lang="fr-FR" sz="14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AA81CAB-7534-4DDD-82FB-F40953BDB45F}"/>
              </a:ext>
            </a:extLst>
          </p:cNvPr>
          <p:cNvSpPr txBox="1"/>
          <p:nvPr/>
        </p:nvSpPr>
        <p:spPr>
          <a:xfrm>
            <a:off x="5050489" y="6088924"/>
            <a:ext cx="1045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mots</a:t>
            </a:r>
            <a:endParaRPr lang="fr-FR" sz="14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BB3A2B1-A9B5-44A6-8DC7-85C2E2EA8C06}"/>
              </a:ext>
            </a:extLst>
          </p:cNvPr>
          <p:cNvSpPr txBox="1"/>
          <p:nvPr/>
        </p:nvSpPr>
        <p:spPr>
          <a:xfrm rot="16200000">
            <a:off x="10247374" y="2104964"/>
            <a:ext cx="2590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Nombre de mots</a:t>
            </a:r>
            <a:endParaRPr lang="fr-FR" sz="14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92D5913-C086-4309-82F3-EDCFA0D18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80" y="766562"/>
            <a:ext cx="1434898" cy="30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87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2AC157-213F-4C92-A981-800E23C5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868255C6-0AA1-46AD-8B40-555C7B2C7708}"/>
              </a:ext>
            </a:extLst>
          </p:cNvPr>
          <p:cNvGrpSpPr/>
          <p:nvPr/>
        </p:nvGrpSpPr>
        <p:grpSpPr>
          <a:xfrm>
            <a:off x="2314675" y="1914365"/>
            <a:ext cx="7190052" cy="2271742"/>
            <a:chOff x="-655412" y="-210234"/>
            <a:chExt cx="3995023" cy="550524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561067F0-51D6-4A8F-B00A-E089CF8727D9}"/>
                </a:ext>
              </a:extLst>
            </p:cNvPr>
            <p:cNvSpPr/>
            <p:nvPr/>
          </p:nvSpPr>
          <p:spPr>
            <a:xfrm>
              <a:off x="-655412" y="-210234"/>
              <a:ext cx="3995023" cy="55052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2F482940-C307-4580-95D2-758129FCF6A6}"/>
                </a:ext>
              </a:extLst>
            </p:cNvPr>
            <p:cNvSpPr txBox="1"/>
            <p:nvPr/>
          </p:nvSpPr>
          <p:spPr>
            <a:xfrm>
              <a:off x="-299647" y="-107287"/>
              <a:ext cx="3348750" cy="290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  <a:cs typeface="Arial" panose="020B0604020202020204" pitchFamily="34" charset="0"/>
                </a:rPr>
                <a:t>Pipelines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8642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C27B6B95-974B-48F9-AEB8-13C94A4D9EB7}"/>
              </a:ext>
            </a:extLst>
          </p:cNvPr>
          <p:cNvCxnSpPr>
            <a:cxnSpLocks/>
          </p:cNvCxnSpPr>
          <p:nvPr/>
        </p:nvCxnSpPr>
        <p:spPr>
          <a:xfrm>
            <a:off x="6765300" y="4226857"/>
            <a:ext cx="1701553" cy="16581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2FA3DFDC-8243-4E4B-9591-DA56379EDE43}"/>
              </a:ext>
            </a:extLst>
          </p:cNvPr>
          <p:cNvCxnSpPr>
            <a:cxnSpLocks/>
          </p:cNvCxnSpPr>
          <p:nvPr/>
        </p:nvCxnSpPr>
        <p:spPr>
          <a:xfrm>
            <a:off x="6941353" y="3706558"/>
            <a:ext cx="1701553" cy="16581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DDDC0CCA-BB32-4D3C-A104-8C4199FF796D}"/>
              </a:ext>
            </a:extLst>
          </p:cNvPr>
          <p:cNvCxnSpPr>
            <a:cxnSpLocks/>
          </p:cNvCxnSpPr>
          <p:nvPr/>
        </p:nvCxnSpPr>
        <p:spPr>
          <a:xfrm flipH="1" flipV="1">
            <a:off x="9035915" y="3756998"/>
            <a:ext cx="835522" cy="14981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521969C3-ACDA-46BF-9FFF-7450229C286C}"/>
              </a:ext>
            </a:extLst>
          </p:cNvPr>
          <p:cNvSpPr/>
          <p:nvPr/>
        </p:nvSpPr>
        <p:spPr>
          <a:xfrm>
            <a:off x="806404" y="2153946"/>
            <a:ext cx="4080535" cy="41240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B836397-5A79-49C5-96D5-4ED640F67917}"/>
              </a:ext>
            </a:extLst>
          </p:cNvPr>
          <p:cNvCxnSpPr>
            <a:cxnSpLocks/>
          </p:cNvCxnSpPr>
          <p:nvPr/>
        </p:nvCxnSpPr>
        <p:spPr>
          <a:xfrm flipH="1">
            <a:off x="639102" y="4020452"/>
            <a:ext cx="2340000" cy="11935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D37E38BC-509C-4DD5-B6A3-C28329039F01}"/>
              </a:ext>
            </a:extLst>
          </p:cNvPr>
          <p:cNvSpPr/>
          <p:nvPr/>
        </p:nvSpPr>
        <p:spPr>
          <a:xfrm>
            <a:off x="1003501" y="2966765"/>
            <a:ext cx="1804686" cy="1873682"/>
          </a:xfrm>
          <a:prstGeom prst="rect">
            <a:avLst/>
          </a:prstGeom>
          <a:solidFill>
            <a:srgbClr val="FCF6EE"/>
          </a:solidFill>
          <a:ln>
            <a:solidFill>
              <a:srgbClr val="FCF6E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AAE1C8-DC13-431A-95EE-0C0EA7DC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30443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14AB4D9-6116-408A-8740-E4A06D61854E}"/>
              </a:ext>
            </a:extLst>
          </p:cNvPr>
          <p:cNvGrpSpPr/>
          <p:nvPr/>
        </p:nvGrpSpPr>
        <p:grpSpPr>
          <a:xfrm>
            <a:off x="150174" y="149958"/>
            <a:ext cx="2872003" cy="600890"/>
            <a:chOff x="3422708" y="108478"/>
            <a:chExt cx="1444063" cy="600890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75A63CBC-6449-41F4-BD05-2C51CD752F41}"/>
                </a:ext>
              </a:extLst>
            </p:cNvPr>
            <p:cNvSpPr/>
            <p:nvPr/>
          </p:nvSpPr>
          <p:spPr>
            <a:xfrm>
              <a:off x="3422708" y="125835"/>
              <a:ext cx="1444063" cy="58353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B63A304F-B19C-4701-B3EE-13590F9D1A28}"/>
                </a:ext>
              </a:extLst>
            </p:cNvPr>
            <p:cNvSpPr txBox="1"/>
            <p:nvPr/>
          </p:nvSpPr>
          <p:spPr>
            <a:xfrm>
              <a:off x="3539989" y="108478"/>
              <a:ext cx="12762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  <a:cs typeface="Arial" panose="020B0604020202020204" pitchFamily="34" charset="0"/>
                </a:rPr>
                <a:t>PIPELINES</a:t>
              </a:r>
            </a:p>
          </p:txBody>
        </p:sp>
      </p:grpSp>
      <p:pic>
        <p:nvPicPr>
          <p:cNvPr id="19" name="Graphique 18" descr="Base de données">
            <a:extLst>
              <a:ext uri="{FF2B5EF4-FFF2-40B4-BE49-F238E27FC236}">
                <a16:creationId xmlns:a16="http://schemas.microsoft.com/office/drawing/2014/main" id="{81EBF94F-45ED-455C-8456-469FC29C4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6" y="3548708"/>
            <a:ext cx="914400" cy="914400"/>
          </a:xfrm>
          <a:prstGeom prst="rect">
            <a:avLst/>
          </a:prstGeom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F6ED6B56-B7C9-4C4C-A684-36D4436AB904}"/>
              </a:ext>
            </a:extLst>
          </p:cNvPr>
          <p:cNvGrpSpPr/>
          <p:nvPr/>
        </p:nvGrpSpPr>
        <p:grpSpPr>
          <a:xfrm>
            <a:off x="2883227" y="940969"/>
            <a:ext cx="556668" cy="556668"/>
            <a:chOff x="1982707" y="1501629"/>
            <a:chExt cx="1440000" cy="1440000"/>
          </a:xfrm>
        </p:grpSpPr>
        <p:pic>
          <p:nvPicPr>
            <p:cNvPr id="21" name="Graphique 20" descr="Outils">
              <a:extLst>
                <a:ext uri="{FF2B5EF4-FFF2-40B4-BE49-F238E27FC236}">
                  <a16:creationId xmlns:a16="http://schemas.microsoft.com/office/drawing/2014/main" id="{23A309C8-023E-416E-9C01-482ABBD42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58037" y="1757494"/>
              <a:ext cx="914400" cy="914400"/>
            </a:xfrm>
            <a:prstGeom prst="rect">
              <a:avLst/>
            </a:prstGeom>
          </p:spPr>
        </p:pic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52E41B26-4C33-44E5-8D9C-0E37D34CEB92}"/>
                </a:ext>
              </a:extLst>
            </p:cNvPr>
            <p:cNvSpPr/>
            <p:nvPr/>
          </p:nvSpPr>
          <p:spPr>
            <a:xfrm>
              <a:off x="1982707" y="1501629"/>
              <a:ext cx="1440000" cy="1440000"/>
            </a:xfrm>
            <a:prstGeom prst="ellipse">
              <a:avLst/>
            </a:prstGeom>
            <a:noFill/>
            <a:ln w="9525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8A3757DD-5594-4917-AF34-28295A8A0ED3}"/>
              </a:ext>
            </a:extLst>
          </p:cNvPr>
          <p:cNvSpPr txBox="1"/>
          <p:nvPr/>
        </p:nvSpPr>
        <p:spPr>
          <a:xfrm>
            <a:off x="2236432" y="1513871"/>
            <a:ext cx="2107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PREPROCESSING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C9D9E89-CF6C-4A88-BC0D-37C0708BF2E4}"/>
              </a:ext>
            </a:extLst>
          </p:cNvPr>
          <p:cNvSpPr txBox="1"/>
          <p:nvPr/>
        </p:nvSpPr>
        <p:spPr>
          <a:xfrm>
            <a:off x="81814" y="3304267"/>
            <a:ext cx="1157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DATA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C9EAECE-E858-48DB-9E10-0C831FA5D3EF}"/>
              </a:ext>
            </a:extLst>
          </p:cNvPr>
          <p:cNvSpPr txBox="1"/>
          <p:nvPr/>
        </p:nvSpPr>
        <p:spPr>
          <a:xfrm>
            <a:off x="3295706" y="5303198"/>
            <a:ext cx="1694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Lemmatisation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67C60084-79C0-47BB-A908-34C3B128DBBA}"/>
              </a:ext>
            </a:extLst>
          </p:cNvPr>
          <p:cNvGrpSpPr/>
          <p:nvPr/>
        </p:nvGrpSpPr>
        <p:grpSpPr>
          <a:xfrm>
            <a:off x="8751857" y="822186"/>
            <a:ext cx="605020" cy="605020"/>
            <a:chOff x="7896895" y="1501629"/>
            <a:chExt cx="1440000" cy="1440000"/>
          </a:xfrm>
        </p:grpSpPr>
        <p:pic>
          <p:nvPicPr>
            <p:cNvPr id="40" name="Graphique 39" descr="Ampoule et engrenage">
              <a:extLst>
                <a:ext uri="{FF2B5EF4-FFF2-40B4-BE49-F238E27FC236}">
                  <a16:creationId xmlns:a16="http://schemas.microsoft.com/office/drawing/2014/main" id="{59508E3D-8FB7-426A-8BF7-7FEFA06C5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79662" y="1757494"/>
              <a:ext cx="914400" cy="914400"/>
            </a:xfrm>
            <a:prstGeom prst="rect">
              <a:avLst/>
            </a:prstGeom>
          </p:spPr>
        </p:pic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1F61184-5227-45F6-B98F-234A215BF9A9}"/>
                </a:ext>
              </a:extLst>
            </p:cNvPr>
            <p:cNvSpPr/>
            <p:nvPr/>
          </p:nvSpPr>
          <p:spPr>
            <a:xfrm>
              <a:off x="7896895" y="1501629"/>
              <a:ext cx="1440000" cy="1440000"/>
            </a:xfrm>
            <a:prstGeom prst="ellipse">
              <a:avLst/>
            </a:prstGeom>
            <a:noFill/>
            <a:ln w="952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39" name="ZoneTexte 38">
            <a:extLst>
              <a:ext uri="{FF2B5EF4-FFF2-40B4-BE49-F238E27FC236}">
                <a16:creationId xmlns:a16="http://schemas.microsoft.com/office/drawing/2014/main" id="{818E2A56-D350-43E2-876E-B62976131271}"/>
              </a:ext>
            </a:extLst>
          </p:cNvPr>
          <p:cNvSpPr txBox="1"/>
          <p:nvPr/>
        </p:nvSpPr>
        <p:spPr>
          <a:xfrm>
            <a:off x="8322574" y="1463164"/>
            <a:ext cx="1647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MODELLING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40C6CAA-7D83-40DC-B9E4-ED53288CE58C}"/>
              </a:ext>
            </a:extLst>
          </p:cNvPr>
          <p:cNvCxnSpPr>
            <a:cxnSpLocks/>
          </p:cNvCxnSpPr>
          <p:nvPr/>
        </p:nvCxnSpPr>
        <p:spPr>
          <a:xfrm flipH="1" flipV="1">
            <a:off x="6969531" y="2417460"/>
            <a:ext cx="1870848" cy="939648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FC5AB3ED-2B31-47CA-B4D8-20DA8BFDD73C}"/>
              </a:ext>
            </a:extLst>
          </p:cNvPr>
          <p:cNvCxnSpPr>
            <a:cxnSpLocks/>
            <a:endCxn id="30" idx="3"/>
          </p:cNvCxnSpPr>
          <p:nvPr/>
        </p:nvCxnSpPr>
        <p:spPr>
          <a:xfrm flipH="1" flipV="1">
            <a:off x="7039460" y="2891881"/>
            <a:ext cx="1548970" cy="737594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74EB606-0E78-433D-8935-4197FFEBB17C}"/>
              </a:ext>
            </a:extLst>
          </p:cNvPr>
          <p:cNvGrpSpPr/>
          <p:nvPr/>
        </p:nvGrpSpPr>
        <p:grpSpPr>
          <a:xfrm>
            <a:off x="5804272" y="844611"/>
            <a:ext cx="584464" cy="584464"/>
            <a:chOff x="4494805" y="1573133"/>
            <a:chExt cx="1440000" cy="1440000"/>
          </a:xfrm>
        </p:grpSpPr>
        <p:pic>
          <p:nvPicPr>
            <p:cNvPr id="26" name="Graphique 25" descr="Engrenage">
              <a:extLst>
                <a:ext uri="{FF2B5EF4-FFF2-40B4-BE49-F238E27FC236}">
                  <a16:creationId xmlns:a16="http://schemas.microsoft.com/office/drawing/2014/main" id="{1C857FB4-BC8D-4BCE-A44E-D1109F23E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78395" y="1830259"/>
              <a:ext cx="914400" cy="914400"/>
            </a:xfrm>
            <a:prstGeom prst="rect">
              <a:avLst/>
            </a:prstGeom>
          </p:spPr>
        </p:pic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A3DB1C54-F2E4-48A6-B09F-B1991B8C1E3D}"/>
                </a:ext>
              </a:extLst>
            </p:cNvPr>
            <p:cNvSpPr/>
            <p:nvPr/>
          </p:nvSpPr>
          <p:spPr>
            <a:xfrm>
              <a:off x="4494805" y="1573133"/>
              <a:ext cx="1440000" cy="1440000"/>
            </a:xfrm>
            <a:prstGeom prst="ellipse">
              <a:avLst/>
            </a:prstGeom>
            <a:noFill/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7A6339C1-0371-4F50-8814-48014FFD7C4D}"/>
              </a:ext>
            </a:extLst>
          </p:cNvPr>
          <p:cNvSpPr txBox="1"/>
          <p:nvPr/>
        </p:nvSpPr>
        <p:spPr>
          <a:xfrm>
            <a:off x="4997089" y="1467727"/>
            <a:ext cx="2621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FEATURE EXTRACTION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9EFEFC0E-1CEF-4928-814E-99EAA6D23609}"/>
              </a:ext>
            </a:extLst>
          </p:cNvPr>
          <p:cNvSpPr txBox="1"/>
          <p:nvPr/>
        </p:nvSpPr>
        <p:spPr>
          <a:xfrm>
            <a:off x="493122" y="3256753"/>
            <a:ext cx="2290753" cy="1369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 fontAlgn="base"/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  <a:sym typeface="Wingdings" panose="05000000000000000000" pitchFamily="2" charset="2"/>
              </a:rPr>
              <a:t>  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Nettoyage  </a:t>
            </a:r>
          </a:p>
          <a:p>
            <a:pPr lvl="1" algn="ctr" fontAlgn="base"/>
            <a:r>
              <a:rPr lang="fr-FR" sz="1300" dirty="0">
                <a:solidFill>
                  <a:srgbClr val="000000"/>
                </a:solidFill>
                <a:latin typeface="inherit"/>
              </a:rPr>
              <a:t>passage en minuscule </a:t>
            </a:r>
            <a:endParaRPr lang="fr-FR" sz="1300" dirty="0">
              <a:solidFill>
                <a:schemeClr val="accent2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lvl="1" algn="ctr" fontAlgn="base"/>
            <a:r>
              <a:rPr lang="fr-FR" sz="1300" dirty="0" err="1">
                <a:solidFill>
                  <a:srgbClr val="000000"/>
                </a:solidFill>
                <a:latin typeface="inherit"/>
              </a:rPr>
              <a:t>Tokenization</a:t>
            </a:r>
            <a:endParaRPr lang="fr-FR" sz="1300" dirty="0">
              <a:solidFill>
                <a:srgbClr val="000000"/>
              </a:solidFill>
              <a:latin typeface="inherit"/>
            </a:endParaRPr>
          </a:p>
          <a:p>
            <a:pPr lvl="1" algn="ctr" fontAlgn="base"/>
            <a:r>
              <a:rPr lang="fr-FR" sz="1300" b="0" i="0" dirty="0">
                <a:solidFill>
                  <a:srgbClr val="000000"/>
                </a:solidFill>
                <a:effectLst/>
                <a:latin typeface="inherit"/>
              </a:rPr>
              <a:t>suppression des chiffres</a:t>
            </a:r>
          </a:p>
          <a:p>
            <a:pPr lvl="1" algn="ctr" fontAlgn="base"/>
            <a:r>
              <a:rPr lang="fr-FR" sz="1300" b="0" i="0" dirty="0">
                <a:solidFill>
                  <a:srgbClr val="000000"/>
                </a:solidFill>
                <a:effectLst/>
                <a:latin typeface="inherit"/>
              </a:rPr>
              <a:t>ponctuation</a:t>
            </a:r>
          </a:p>
          <a:p>
            <a:pPr lvl="1" algn="ctr" fontAlgn="base"/>
            <a:r>
              <a:rPr lang="fr-FR" sz="1300" b="0" dirty="0">
                <a:solidFill>
                  <a:srgbClr val="000000"/>
                </a:solidFill>
                <a:effectLst/>
                <a:latin typeface="inherit"/>
              </a:rPr>
              <a:t>stop </a:t>
            </a:r>
            <a:r>
              <a:rPr lang="fr-FR" sz="1300" b="0" dirty="0" err="1">
                <a:solidFill>
                  <a:srgbClr val="000000"/>
                </a:solidFill>
                <a:effectLst/>
                <a:latin typeface="inherit"/>
              </a:rPr>
              <a:t>words</a:t>
            </a:r>
            <a:endParaRPr lang="fr-FR" sz="1300" b="0" dirty="0">
              <a:solidFill>
                <a:srgbClr val="000000"/>
              </a:solidFill>
              <a:effectLst/>
              <a:latin typeface="inherit"/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946D59A1-E427-4F78-BA65-C64BC7A405A4}"/>
              </a:ext>
            </a:extLst>
          </p:cNvPr>
          <p:cNvSpPr txBox="1"/>
          <p:nvPr/>
        </p:nvSpPr>
        <p:spPr>
          <a:xfrm>
            <a:off x="3280291" y="2661691"/>
            <a:ext cx="1445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 err="1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Stemming</a:t>
            </a:r>
            <a:endParaRPr lang="fr-FR" sz="1800" dirty="0">
              <a:solidFill>
                <a:schemeClr val="accent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FABB2DA-DA36-4157-AAEE-8A5D42948C78}"/>
              </a:ext>
            </a:extLst>
          </p:cNvPr>
          <p:cNvCxnSpPr>
            <a:cxnSpLocks/>
          </p:cNvCxnSpPr>
          <p:nvPr/>
        </p:nvCxnSpPr>
        <p:spPr>
          <a:xfrm flipV="1">
            <a:off x="2963384" y="3036404"/>
            <a:ext cx="411128" cy="974768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C237B4EF-2F42-40E4-9DEC-F61EF1E299A8}"/>
              </a:ext>
            </a:extLst>
          </p:cNvPr>
          <p:cNvCxnSpPr>
            <a:cxnSpLocks/>
          </p:cNvCxnSpPr>
          <p:nvPr/>
        </p:nvCxnSpPr>
        <p:spPr>
          <a:xfrm>
            <a:off x="2973004" y="4011172"/>
            <a:ext cx="411128" cy="1332957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>
            <a:extLst>
              <a:ext uri="{FF2B5EF4-FFF2-40B4-BE49-F238E27FC236}">
                <a16:creationId xmlns:a16="http://schemas.microsoft.com/office/drawing/2014/main" id="{E586A437-7E94-4A9C-8545-81CCD8D7D4EB}"/>
              </a:ext>
            </a:extLst>
          </p:cNvPr>
          <p:cNvSpPr/>
          <p:nvPr/>
        </p:nvSpPr>
        <p:spPr>
          <a:xfrm>
            <a:off x="3041021" y="3386763"/>
            <a:ext cx="288000" cy="28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61704E4-8ED0-45F2-9E27-4A0A564880DE}"/>
              </a:ext>
            </a:extLst>
          </p:cNvPr>
          <p:cNvSpPr txBox="1"/>
          <p:nvPr/>
        </p:nvSpPr>
        <p:spPr>
          <a:xfrm>
            <a:off x="3022177" y="3335870"/>
            <a:ext cx="2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A</a:t>
            </a:r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053C4C0D-25DC-46D8-8F31-594A150CC6B8}"/>
              </a:ext>
            </a:extLst>
          </p:cNvPr>
          <p:cNvCxnSpPr>
            <a:cxnSpLocks/>
            <a:endCxn id="100" idx="1"/>
          </p:cNvCxnSpPr>
          <p:nvPr/>
        </p:nvCxnSpPr>
        <p:spPr>
          <a:xfrm flipV="1">
            <a:off x="4706749" y="2281554"/>
            <a:ext cx="576730" cy="630524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A66D94F-C413-40CB-8EE5-B8CA57A3ACFA}"/>
              </a:ext>
            </a:extLst>
          </p:cNvPr>
          <p:cNvSpPr/>
          <p:nvPr/>
        </p:nvSpPr>
        <p:spPr>
          <a:xfrm>
            <a:off x="5218159" y="2043308"/>
            <a:ext cx="1813471" cy="479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225499DB-5B53-4A3A-BC4B-1A42AFC3AAA6}"/>
              </a:ext>
            </a:extLst>
          </p:cNvPr>
          <p:cNvCxnSpPr>
            <a:cxnSpLocks/>
          </p:cNvCxnSpPr>
          <p:nvPr/>
        </p:nvCxnSpPr>
        <p:spPr>
          <a:xfrm>
            <a:off x="4721138" y="2914003"/>
            <a:ext cx="940286" cy="78801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58EC6B5-E35C-4C09-8486-342E81EE8DCF}"/>
              </a:ext>
            </a:extLst>
          </p:cNvPr>
          <p:cNvSpPr/>
          <p:nvPr/>
        </p:nvSpPr>
        <p:spPr>
          <a:xfrm>
            <a:off x="5220726" y="2670400"/>
            <a:ext cx="1818734" cy="4429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CE0C1BD-7FFB-44AF-9CD0-8C304DEA8F1A}"/>
              </a:ext>
            </a:extLst>
          </p:cNvPr>
          <p:cNvSpPr txBox="1"/>
          <p:nvPr/>
        </p:nvSpPr>
        <p:spPr>
          <a:xfrm>
            <a:off x="5651702" y="2730668"/>
            <a:ext cx="1030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TF-IDF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57BED374-CA9D-40D3-8176-3F5865390DAA}"/>
              </a:ext>
            </a:extLst>
          </p:cNvPr>
          <p:cNvCxnSpPr>
            <a:cxnSpLocks/>
          </p:cNvCxnSpPr>
          <p:nvPr/>
        </p:nvCxnSpPr>
        <p:spPr>
          <a:xfrm flipV="1">
            <a:off x="4903905" y="5005438"/>
            <a:ext cx="695360" cy="483180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0219B6C8-2EB5-409E-A87C-8589C128C8E2}"/>
              </a:ext>
            </a:extLst>
          </p:cNvPr>
          <p:cNvCxnSpPr>
            <a:cxnSpLocks/>
          </p:cNvCxnSpPr>
          <p:nvPr/>
        </p:nvCxnSpPr>
        <p:spPr>
          <a:xfrm>
            <a:off x="4896882" y="5482779"/>
            <a:ext cx="816020" cy="401960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C6B00E8D-A70C-4950-B3D7-6A51029444B4}"/>
              </a:ext>
            </a:extLst>
          </p:cNvPr>
          <p:cNvCxnSpPr>
            <a:cxnSpLocks/>
          </p:cNvCxnSpPr>
          <p:nvPr/>
        </p:nvCxnSpPr>
        <p:spPr>
          <a:xfrm flipH="1">
            <a:off x="6930172" y="4472946"/>
            <a:ext cx="1886306" cy="1336648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60BE5810-45CC-488A-B60B-42162A84BADD}"/>
              </a:ext>
            </a:extLst>
          </p:cNvPr>
          <p:cNvCxnSpPr>
            <a:cxnSpLocks/>
          </p:cNvCxnSpPr>
          <p:nvPr/>
        </p:nvCxnSpPr>
        <p:spPr>
          <a:xfrm flipH="1">
            <a:off x="6981851" y="4243151"/>
            <a:ext cx="1582822" cy="968433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>
            <a:extLst>
              <a:ext uri="{FF2B5EF4-FFF2-40B4-BE49-F238E27FC236}">
                <a16:creationId xmlns:a16="http://schemas.microsoft.com/office/drawing/2014/main" id="{70206DBB-3F7A-4871-BF59-1BD3C67B388D}"/>
              </a:ext>
            </a:extLst>
          </p:cNvPr>
          <p:cNvSpPr/>
          <p:nvPr/>
        </p:nvSpPr>
        <p:spPr>
          <a:xfrm>
            <a:off x="7444955" y="2561170"/>
            <a:ext cx="288000" cy="28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4C1B12B6-AA20-404B-A81A-360B571617BB}"/>
              </a:ext>
            </a:extLst>
          </p:cNvPr>
          <p:cNvSpPr txBox="1"/>
          <p:nvPr/>
        </p:nvSpPr>
        <p:spPr>
          <a:xfrm>
            <a:off x="7429033" y="2500614"/>
            <a:ext cx="2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1</a:t>
            </a: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83795EFD-E9BF-4E75-8FB8-ED5536B8527C}"/>
              </a:ext>
            </a:extLst>
          </p:cNvPr>
          <p:cNvSpPr/>
          <p:nvPr/>
        </p:nvSpPr>
        <p:spPr>
          <a:xfrm>
            <a:off x="7310049" y="3046413"/>
            <a:ext cx="288000" cy="28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F12FC484-FC01-46FC-9B16-8824314A2481}"/>
              </a:ext>
            </a:extLst>
          </p:cNvPr>
          <p:cNvSpPr txBox="1"/>
          <p:nvPr/>
        </p:nvSpPr>
        <p:spPr>
          <a:xfrm>
            <a:off x="7293610" y="2985857"/>
            <a:ext cx="2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06575095-BA79-40DE-BA55-ADC0689CC9EC}"/>
              </a:ext>
            </a:extLst>
          </p:cNvPr>
          <p:cNvSpPr/>
          <p:nvPr/>
        </p:nvSpPr>
        <p:spPr>
          <a:xfrm>
            <a:off x="7318927" y="3530882"/>
            <a:ext cx="288000" cy="28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FE136ACF-EE24-4A70-B454-900BA48001AA}"/>
              </a:ext>
            </a:extLst>
          </p:cNvPr>
          <p:cNvSpPr txBox="1"/>
          <p:nvPr/>
        </p:nvSpPr>
        <p:spPr>
          <a:xfrm>
            <a:off x="7304639" y="3488595"/>
            <a:ext cx="2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3</a:t>
            </a: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A3917EB8-ED9F-4AAC-878D-9956A6825991}"/>
              </a:ext>
            </a:extLst>
          </p:cNvPr>
          <p:cNvSpPr/>
          <p:nvPr/>
        </p:nvSpPr>
        <p:spPr>
          <a:xfrm>
            <a:off x="7348170" y="4147290"/>
            <a:ext cx="288000" cy="28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ABDFB63C-A358-437C-9DE2-A95940DD7477}"/>
              </a:ext>
            </a:extLst>
          </p:cNvPr>
          <p:cNvSpPr txBox="1"/>
          <p:nvPr/>
        </p:nvSpPr>
        <p:spPr>
          <a:xfrm>
            <a:off x="7326398" y="4097190"/>
            <a:ext cx="2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4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2B0B80D8-A73C-4A1F-A701-400AFC0611A4}"/>
              </a:ext>
            </a:extLst>
          </p:cNvPr>
          <p:cNvSpPr txBox="1"/>
          <p:nvPr/>
        </p:nvSpPr>
        <p:spPr>
          <a:xfrm>
            <a:off x="10208749" y="3165933"/>
            <a:ext cx="1290470" cy="1077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fr-FR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Accuracy</a:t>
            </a:r>
            <a:endParaRPr lang="fr-FR" sz="1600" b="1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fr-F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Précision</a:t>
            </a:r>
          </a:p>
          <a:p>
            <a:pPr algn="ctr"/>
            <a:r>
              <a:rPr lang="fr-F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(Rappel)</a:t>
            </a:r>
          </a:p>
          <a:p>
            <a:pPr algn="ctr"/>
            <a:r>
              <a:rPr lang="fr-F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(F1)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509E459D-205C-4410-AE9E-7AB275A04014}"/>
              </a:ext>
            </a:extLst>
          </p:cNvPr>
          <p:cNvSpPr txBox="1"/>
          <p:nvPr/>
        </p:nvSpPr>
        <p:spPr>
          <a:xfrm>
            <a:off x="5283479" y="2096888"/>
            <a:ext cx="1818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Bag of </a:t>
            </a:r>
            <a:r>
              <a:rPr lang="fr-FR" sz="1800" dirty="0" err="1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words</a:t>
            </a:r>
            <a:endParaRPr lang="fr-FR" sz="18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6D547854-C5CC-4A4F-89FF-69BBDD3D2A8A}"/>
              </a:ext>
            </a:extLst>
          </p:cNvPr>
          <p:cNvSpPr txBox="1"/>
          <p:nvPr/>
        </p:nvSpPr>
        <p:spPr>
          <a:xfrm>
            <a:off x="3193717" y="2155695"/>
            <a:ext cx="1987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Normalisation</a:t>
            </a:r>
            <a:endParaRPr lang="fr-FR" dirty="0"/>
          </a:p>
        </p:txBody>
      </p:sp>
      <p:sp>
        <p:nvSpPr>
          <p:cNvPr id="68" name="Larme 67">
            <a:extLst>
              <a:ext uri="{FF2B5EF4-FFF2-40B4-BE49-F238E27FC236}">
                <a16:creationId xmlns:a16="http://schemas.microsoft.com/office/drawing/2014/main" id="{4883F9B4-BABB-4D23-80C9-9B84B5F5B188}"/>
              </a:ext>
            </a:extLst>
          </p:cNvPr>
          <p:cNvSpPr/>
          <p:nvPr/>
        </p:nvSpPr>
        <p:spPr>
          <a:xfrm rot="2212994">
            <a:off x="7966210" y="2895472"/>
            <a:ext cx="1961024" cy="1846767"/>
          </a:xfrm>
          <a:prstGeom prst="teardrop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40D70200-73E1-430E-BD6F-B2DB0676EF05}"/>
              </a:ext>
            </a:extLst>
          </p:cNvPr>
          <p:cNvSpPr txBox="1"/>
          <p:nvPr/>
        </p:nvSpPr>
        <p:spPr>
          <a:xfrm>
            <a:off x="8108761" y="3264656"/>
            <a:ext cx="1678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MultinomialNB</a:t>
            </a:r>
            <a:endParaRPr lang="fr-FR" sz="1600" b="1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B159BB0-8E24-4838-9629-6DC921D9C085}"/>
              </a:ext>
            </a:extLst>
          </p:cNvPr>
          <p:cNvSpPr txBox="1"/>
          <p:nvPr/>
        </p:nvSpPr>
        <p:spPr>
          <a:xfrm>
            <a:off x="8262390" y="1945974"/>
            <a:ext cx="155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348A45"/>
                </a:solidFill>
                <a:latin typeface="Arial Rounded MT Bold" panose="020F0704030504030204" pitchFamily="34" charset="0"/>
              </a:rPr>
              <a:t>Classifieurs bayésiens</a:t>
            </a:r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8153EF16-0A16-45E4-B680-63B90E6D6DA2}"/>
              </a:ext>
            </a:extLst>
          </p:cNvPr>
          <p:cNvGrpSpPr/>
          <p:nvPr/>
        </p:nvGrpSpPr>
        <p:grpSpPr>
          <a:xfrm>
            <a:off x="10097940" y="841939"/>
            <a:ext cx="1660795" cy="970036"/>
            <a:chOff x="10133623" y="859093"/>
            <a:chExt cx="1660795" cy="970036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4413C731-1262-43D7-897D-8AEC6334FB56}"/>
                </a:ext>
              </a:extLst>
            </p:cNvPr>
            <p:cNvSpPr/>
            <p:nvPr/>
          </p:nvSpPr>
          <p:spPr>
            <a:xfrm>
              <a:off x="10620934" y="859093"/>
              <a:ext cx="605020" cy="60502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4" name="Graphique 33" descr="Cible">
              <a:extLst>
                <a:ext uri="{FF2B5EF4-FFF2-40B4-BE49-F238E27FC236}">
                  <a16:creationId xmlns:a16="http://schemas.microsoft.com/office/drawing/2014/main" id="{A5935C09-9398-487A-8EE0-D907B94C5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710989" y="949148"/>
              <a:ext cx="424911" cy="424911"/>
            </a:xfrm>
            <a:prstGeom prst="rect">
              <a:avLst/>
            </a:prstGeom>
          </p:spPr>
        </p:pic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42FCDF66-81F8-4A60-B039-E621E37E5834}"/>
                </a:ext>
              </a:extLst>
            </p:cNvPr>
            <p:cNvSpPr txBox="1"/>
            <p:nvPr/>
          </p:nvSpPr>
          <p:spPr>
            <a:xfrm>
              <a:off x="10133623" y="1490575"/>
              <a:ext cx="166079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</a:rPr>
                <a:t>EVALUATION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69596C-C32A-406B-8023-5FAC7DF3F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386" y="881661"/>
            <a:ext cx="1717355" cy="39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4CB06-A98D-4176-AD7F-09612F5B86D0}"/>
              </a:ext>
            </a:extLst>
          </p:cNvPr>
          <p:cNvCxnSpPr>
            <a:cxnSpLocks/>
          </p:cNvCxnSpPr>
          <p:nvPr/>
        </p:nvCxnSpPr>
        <p:spPr>
          <a:xfrm>
            <a:off x="2988722" y="4015609"/>
            <a:ext cx="1701553" cy="16581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BE73819-2401-45E5-8DF8-84F410A608F8}"/>
              </a:ext>
            </a:extLst>
          </p:cNvPr>
          <p:cNvCxnSpPr>
            <a:cxnSpLocks/>
          </p:cNvCxnSpPr>
          <p:nvPr/>
        </p:nvCxnSpPr>
        <p:spPr>
          <a:xfrm flipV="1">
            <a:off x="4674655" y="3561014"/>
            <a:ext cx="695360" cy="483180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6229486A-1DD7-45FC-BEBA-49BC7D9A359B}"/>
              </a:ext>
            </a:extLst>
          </p:cNvPr>
          <p:cNvCxnSpPr>
            <a:cxnSpLocks/>
          </p:cNvCxnSpPr>
          <p:nvPr/>
        </p:nvCxnSpPr>
        <p:spPr>
          <a:xfrm>
            <a:off x="4667632" y="4029966"/>
            <a:ext cx="816020" cy="401960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84A3079-3D3E-4985-89DE-40CF5A3062E8}"/>
              </a:ext>
            </a:extLst>
          </p:cNvPr>
          <p:cNvSpPr/>
          <p:nvPr/>
        </p:nvSpPr>
        <p:spPr>
          <a:xfrm>
            <a:off x="5260821" y="3445822"/>
            <a:ext cx="1813471" cy="479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56E1870-28AE-454E-A163-6480CBBDA765}"/>
              </a:ext>
            </a:extLst>
          </p:cNvPr>
          <p:cNvSpPr/>
          <p:nvPr/>
        </p:nvSpPr>
        <p:spPr>
          <a:xfrm>
            <a:off x="5263388" y="4072914"/>
            <a:ext cx="1818734" cy="4429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B01C5EE1-D036-420C-BA6D-CAC9E628D337}"/>
              </a:ext>
            </a:extLst>
          </p:cNvPr>
          <p:cNvSpPr txBox="1"/>
          <p:nvPr/>
        </p:nvSpPr>
        <p:spPr>
          <a:xfrm>
            <a:off x="5694364" y="4133182"/>
            <a:ext cx="1030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TF-IDF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58EC7BF3-0EE6-4BC5-BBAE-9C90426222A5}"/>
              </a:ext>
            </a:extLst>
          </p:cNvPr>
          <p:cNvSpPr txBox="1"/>
          <p:nvPr/>
        </p:nvSpPr>
        <p:spPr>
          <a:xfrm>
            <a:off x="5326141" y="3499402"/>
            <a:ext cx="1818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Bag of </a:t>
            </a:r>
            <a:r>
              <a:rPr lang="fr-FR" sz="1800" dirty="0" err="1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words</a:t>
            </a:r>
            <a:endParaRPr lang="fr-FR" sz="18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6FB3B43-7352-4173-A1A5-B78CD60F04DE}"/>
              </a:ext>
            </a:extLst>
          </p:cNvPr>
          <p:cNvSpPr/>
          <p:nvPr/>
        </p:nvSpPr>
        <p:spPr>
          <a:xfrm>
            <a:off x="5286794" y="4874784"/>
            <a:ext cx="1813471" cy="479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80BE891-CF61-4F25-BBDD-626F9DAF1911}"/>
              </a:ext>
            </a:extLst>
          </p:cNvPr>
          <p:cNvSpPr/>
          <p:nvPr/>
        </p:nvSpPr>
        <p:spPr>
          <a:xfrm>
            <a:off x="5289361" y="5501876"/>
            <a:ext cx="1818734" cy="4429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0266F1DE-E9AC-4889-810C-04282B4A68D4}"/>
              </a:ext>
            </a:extLst>
          </p:cNvPr>
          <p:cNvSpPr txBox="1"/>
          <p:nvPr/>
        </p:nvSpPr>
        <p:spPr>
          <a:xfrm>
            <a:off x="5720337" y="5562144"/>
            <a:ext cx="1030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TF-IDF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56D4BAD3-89D9-4229-B137-2CC122C7536F}"/>
              </a:ext>
            </a:extLst>
          </p:cNvPr>
          <p:cNvSpPr txBox="1"/>
          <p:nvPr/>
        </p:nvSpPr>
        <p:spPr>
          <a:xfrm>
            <a:off x="5352114" y="4928364"/>
            <a:ext cx="1818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Bag of </a:t>
            </a:r>
            <a:r>
              <a:rPr lang="fr-FR" sz="1800" dirty="0" err="1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words</a:t>
            </a:r>
            <a:endParaRPr lang="fr-FR" sz="18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E9631E09-45BE-4465-9317-0894EFE74E80}"/>
              </a:ext>
            </a:extLst>
          </p:cNvPr>
          <p:cNvSpPr/>
          <p:nvPr/>
        </p:nvSpPr>
        <p:spPr>
          <a:xfrm>
            <a:off x="3478831" y="3884772"/>
            <a:ext cx="288000" cy="28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E2D1D148-7DF1-44CE-AFE9-4019C686FCED}"/>
              </a:ext>
            </a:extLst>
          </p:cNvPr>
          <p:cNvSpPr txBox="1"/>
          <p:nvPr/>
        </p:nvSpPr>
        <p:spPr>
          <a:xfrm>
            <a:off x="3447171" y="3840776"/>
            <a:ext cx="2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B</a:t>
            </a:r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0A13B18F-80E7-4B2E-848E-95AC3C936979}"/>
              </a:ext>
            </a:extLst>
          </p:cNvPr>
          <p:cNvSpPr/>
          <p:nvPr/>
        </p:nvSpPr>
        <p:spPr>
          <a:xfrm>
            <a:off x="3002007" y="4436420"/>
            <a:ext cx="288000" cy="28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0AB510DF-B259-4095-9815-06A184373346}"/>
              </a:ext>
            </a:extLst>
          </p:cNvPr>
          <p:cNvSpPr txBox="1"/>
          <p:nvPr/>
        </p:nvSpPr>
        <p:spPr>
          <a:xfrm>
            <a:off x="2970347" y="4392424"/>
            <a:ext cx="2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C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51BF848-9B7F-41A3-B1E5-3CA8E9242E6D}"/>
              </a:ext>
            </a:extLst>
          </p:cNvPr>
          <p:cNvSpPr txBox="1"/>
          <p:nvPr/>
        </p:nvSpPr>
        <p:spPr>
          <a:xfrm>
            <a:off x="8128053" y="3625677"/>
            <a:ext cx="1779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ComplementNB</a:t>
            </a:r>
            <a:endParaRPr lang="fr-FR" sz="1600" b="1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A1C1FF31-0436-4D13-9104-EDB86DF66088}"/>
              </a:ext>
            </a:extLst>
          </p:cNvPr>
          <p:cNvSpPr txBox="1"/>
          <p:nvPr/>
        </p:nvSpPr>
        <p:spPr>
          <a:xfrm>
            <a:off x="8104296" y="4011172"/>
            <a:ext cx="1779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GaussianNB</a:t>
            </a:r>
            <a:endParaRPr lang="fr-FR" sz="1600" b="1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55172537-83E6-459E-A107-E24F4BF060D7}"/>
              </a:ext>
            </a:extLst>
          </p:cNvPr>
          <p:cNvSpPr/>
          <p:nvPr/>
        </p:nvSpPr>
        <p:spPr>
          <a:xfrm>
            <a:off x="7469200" y="4651207"/>
            <a:ext cx="288000" cy="28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3A75739C-3893-4E79-B373-C9AAC9559218}"/>
              </a:ext>
            </a:extLst>
          </p:cNvPr>
          <p:cNvSpPr txBox="1"/>
          <p:nvPr/>
        </p:nvSpPr>
        <p:spPr>
          <a:xfrm>
            <a:off x="7453278" y="4590651"/>
            <a:ext cx="2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5</a:t>
            </a:r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802949F2-4836-441A-AA73-CC47F33AB2F5}"/>
              </a:ext>
            </a:extLst>
          </p:cNvPr>
          <p:cNvSpPr/>
          <p:nvPr/>
        </p:nvSpPr>
        <p:spPr>
          <a:xfrm>
            <a:off x="7771119" y="5011867"/>
            <a:ext cx="288000" cy="28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D686295C-58D9-42B4-B6AF-E45280EEC2E6}"/>
              </a:ext>
            </a:extLst>
          </p:cNvPr>
          <p:cNvSpPr txBox="1"/>
          <p:nvPr/>
        </p:nvSpPr>
        <p:spPr>
          <a:xfrm>
            <a:off x="7755197" y="4951311"/>
            <a:ext cx="2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6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834C6AC0-11E2-42A6-98DB-54AFB58218C3}"/>
              </a:ext>
            </a:extLst>
          </p:cNvPr>
          <p:cNvSpPr txBox="1"/>
          <p:nvPr/>
        </p:nvSpPr>
        <p:spPr>
          <a:xfrm>
            <a:off x="8389106" y="5176723"/>
            <a:ext cx="155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rgbClr val="348A45"/>
                </a:solidFill>
                <a:latin typeface="Arial Rounded MT Bold" panose="020F0704030504030204" pitchFamily="34" charset="0"/>
              </a:rPr>
              <a:t>OnlineML</a:t>
            </a:r>
            <a:endParaRPr lang="fr-FR" b="1" dirty="0">
              <a:solidFill>
                <a:srgbClr val="348A45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233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2AC157-213F-4C92-A981-800E23C5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868255C6-0AA1-46AD-8B40-555C7B2C7708}"/>
              </a:ext>
            </a:extLst>
          </p:cNvPr>
          <p:cNvGrpSpPr/>
          <p:nvPr/>
        </p:nvGrpSpPr>
        <p:grpSpPr>
          <a:xfrm>
            <a:off x="2314675" y="1914365"/>
            <a:ext cx="7190052" cy="2271742"/>
            <a:chOff x="-655412" y="-210234"/>
            <a:chExt cx="3995023" cy="550524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561067F0-51D6-4A8F-B00A-E089CF8727D9}"/>
                </a:ext>
              </a:extLst>
            </p:cNvPr>
            <p:cNvSpPr/>
            <p:nvPr/>
          </p:nvSpPr>
          <p:spPr>
            <a:xfrm>
              <a:off x="-655412" y="-210234"/>
              <a:ext cx="3995023" cy="55052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2F482940-C307-4580-95D2-758129FCF6A6}"/>
                </a:ext>
              </a:extLst>
            </p:cNvPr>
            <p:cNvSpPr txBox="1"/>
            <p:nvPr/>
          </p:nvSpPr>
          <p:spPr>
            <a:xfrm>
              <a:off x="-299647" y="-107287"/>
              <a:ext cx="3348750" cy="290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  <a:cs typeface="Arial" panose="020B0604020202020204" pitchFamily="34" charset="0"/>
                </a:rPr>
                <a:t>Préparation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787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1BDAA653-86F9-47A6-A37D-F92855A57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437" y="1588585"/>
            <a:ext cx="8208501" cy="209579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7626CA-FB66-456A-A7ED-FFE226FF1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14</a:t>
            </a:fld>
            <a:endParaRPr lang="en-US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E10207A-777D-4934-92A6-765801004494}"/>
              </a:ext>
            </a:extLst>
          </p:cNvPr>
          <p:cNvSpPr/>
          <p:nvPr/>
        </p:nvSpPr>
        <p:spPr>
          <a:xfrm>
            <a:off x="496793" y="1168109"/>
            <a:ext cx="288000" cy="28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B40A7FF-2A7A-4566-B534-F09B4386D248}"/>
              </a:ext>
            </a:extLst>
          </p:cNvPr>
          <p:cNvSpPr txBox="1"/>
          <p:nvPr/>
        </p:nvSpPr>
        <p:spPr>
          <a:xfrm>
            <a:off x="480871" y="1107553"/>
            <a:ext cx="2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1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A1AF14A-F198-4909-833F-4F808EFC63B7}"/>
              </a:ext>
            </a:extLst>
          </p:cNvPr>
          <p:cNvSpPr/>
          <p:nvPr/>
        </p:nvSpPr>
        <p:spPr>
          <a:xfrm>
            <a:off x="493721" y="1585347"/>
            <a:ext cx="288000" cy="28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17CB970-F6C8-4B7C-893C-F2DE41C8FC6E}"/>
              </a:ext>
            </a:extLst>
          </p:cNvPr>
          <p:cNvSpPr txBox="1"/>
          <p:nvPr/>
        </p:nvSpPr>
        <p:spPr>
          <a:xfrm>
            <a:off x="477799" y="1524791"/>
            <a:ext cx="2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283C973-AE3D-48F6-A2E1-BA1F9AC6FB5B}"/>
              </a:ext>
            </a:extLst>
          </p:cNvPr>
          <p:cNvSpPr/>
          <p:nvPr/>
        </p:nvSpPr>
        <p:spPr>
          <a:xfrm>
            <a:off x="487556" y="2375559"/>
            <a:ext cx="288000" cy="28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7F38C2B-0BEB-4C59-AA0C-8E6CEB83C414}"/>
              </a:ext>
            </a:extLst>
          </p:cNvPr>
          <p:cNvSpPr txBox="1"/>
          <p:nvPr/>
        </p:nvSpPr>
        <p:spPr>
          <a:xfrm>
            <a:off x="471634" y="2315003"/>
            <a:ext cx="2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3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DBBB8D4-08A4-4155-A677-2CE2615280C0}"/>
              </a:ext>
            </a:extLst>
          </p:cNvPr>
          <p:cNvSpPr/>
          <p:nvPr/>
        </p:nvSpPr>
        <p:spPr>
          <a:xfrm>
            <a:off x="496793" y="2718277"/>
            <a:ext cx="288000" cy="28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0949785-88F2-4613-B3CF-53C547B7E70B}"/>
              </a:ext>
            </a:extLst>
          </p:cNvPr>
          <p:cNvSpPr txBox="1"/>
          <p:nvPr/>
        </p:nvSpPr>
        <p:spPr>
          <a:xfrm>
            <a:off x="480871" y="2657878"/>
            <a:ext cx="2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4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99134B1-CD9D-4E78-B21B-8E8C9BBCBDF7}"/>
              </a:ext>
            </a:extLst>
          </p:cNvPr>
          <p:cNvSpPr txBox="1"/>
          <p:nvPr/>
        </p:nvSpPr>
        <p:spPr>
          <a:xfrm>
            <a:off x="124344" y="766668"/>
            <a:ext cx="1157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ETAPES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D07DC3B-19E3-4624-AC28-E592B34CE401}"/>
              </a:ext>
            </a:extLst>
          </p:cNvPr>
          <p:cNvCxnSpPr>
            <a:cxnSpLocks/>
          </p:cNvCxnSpPr>
          <p:nvPr/>
        </p:nvCxnSpPr>
        <p:spPr>
          <a:xfrm>
            <a:off x="776216" y="1308997"/>
            <a:ext cx="339520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38A0C2F4-CF20-4A24-BEFD-70FA379EF9CD}"/>
              </a:ext>
            </a:extLst>
          </p:cNvPr>
          <p:cNvCxnSpPr>
            <a:cxnSpLocks/>
          </p:cNvCxnSpPr>
          <p:nvPr/>
        </p:nvCxnSpPr>
        <p:spPr>
          <a:xfrm>
            <a:off x="776216" y="1729347"/>
            <a:ext cx="339520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B561E5F-6B9B-4885-9063-2D432EC7BA95}"/>
              </a:ext>
            </a:extLst>
          </p:cNvPr>
          <p:cNvCxnSpPr>
            <a:cxnSpLocks/>
          </p:cNvCxnSpPr>
          <p:nvPr/>
        </p:nvCxnSpPr>
        <p:spPr>
          <a:xfrm>
            <a:off x="775556" y="2519559"/>
            <a:ext cx="339520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74499A4-C901-442D-B7C1-75B2AD3EC498}"/>
              </a:ext>
            </a:extLst>
          </p:cNvPr>
          <p:cNvCxnSpPr>
            <a:cxnSpLocks/>
          </p:cNvCxnSpPr>
          <p:nvPr/>
        </p:nvCxnSpPr>
        <p:spPr>
          <a:xfrm>
            <a:off x="766585" y="2843058"/>
            <a:ext cx="339520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7BA57E65-595B-4941-867C-BC8EED17E34A}"/>
              </a:ext>
            </a:extLst>
          </p:cNvPr>
          <p:cNvSpPr/>
          <p:nvPr/>
        </p:nvSpPr>
        <p:spPr>
          <a:xfrm>
            <a:off x="1171425" y="3432741"/>
            <a:ext cx="288000" cy="28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6C4C5BE-7FB3-433C-8DA8-957A8CFF4064}"/>
              </a:ext>
            </a:extLst>
          </p:cNvPr>
          <p:cNvSpPr txBox="1"/>
          <p:nvPr/>
        </p:nvSpPr>
        <p:spPr>
          <a:xfrm>
            <a:off x="1155503" y="3372185"/>
            <a:ext cx="2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1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FCF0A05-CEBD-43B5-9D74-A39FEA1E2079}"/>
              </a:ext>
            </a:extLst>
          </p:cNvPr>
          <p:cNvSpPr txBox="1"/>
          <p:nvPr/>
        </p:nvSpPr>
        <p:spPr>
          <a:xfrm>
            <a:off x="1520531" y="3874136"/>
            <a:ext cx="2227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PRETRAITEMENT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2B30C1-CCDB-4021-99B3-F52040BB058B}"/>
              </a:ext>
            </a:extLst>
          </p:cNvPr>
          <p:cNvSpPr/>
          <p:nvPr/>
        </p:nvSpPr>
        <p:spPr>
          <a:xfrm>
            <a:off x="3479515" y="3065797"/>
            <a:ext cx="330679" cy="216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D56CE10-C7A1-4098-83D7-D8450E708328}"/>
              </a:ext>
            </a:extLst>
          </p:cNvPr>
          <p:cNvSpPr txBox="1"/>
          <p:nvPr/>
        </p:nvSpPr>
        <p:spPr>
          <a:xfrm>
            <a:off x="3769745" y="2976764"/>
            <a:ext cx="4211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Passage du texte en minuscule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F45E342F-AF03-4D65-B74B-E8AF0B814C74}"/>
              </a:ext>
            </a:extLst>
          </p:cNvPr>
          <p:cNvSpPr/>
          <p:nvPr/>
        </p:nvSpPr>
        <p:spPr>
          <a:xfrm>
            <a:off x="3512875" y="3932462"/>
            <a:ext cx="288000" cy="288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05073A9-BB35-4833-B9ED-884D413AB481}"/>
              </a:ext>
            </a:extLst>
          </p:cNvPr>
          <p:cNvSpPr txBox="1"/>
          <p:nvPr/>
        </p:nvSpPr>
        <p:spPr>
          <a:xfrm>
            <a:off x="3837002" y="3873617"/>
            <a:ext cx="4211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Suppression des stop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ectangle : avec coin arrondi 36">
            <a:extLst>
              <a:ext uri="{FF2B5EF4-FFF2-40B4-BE49-F238E27FC236}">
                <a16:creationId xmlns:a16="http://schemas.microsoft.com/office/drawing/2014/main" id="{CD14A2B3-7318-4C02-9290-7CC459AE78C3}"/>
              </a:ext>
            </a:extLst>
          </p:cNvPr>
          <p:cNvSpPr/>
          <p:nvPr/>
        </p:nvSpPr>
        <p:spPr>
          <a:xfrm>
            <a:off x="3506599" y="4313974"/>
            <a:ext cx="343949" cy="216000"/>
          </a:xfrm>
          <a:prstGeom prst="round1Rect">
            <a:avLst/>
          </a:prstGeom>
          <a:solidFill>
            <a:srgbClr val="00B0F0">
              <a:alpha val="30196"/>
            </a:srgbClr>
          </a:solidFill>
          <a:ln>
            <a:solidFill>
              <a:srgbClr val="ABE0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ADEE813-C91E-4D8D-A3E5-0C4F74266664}"/>
              </a:ext>
            </a:extLst>
          </p:cNvPr>
          <p:cNvSpPr txBox="1"/>
          <p:nvPr/>
        </p:nvSpPr>
        <p:spPr>
          <a:xfrm>
            <a:off x="3837002" y="4220462"/>
            <a:ext cx="292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Suppression des nombres</a:t>
            </a:r>
          </a:p>
        </p:txBody>
      </p:sp>
      <p:sp>
        <p:nvSpPr>
          <p:cNvPr id="39" name="Rectangle : avec coin arrondi 38">
            <a:extLst>
              <a:ext uri="{FF2B5EF4-FFF2-40B4-BE49-F238E27FC236}">
                <a16:creationId xmlns:a16="http://schemas.microsoft.com/office/drawing/2014/main" id="{B4D81550-A799-4CE4-A7C8-FBB02C540FAB}"/>
              </a:ext>
            </a:extLst>
          </p:cNvPr>
          <p:cNvSpPr/>
          <p:nvPr/>
        </p:nvSpPr>
        <p:spPr>
          <a:xfrm>
            <a:off x="3633542" y="4617471"/>
            <a:ext cx="98279" cy="216000"/>
          </a:xfrm>
          <a:prstGeom prst="round1Rect">
            <a:avLst/>
          </a:prstGeom>
          <a:solidFill>
            <a:srgbClr val="7030A0">
              <a:alpha val="30196"/>
            </a:srgbClr>
          </a:solidFill>
          <a:ln>
            <a:solidFill>
              <a:srgbClr val="CDB9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030A0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A399F727-A0C0-457A-97FE-D922A7D2052A}"/>
              </a:ext>
            </a:extLst>
          </p:cNvPr>
          <p:cNvSpPr txBox="1"/>
          <p:nvPr/>
        </p:nvSpPr>
        <p:spPr>
          <a:xfrm>
            <a:off x="3849690" y="4551351"/>
            <a:ext cx="3977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Suppression de la ponctuation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33E319B2-7E21-4434-BC7F-594AC300CF2E}"/>
              </a:ext>
            </a:extLst>
          </p:cNvPr>
          <p:cNvSpPr/>
          <p:nvPr/>
        </p:nvSpPr>
        <p:spPr>
          <a:xfrm>
            <a:off x="1183633" y="3881597"/>
            <a:ext cx="288000" cy="28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6A504FF-9DB4-4C70-8DCF-A945550D76B5}"/>
              </a:ext>
            </a:extLst>
          </p:cNvPr>
          <p:cNvSpPr txBox="1"/>
          <p:nvPr/>
        </p:nvSpPr>
        <p:spPr>
          <a:xfrm>
            <a:off x="1167711" y="3821041"/>
            <a:ext cx="2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F440EE8A-97FF-4658-AE9D-0A3E6805F9AD}"/>
              </a:ext>
            </a:extLst>
          </p:cNvPr>
          <p:cNvSpPr txBox="1"/>
          <p:nvPr/>
        </p:nvSpPr>
        <p:spPr>
          <a:xfrm>
            <a:off x="1524350" y="3408591"/>
            <a:ext cx="2227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TOKENIZATION</a:t>
            </a: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0E97C172-037E-42B6-8635-DAD0A3E07703}"/>
              </a:ext>
            </a:extLst>
          </p:cNvPr>
          <p:cNvSpPr/>
          <p:nvPr/>
        </p:nvSpPr>
        <p:spPr>
          <a:xfrm>
            <a:off x="1193379" y="5273987"/>
            <a:ext cx="288000" cy="28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32C83171-3C07-4BC7-9B1E-56D1A532BDAA}"/>
              </a:ext>
            </a:extLst>
          </p:cNvPr>
          <p:cNvSpPr txBox="1"/>
          <p:nvPr/>
        </p:nvSpPr>
        <p:spPr>
          <a:xfrm>
            <a:off x="1177457" y="5213431"/>
            <a:ext cx="2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3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429D53A2-0246-4883-8A0D-A56414BC3EE8}"/>
              </a:ext>
            </a:extLst>
          </p:cNvPr>
          <p:cNvSpPr txBox="1"/>
          <p:nvPr/>
        </p:nvSpPr>
        <p:spPr>
          <a:xfrm>
            <a:off x="1542485" y="5228820"/>
            <a:ext cx="2227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STEMMING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357C02A0-418C-4569-9947-7563F7858347}"/>
              </a:ext>
            </a:extLst>
          </p:cNvPr>
          <p:cNvSpPr/>
          <p:nvPr/>
        </p:nvSpPr>
        <p:spPr>
          <a:xfrm>
            <a:off x="1199164" y="5826087"/>
            <a:ext cx="288000" cy="28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9972E836-FF4F-4C1C-9667-DC7693947739}"/>
              </a:ext>
            </a:extLst>
          </p:cNvPr>
          <p:cNvSpPr txBox="1"/>
          <p:nvPr/>
        </p:nvSpPr>
        <p:spPr>
          <a:xfrm>
            <a:off x="1183242" y="5765531"/>
            <a:ext cx="2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4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F70C2DEB-D8EA-43EC-86CA-E580D8B04022}"/>
              </a:ext>
            </a:extLst>
          </p:cNvPr>
          <p:cNvSpPr txBox="1"/>
          <p:nvPr/>
        </p:nvSpPr>
        <p:spPr>
          <a:xfrm>
            <a:off x="1548270" y="5780920"/>
            <a:ext cx="2227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LEMMATISATION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301EF1B-4CFE-402F-AC9C-85FE64E3801E}"/>
              </a:ext>
            </a:extLst>
          </p:cNvPr>
          <p:cNvSpPr/>
          <p:nvPr/>
        </p:nvSpPr>
        <p:spPr>
          <a:xfrm>
            <a:off x="3549556" y="5228820"/>
            <a:ext cx="381307" cy="295400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C5E685F-B5E8-4942-82BC-AE0406BDB0E0}"/>
              </a:ext>
            </a:extLst>
          </p:cNvPr>
          <p:cNvSpPr/>
          <p:nvPr/>
        </p:nvSpPr>
        <p:spPr>
          <a:xfrm>
            <a:off x="3553037" y="5783398"/>
            <a:ext cx="377826" cy="310789"/>
          </a:xfrm>
          <a:prstGeom prst="rect">
            <a:avLst/>
          </a:prstGeom>
          <a:noFill/>
          <a:ln w="12700" cap="flat" cmpd="sng" algn="ctr">
            <a:solidFill>
              <a:srgbClr val="0000FF">
                <a:alpha val="8902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58AC7443-22FD-4259-B6F0-4296D7F37947}"/>
              </a:ext>
            </a:extLst>
          </p:cNvPr>
          <p:cNvSpPr txBox="1"/>
          <p:nvPr/>
        </p:nvSpPr>
        <p:spPr>
          <a:xfrm>
            <a:off x="4033929" y="5185825"/>
            <a:ext cx="680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convocation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 convoc      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réduit les mots à leur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radical ou racine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07E7C-E154-48AB-903D-6ECB582892B7}"/>
              </a:ext>
            </a:extLst>
          </p:cNvPr>
          <p:cNvSpPr/>
          <p:nvPr/>
        </p:nvSpPr>
        <p:spPr>
          <a:xfrm>
            <a:off x="4079688" y="5219894"/>
            <a:ext cx="716915" cy="333167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A7AC056-7C14-46AD-8463-3745299792E3}"/>
              </a:ext>
            </a:extLst>
          </p:cNvPr>
          <p:cNvSpPr txBox="1"/>
          <p:nvPr/>
        </p:nvSpPr>
        <p:spPr>
          <a:xfrm>
            <a:off x="4079688" y="5746617"/>
            <a:ext cx="7908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recommandee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 recommande     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trouve la forme canonique du mot, </a:t>
            </a: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le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lemme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2715AE-53EA-46AA-AC3A-AB98AD63C491}"/>
              </a:ext>
            </a:extLst>
          </p:cNvPr>
          <p:cNvSpPr/>
          <p:nvPr/>
        </p:nvSpPr>
        <p:spPr>
          <a:xfrm>
            <a:off x="5390173" y="5770229"/>
            <a:ext cx="166279" cy="333167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F37255FC-D174-4210-A900-066B877EE37D}"/>
              </a:ext>
            </a:extLst>
          </p:cNvPr>
          <p:cNvSpPr txBox="1"/>
          <p:nvPr/>
        </p:nvSpPr>
        <p:spPr>
          <a:xfrm>
            <a:off x="3473043" y="3405123"/>
            <a:ext cx="4209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 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décompose une phrase en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tokens</a:t>
            </a:r>
            <a:endParaRPr lang="fr-FR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8" name="Image 107">
            <a:extLst>
              <a:ext uri="{FF2B5EF4-FFF2-40B4-BE49-F238E27FC236}">
                <a16:creationId xmlns:a16="http://schemas.microsoft.com/office/drawing/2014/main" id="{0B788FBE-F72C-4FDD-B73C-D5542D320F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5258"/>
          <a:stretch/>
        </p:blipFill>
        <p:spPr>
          <a:xfrm>
            <a:off x="1051025" y="575944"/>
            <a:ext cx="1807548" cy="260018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8075F2E-4D73-462B-9DE6-66B691FC9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215" y="1194098"/>
            <a:ext cx="7864861" cy="193055"/>
          </a:xfrm>
          <a:prstGeom prst="rect">
            <a:avLst/>
          </a:prstGeom>
        </p:spPr>
      </p:pic>
      <p:sp>
        <p:nvSpPr>
          <p:cNvPr id="28" name="Rectangle : avec coin arrondi 27">
            <a:extLst>
              <a:ext uri="{FF2B5EF4-FFF2-40B4-BE49-F238E27FC236}">
                <a16:creationId xmlns:a16="http://schemas.microsoft.com/office/drawing/2014/main" id="{70AB0BD8-5E35-4D0E-A63B-4B5114E32B89}"/>
              </a:ext>
            </a:extLst>
          </p:cNvPr>
          <p:cNvSpPr/>
          <p:nvPr/>
        </p:nvSpPr>
        <p:spPr>
          <a:xfrm>
            <a:off x="2956192" y="1197957"/>
            <a:ext cx="160790" cy="216000"/>
          </a:xfrm>
          <a:prstGeom prst="round1Rect">
            <a:avLst/>
          </a:prstGeom>
          <a:solidFill>
            <a:srgbClr val="00B0F0">
              <a:alpha val="30196"/>
            </a:srgbClr>
          </a:solidFill>
          <a:ln>
            <a:solidFill>
              <a:srgbClr val="ABE0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8566D45-04F2-42A5-870F-63DA3A9FB40A}"/>
              </a:ext>
            </a:extLst>
          </p:cNvPr>
          <p:cNvSpPr/>
          <p:nvPr/>
        </p:nvSpPr>
        <p:spPr>
          <a:xfrm>
            <a:off x="3124805" y="1244741"/>
            <a:ext cx="1041784" cy="13897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E0797353-4096-4FAC-973A-E28D0E9B87AC}"/>
              </a:ext>
            </a:extLst>
          </p:cNvPr>
          <p:cNvSpPr/>
          <p:nvPr/>
        </p:nvSpPr>
        <p:spPr>
          <a:xfrm>
            <a:off x="5834638" y="1220734"/>
            <a:ext cx="216000" cy="216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 : avec coin arrondi 28">
            <a:extLst>
              <a:ext uri="{FF2B5EF4-FFF2-40B4-BE49-F238E27FC236}">
                <a16:creationId xmlns:a16="http://schemas.microsoft.com/office/drawing/2014/main" id="{3BFD43E3-8834-4F94-A2FB-245C951684A5}"/>
              </a:ext>
            </a:extLst>
          </p:cNvPr>
          <p:cNvSpPr/>
          <p:nvPr/>
        </p:nvSpPr>
        <p:spPr>
          <a:xfrm>
            <a:off x="8092235" y="1267892"/>
            <a:ext cx="46488" cy="138973"/>
          </a:xfrm>
          <a:prstGeom prst="round1Rect">
            <a:avLst/>
          </a:prstGeom>
          <a:solidFill>
            <a:srgbClr val="7030A0">
              <a:alpha val="30196"/>
            </a:srgbClr>
          </a:solidFill>
          <a:ln>
            <a:solidFill>
              <a:srgbClr val="CDB9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030A0"/>
              </a:solidFill>
            </a:endParaRPr>
          </a:p>
        </p:txBody>
      </p:sp>
      <p:pic>
        <p:nvPicPr>
          <p:cNvPr id="62" name="Image 61">
            <a:extLst>
              <a:ext uri="{FF2B5EF4-FFF2-40B4-BE49-F238E27FC236}">
                <a16:creationId xmlns:a16="http://schemas.microsoft.com/office/drawing/2014/main" id="{BE6701C1-9286-4DA4-A9FF-07A3275520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6307" y="1987987"/>
            <a:ext cx="7876355" cy="176149"/>
          </a:xfrm>
          <a:prstGeom prst="rect">
            <a:avLst/>
          </a:prstGeom>
        </p:spPr>
      </p:pic>
      <p:pic>
        <p:nvPicPr>
          <p:cNvPr id="64" name="Image 63">
            <a:extLst>
              <a:ext uri="{FF2B5EF4-FFF2-40B4-BE49-F238E27FC236}">
                <a16:creationId xmlns:a16="http://schemas.microsoft.com/office/drawing/2014/main" id="{DD44D2A0-3DC5-4247-994D-E2C2E3D3B1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6307" y="2371235"/>
            <a:ext cx="8059476" cy="190811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63CEE265-65D2-40E0-9E73-4A1290BC7487}"/>
              </a:ext>
            </a:extLst>
          </p:cNvPr>
          <p:cNvSpPr/>
          <p:nvPr/>
        </p:nvSpPr>
        <p:spPr>
          <a:xfrm>
            <a:off x="4351036" y="2358392"/>
            <a:ext cx="403531" cy="248823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9" name="Image 68">
            <a:extLst>
              <a:ext uri="{FF2B5EF4-FFF2-40B4-BE49-F238E27FC236}">
                <a16:creationId xmlns:a16="http://schemas.microsoft.com/office/drawing/2014/main" id="{CC83AAFA-A9E0-43CE-8760-E433AE2BFA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5215" y="2819765"/>
            <a:ext cx="8362164" cy="134296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7F7D8C02-030B-44DC-9975-BAEB535580E7}"/>
              </a:ext>
            </a:extLst>
          </p:cNvPr>
          <p:cNvSpPr/>
          <p:nvPr/>
        </p:nvSpPr>
        <p:spPr>
          <a:xfrm>
            <a:off x="4394378" y="1959518"/>
            <a:ext cx="576000" cy="260938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FA53646-2B5F-4351-BFEC-C89637DD407E}"/>
              </a:ext>
            </a:extLst>
          </p:cNvPr>
          <p:cNvSpPr/>
          <p:nvPr/>
        </p:nvSpPr>
        <p:spPr>
          <a:xfrm>
            <a:off x="2969711" y="1913308"/>
            <a:ext cx="762109" cy="326629"/>
          </a:xfrm>
          <a:prstGeom prst="rect">
            <a:avLst/>
          </a:prstGeom>
          <a:noFill/>
          <a:ln w="12700" cap="flat" cmpd="sng" algn="ctr">
            <a:solidFill>
              <a:srgbClr val="0000FF">
                <a:alpha val="8902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0A7B75C-3465-4C4F-A377-F8439340EA08}"/>
              </a:ext>
            </a:extLst>
          </p:cNvPr>
          <p:cNvSpPr/>
          <p:nvPr/>
        </p:nvSpPr>
        <p:spPr>
          <a:xfrm>
            <a:off x="2954682" y="2725732"/>
            <a:ext cx="762109" cy="326629"/>
          </a:xfrm>
          <a:prstGeom prst="rect">
            <a:avLst/>
          </a:prstGeom>
          <a:noFill/>
          <a:ln w="12700" cap="flat" cmpd="sng" algn="ctr">
            <a:solidFill>
              <a:srgbClr val="0000FF">
                <a:alpha val="8902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B4CD628C-3E5C-4659-A875-6648D6A88BF4}"/>
              </a:ext>
            </a:extLst>
          </p:cNvPr>
          <p:cNvGrpSpPr/>
          <p:nvPr/>
        </p:nvGrpSpPr>
        <p:grpSpPr>
          <a:xfrm>
            <a:off x="150175" y="166398"/>
            <a:ext cx="2756270" cy="551442"/>
            <a:chOff x="150175" y="166398"/>
            <a:chExt cx="2756270" cy="551442"/>
          </a:xfrm>
        </p:grpSpPr>
        <p:sp>
          <p:nvSpPr>
            <p:cNvPr id="89" name="Rectangle : coins arrondis 88">
              <a:extLst>
                <a:ext uri="{FF2B5EF4-FFF2-40B4-BE49-F238E27FC236}">
                  <a16:creationId xmlns:a16="http://schemas.microsoft.com/office/drawing/2014/main" id="{CA68DE40-A480-4610-B52E-C53C32D6BE59}"/>
                </a:ext>
              </a:extLst>
            </p:cNvPr>
            <p:cNvSpPr/>
            <p:nvPr/>
          </p:nvSpPr>
          <p:spPr>
            <a:xfrm>
              <a:off x="150175" y="167316"/>
              <a:ext cx="2756270" cy="55052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90" name="ZoneTexte 89">
              <a:extLst>
                <a:ext uri="{FF2B5EF4-FFF2-40B4-BE49-F238E27FC236}">
                  <a16:creationId xmlns:a16="http://schemas.microsoft.com/office/drawing/2014/main" id="{6C8294F3-9511-4A45-8795-A4A74E07F09E}"/>
                </a:ext>
              </a:extLst>
            </p:cNvPr>
            <p:cNvSpPr txBox="1"/>
            <p:nvPr/>
          </p:nvSpPr>
          <p:spPr>
            <a:xfrm>
              <a:off x="327886" y="166398"/>
              <a:ext cx="2578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  <a:cs typeface="Arial" panose="020B0604020202020204" pitchFamily="34" charset="0"/>
                </a:rPr>
                <a:t>Preprocessing</a:t>
              </a:r>
              <a:endParaRPr lang="fr-F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598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2" name="Image 18431">
            <a:extLst>
              <a:ext uri="{FF2B5EF4-FFF2-40B4-BE49-F238E27FC236}">
                <a16:creationId xmlns:a16="http://schemas.microsoft.com/office/drawing/2014/main" id="{D157C787-613B-4501-BEFB-CF7EF1822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09" y="1709553"/>
            <a:ext cx="9712266" cy="2674392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4074C1-305D-42F0-BB7A-D60E5D89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1B13BE75-1CBA-41DB-8A19-70313E1ACB6B}"/>
              </a:ext>
            </a:extLst>
          </p:cNvPr>
          <p:cNvGrpSpPr/>
          <p:nvPr/>
        </p:nvGrpSpPr>
        <p:grpSpPr>
          <a:xfrm>
            <a:off x="150174" y="166398"/>
            <a:ext cx="5466855" cy="551442"/>
            <a:chOff x="150175" y="166398"/>
            <a:chExt cx="2756270" cy="551442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3A003F8D-E328-4575-BABA-BFD48925E740}"/>
                </a:ext>
              </a:extLst>
            </p:cNvPr>
            <p:cNvSpPr/>
            <p:nvPr/>
          </p:nvSpPr>
          <p:spPr>
            <a:xfrm>
              <a:off x="150175" y="167316"/>
              <a:ext cx="2756270" cy="55052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A33F08CE-17D3-4D46-928F-64EE74B9727D}"/>
                </a:ext>
              </a:extLst>
            </p:cNvPr>
            <p:cNvSpPr txBox="1"/>
            <p:nvPr/>
          </p:nvSpPr>
          <p:spPr>
            <a:xfrm>
              <a:off x="327885" y="166398"/>
              <a:ext cx="24577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  <a:cs typeface="Arial" panose="020B0604020202020204" pitchFamily="34" charset="0"/>
                </a:rPr>
                <a:t>Preprocessing</a:t>
              </a:r>
              <a:r>
                <a:rPr lang="fr-FR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  <a:cs typeface="Arial" panose="020B0604020202020204" pitchFamily="34" charset="0"/>
                </a:rPr>
                <a:t> : Normalisation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D15FAB7-690C-4D96-B1EC-04DFDEF592E3}"/>
              </a:ext>
            </a:extLst>
          </p:cNvPr>
          <p:cNvSpPr/>
          <p:nvPr/>
        </p:nvSpPr>
        <p:spPr>
          <a:xfrm>
            <a:off x="2030136" y="882153"/>
            <a:ext cx="4761040" cy="1231874"/>
          </a:xfrm>
          <a:prstGeom prst="rect">
            <a:avLst/>
          </a:prstGeom>
          <a:solidFill>
            <a:schemeClr val="accent1">
              <a:lumMod val="60000"/>
              <a:lumOff val="40000"/>
              <a:alpha val="27843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0A92ED-695B-4562-B2C5-105AA8AC32DA}"/>
              </a:ext>
            </a:extLst>
          </p:cNvPr>
          <p:cNvSpPr txBox="1"/>
          <p:nvPr/>
        </p:nvSpPr>
        <p:spPr>
          <a:xfrm>
            <a:off x="3573403" y="934736"/>
            <a:ext cx="1803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STEM</a:t>
            </a:r>
            <a:r>
              <a:rPr lang="fr-FR" sz="2000" i="1" strike="sngStrike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MING</a:t>
            </a:r>
            <a:r>
              <a:rPr lang="fr-FR" sz="1600" i="1" strike="sngStrike" dirty="0"/>
              <a:t>   </a:t>
            </a:r>
          </a:p>
          <a:p>
            <a:r>
              <a:rPr lang="fr-FR" sz="16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(racinisation)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279CAA-42C6-43C4-AD83-47DD2183944A}"/>
              </a:ext>
            </a:extLst>
          </p:cNvPr>
          <p:cNvSpPr txBox="1"/>
          <p:nvPr/>
        </p:nvSpPr>
        <p:spPr>
          <a:xfrm>
            <a:off x="258748" y="4726188"/>
            <a:ext cx="11083167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500" b="0" i="0" dirty="0">
                <a:solidFill>
                  <a:srgbClr val="000000"/>
                </a:solidFill>
                <a:effectLst/>
                <a:latin typeface="Helvetica Neue"/>
              </a:rPr>
              <a:t>💡 </a:t>
            </a:r>
            <a:r>
              <a:rPr lang="fr-FR" sz="1500" b="1" i="0" dirty="0" err="1">
                <a:solidFill>
                  <a:srgbClr val="000000"/>
                </a:solidFill>
                <a:effectLst/>
                <a:latin typeface="Helvetica Neue"/>
              </a:rPr>
              <a:t>PorterStemmer</a:t>
            </a:r>
            <a:r>
              <a:rPr lang="fr-FR" sz="1500" b="0" i="0" dirty="0">
                <a:solidFill>
                  <a:srgbClr val="000000"/>
                </a:solidFill>
                <a:effectLst/>
                <a:latin typeface="Helvetica Neue"/>
              </a:rPr>
              <a:t> : L'un des </a:t>
            </a:r>
            <a:r>
              <a:rPr lang="fr-FR" sz="1500" b="0" i="0" dirty="0" err="1">
                <a:solidFill>
                  <a:srgbClr val="000000"/>
                </a:solidFill>
                <a:effectLst/>
                <a:latin typeface="Helvetica Neue"/>
              </a:rPr>
              <a:t>stemmers</a:t>
            </a:r>
            <a:r>
              <a:rPr lang="fr-FR" sz="1500" b="0" i="0" dirty="0">
                <a:solidFill>
                  <a:srgbClr val="000000"/>
                </a:solidFill>
                <a:effectLst/>
                <a:latin typeface="Helvetica Neue"/>
              </a:rPr>
              <a:t> les plus couramment utilisés. Il est basé sur l'algorithme de </a:t>
            </a:r>
            <a:r>
              <a:rPr lang="fr-FR" sz="1500" b="0" i="0" dirty="0" err="1">
                <a:solidFill>
                  <a:srgbClr val="000000"/>
                </a:solidFill>
                <a:effectLst/>
                <a:latin typeface="Helvetica Neue"/>
              </a:rPr>
              <a:t>Stemming</a:t>
            </a:r>
            <a:r>
              <a:rPr lang="fr-FR" sz="1500" b="0" i="0" dirty="0">
                <a:solidFill>
                  <a:srgbClr val="000000"/>
                </a:solidFill>
                <a:effectLst/>
                <a:latin typeface="Helvetica Neue"/>
              </a:rPr>
              <a:t> de Porter. </a:t>
            </a:r>
          </a:p>
          <a:p>
            <a:pPr algn="l"/>
            <a:endParaRPr lang="fr-FR" sz="1500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fr-FR" sz="1500" b="0" i="0" dirty="0">
                <a:solidFill>
                  <a:srgbClr val="000000"/>
                </a:solidFill>
                <a:effectLst/>
                <a:latin typeface="Helvetica Neue"/>
              </a:rPr>
              <a:t>💡 </a:t>
            </a:r>
            <a:r>
              <a:rPr lang="fr-FR" sz="1500" b="1" i="0" dirty="0" err="1">
                <a:solidFill>
                  <a:srgbClr val="000000"/>
                </a:solidFill>
                <a:effectLst/>
                <a:latin typeface="Helvetica Neue"/>
              </a:rPr>
              <a:t>LancasterStemmer</a:t>
            </a:r>
            <a:r>
              <a:rPr lang="fr-FR" sz="1500" b="0" i="0" dirty="0">
                <a:solidFill>
                  <a:srgbClr val="000000"/>
                </a:solidFill>
                <a:effectLst/>
                <a:latin typeface="Helvetica Neue"/>
              </a:rPr>
              <a:t> : Il est basé sur l'algorithme Lancaster </a:t>
            </a:r>
            <a:r>
              <a:rPr lang="fr-FR" sz="1500" b="0" i="0" dirty="0" err="1">
                <a:solidFill>
                  <a:srgbClr val="000000"/>
                </a:solidFill>
                <a:effectLst/>
                <a:latin typeface="Helvetica Neue"/>
              </a:rPr>
              <a:t>Stemming</a:t>
            </a:r>
            <a:r>
              <a:rPr lang="fr-FR" sz="1500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</a:p>
          <a:p>
            <a:pPr algn="l"/>
            <a:r>
              <a:rPr lang="fr-FR" sz="1500" dirty="0">
                <a:solidFill>
                  <a:srgbClr val="000000"/>
                </a:solidFill>
                <a:latin typeface="Helvetica Neue"/>
              </a:rPr>
              <a:t>                                       Il </a:t>
            </a:r>
            <a:r>
              <a:rPr lang="fr-FR" sz="1500" b="0" i="0" dirty="0">
                <a:solidFill>
                  <a:srgbClr val="000000"/>
                </a:solidFill>
                <a:effectLst/>
                <a:latin typeface="Helvetica Neue"/>
              </a:rPr>
              <a:t>peut parfois entraîner une tige plus agressive que </a:t>
            </a:r>
            <a:r>
              <a:rPr lang="fr-FR" sz="1500" b="0" i="0" dirty="0" err="1">
                <a:solidFill>
                  <a:srgbClr val="000000"/>
                </a:solidFill>
                <a:effectLst/>
                <a:latin typeface="Helvetica Neue"/>
              </a:rPr>
              <a:t>PorterStemmer</a:t>
            </a:r>
            <a:r>
              <a:rPr lang="fr-FR" sz="1500" b="0" i="0" dirty="0">
                <a:solidFill>
                  <a:srgbClr val="000000"/>
                </a:solidFill>
                <a:effectLst/>
                <a:latin typeface="Helvetica Neue"/>
              </a:rPr>
              <a:t> .</a:t>
            </a:r>
          </a:p>
          <a:p>
            <a:pPr algn="l"/>
            <a:endParaRPr lang="fr-FR" sz="15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fr-FR" sz="1500" b="0" i="0" dirty="0">
                <a:solidFill>
                  <a:srgbClr val="000000"/>
                </a:solidFill>
                <a:effectLst/>
                <a:latin typeface="Helvetica Neue"/>
              </a:rPr>
              <a:t>💡 </a:t>
            </a:r>
            <a:r>
              <a:rPr lang="fr-FR" sz="1500" b="1" i="0" dirty="0" err="1">
                <a:solidFill>
                  <a:srgbClr val="000000"/>
                </a:solidFill>
                <a:effectLst/>
                <a:latin typeface="Helvetica Neue"/>
              </a:rPr>
              <a:t>WordNetLemmatiser</a:t>
            </a:r>
            <a:r>
              <a:rPr lang="fr-FR" sz="1500" b="0" i="0" dirty="0">
                <a:solidFill>
                  <a:srgbClr val="000000"/>
                </a:solidFill>
                <a:effectLst/>
                <a:latin typeface="Helvetica Neue"/>
              </a:rPr>
              <a:t> : Il se lemmatise à l'aide de la base de données lexicale </a:t>
            </a:r>
            <a:r>
              <a:rPr lang="fr-FR" sz="1500" b="0" i="0" dirty="0" err="1">
                <a:solidFill>
                  <a:srgbClr val="000000"/>
                </a:solidFill>
                <a:effectLst/>
                <a:latin typeface="Helvetica Neue"/>
              </a:rPr>
              <a:t>WordNet</a:t>
            </a:r>
            <a:r>
              <a:rPr lang="fr-FR" sz="1500" b="0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</a:p>
          <a:p>
            <a:pPr algn="l"/>
            <a:r>
              <a:rPr lang="fr-FR" sz="1500" dirty="0">
                <a:solidFill>
                  <a:srgbClr val="000000"/>
                </a:solidFill>
                <a:latin typeface="Helvetica Neue"/>
              </a:rPr>
              <a:t>                                         </a:t>
            </a:r>
            <a:r>
              <a:rPr lang="fr-FR" sz="1500" b="0" i="0" dirty="0">
                <a:solidFill>
                  <a:srgbClr val="000000"/>
                </a:solidFill>
                <a:effectLst/>
                <a:latin typeface="Helvetica Neue"/>
              </a:rPr>
              <a:t>Renvoie le mot d'entrée inchangé s'il ne peut pas être trouvé dans </a:t>
            </a:r>
            <a:r>
              <a:rPr lang="fr-FR" sz="1500" b="0" i="0" dirty="0" err="1">
                <a:solidFill>
                  <a:srgbClr val="000000"/>
                </a:solidFill>
                <a:effectLst/>
                <a:latin typeface="Helvetica Neue"/>
              </a:rPr>
              <a:t>WordNet</a:t>
            </a:r>
            <a:r>
              <a:rPr lang="fr-FR" sz="15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3C695F-7863-4CB4-87D7-FAA9304D214D}"/>
              </a:ext>
            </a:extLst>
          </p:cNvPr>
          <p:cNvSpPr/>
          <p:nvPr/>
        </p:nvSpPr>
        <p:spPr>
          <a:xfrm>
            <a:off x="6791176" y="882153"/>
            <a:ext cx="3577616" cy="1236057"/>
          </a:xfrm>
          <a:prstGeom prst="rect">
            <a:avLst/>
          </a:prstGeom>
          <a:solidFill>
            <a:schemeClr val="accent6">
              <a:lumMod val="40000"/>
              <a:lumOff val="60000"/>
              <a:alpha val="27843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EB13935-E6DF-4749-9F0E-A1162C1FC1BC}"/>
              </a:ext>
            </a:extLst>
          </p:cNvPr>
          <p:cNvSpPr txBox="1"/>
          <p:nvPr/>
        </p:nvSpPr>
        <p:spPr>
          <a:xfrm>
            <a:off x="7465305" y="949830"/>
            <a:ext cx="2696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LEMMATISATION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680C02B-4398-4EA4-9AC1-C16A60A466D7}"/>
              </a:ext>
            </a:extLst>
          </p:cNvPr>
          <p:cNvSpPr txBox="1"/>
          <p:nvPr/>
        </p:nvSpPr>
        <p:spPr>
          <a:xfrm>
            <a:off x="6810750" y="1349940"/>
            <a:ext cx="368169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verbe</a:t>
            </a:r>
            <a:r>
              <a:rPr lang="fr-FR" sz="11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sa forme à l'infinitif</a:t>
            </a:r>
          </a:p>
          <a:p>
            <a:r>
              <a:rPr lang="fr-FR" sz="11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nom, adjectif, article</a:t>
            </a:r>
            <a:r>
              <a:rPr lang="fr-FR" sz="11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sa forme au masculin singulier</a:t>
            </a:r>
          </a:p>
          <a:p>
            <a:endParaRPr lang="fr-FR" sz="1200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0923B3B-C95C-4E46-B70E-35BB731E7657}"/>
              </a:ext>
            </a:extLst>
          </p:cNvPr>
          <p:cNvSpPr/>
          <p:nvPr/>
        </p:nvSpPr>
        <p:spPr>
          <a:xfrm>
            <a:off x="7578443" y="793085"/>
            <a:ext cx="720000" cy="720000"/>
          </a:xfrm>
          <a:prstGeom prst="ellipse">
            <a:avLst/>
          </a:prstGeom>
          <a:solidFill>
            <a:srgbClr val="C3D3C6">
              <a:alpha val="30196"/>
            </a:srgbClr>
          </a:solidFill>
          <a:ln w="28575" cap="flat" cmpd="sng" algn="ctr">
            <a:solidFill>
              <a:srgbClr val="235C2E">
                <a:alpha val="27059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6957CCF7-7861-4F4A-88C6-3E4C7C53F1BB}"/>
              </a:ext>
            </a:extLst>
          </p:cNvPr>
          <p:cNvSpPr/>
          <p:nvPr/>
        </p:nvSpPr>
        <p:spPr>
          <a:xfrm rot="17762549">
            <a:off x="7216171" y="503962"/>
            <a:ext cx="164985" cy="550524"/>
          </a:xfrm>
          <a:prstGeom prst="roundRect">
            <a:avLst/>
          </a:prstGeom>
          <a:solidFill>
            <a:srgbClr val="C3D3C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A50B47-4C51-4100-B133-9FC6C5052973}"/>
              </a:ext>
            </a:extLst>
          </p:cNvPr>
          <p:cNvSpPr/>
          <p:nvPr/>
        </p:nvSpPr>
        <p:spPr>
          <a:xfrm rot="1501613">
            <a:off x="7531995" y="900857"/>
            <a:ext cx="108000" cy="72000"/>
          </a:xfrm>
          <a:prstGeom prst="rect">
            <a:avLst/>
          </a:prstGeom>
          <a:solidFill>
            <a:srgbClr val="C3D3C6"/>
          </a:solidFill>
          <a:ln>
            <a:solidFill>
              <a:srgbClr val="C3D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Larme 29">
            <a:extLst>
              <a:ext uri="{FF2B5EF4-FFF2-40B4-BE49-F238E27FC236}">
                <a16:creationId xmlns:a16="http://schemas.microsoft.com/office/drawing/2014/main" id="{33970079-B908-414E-B7E9-FFC108827CCC}"/>
              </a:ext>
            </a:extLst>
          </p:cNvPr>
          <p:cNvSpPr/>
          <p:nvPr/>
        </p:nvSpPr>
        <p:spPr>
          <a:xfrm rot="11753187">
            <a:off x="7903376" y="860027"/>
            <a:ext cx="124532" cy="72023"/>
          </a:xfrm>
          <a:prstGeom prst="teardrop">
            <a:avLst/>
          </a:prstGeom>
          <a:solidFill>
            <a:srgbClr val="C3D3C6"/>
          </a:solidFill>
          <a:ln>
            <a:solidFill>
              <a:srgbClr val="C3D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341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2AC157-213F-4C92-A981-800E23C5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868255C6-0AA1-46AD-8B40-555C7B2C7708}"/>
              </a:ext>
            </a:extLst>
          </p:cNvPr>
          <p:cNvGrpSpPr/>
          <p:nvPr/>
        </p:nvGrpSpPr>
        <p:grpSpPr>
          <a:xfrm>
            <a:off x="2314675" y="1877783"/>
            <a:ext cx="7190052" cy="2308324"/>
            <a:chOff x="-655412" y="-219099"/>
            <a:chExt cx="3995023" cy="559389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561067F0-51D6-4A8F-B00A-E089CF8727D9}"/>
                </a:ext>
              </a:extLst>
            </p:cNvPr>
            <p:cNvSpPr/>
            <p:nvPr/>
          </p:nvSpPr>
          <p:spPr>
            <a:xfrm>
              <a:off x="-655412" y="-210234"/>
              <a:ext cx="3995023" cy="55052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2F482940-C307-4580-95D2-758129FCF6A6}"/>
                </a:ext>
              </a:extLst>
            </p:cNvPr>
            <p:cNvSpPr txBox="1"/>
            <p:nvPr/>
          </p:nvSpPr>
          <p:spPr>
            <a:xfrm>
              <a:off x="-332276" y="-219099"/>
              <a:ext cx="3348750" cy="559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  <a:cs typeface="Arial" panose="020B0604020202020204" pitchFamily="34" charset="0"/>
                </a:rPr>
                <a:t>Extraction des </a:t>
              </a:r>
              <a:r>
                <a:rPr lang="fr-FR" sz="72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  <a:cs typeface="Arial" panose="020B0604020202020204" pitchFamily="34" charset="0"/>
                </a:rPr>
                <a:t>features</a:t>
              </a:r>
              <a:endParaRPr lang="fr-FR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723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1EE5A9-EEC6-4B12-B15E-5E8302829768}"/>
              </a:ext>
            </a:extLst>
          </p:cNvPr>
          <p:cNvSpPr/>
          <p:nvPr/>
        </p:nvSpPr>
        <p:spPr>
          <a:xfrm>
            <a:off x="2854047" y="344892"/>
            <a:ext cx="4413544" cy="744999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C3E0359-F63D-4AAE-AFCF-91125B6C7637}"/>
              </a:ext>
            </a:extLst>
          </p:cNvPr>
          <p:cNvSpPr txBox="1"/>
          <p:nvPr/>
        </p:nvSpPr>
        <p:spPr>
          <a:xfrm>
            <a:off x="4628688" y="166681"/>
            <a:ext cx="1754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657B80"/>
                </a:solidFill>
                <a:latin typeface="Arial Rounded MT Bold" panose="020F0704030504030204" pitchFamily="34" charset="0"/>
              </a:rPr>
              <a:t>Exemple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6A5AA2-94C0-49C3-8864-2E3D53A53779}"/>
              </a:ext>
            </a:extLst>
          </p:cNvPr>
          <p:cNvSpPr/>
          <p:nvPr/>
        </p:nvSpPr>
        <p:spPr>
          <a:xfrm>
            <a:off x="172596" y="1180218"/>
            <a:ext cx="4333312" cy="743280"/>
          </a:xfrm>
          <a:prstGeom prst="rect">
            <a:avLst/>
          </a:prstGeom>
          <a:solidFill>
            <a:srgbClr val="F2F2F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4404799-01BE-4E41-BB04-70F8C96C59D6}"/>
              </a:ext>
            </a:extLst>
          </p:cNvPr>
          <p:cNvSpPr txBox="1"/>
          <p:nvPr/>
        </p:nvSpPr>
        <p:spPr>
          <a:xfrm>
            <a:off x="1062338" y="1187466"/>
            <a:ext cx="284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657B80"/>
                </a:solidFill>
                <a:latin typeface="Arial Rounded MT Bold" panose="020F0704030504030204" pitchFamily="34" charset="0"/>
              </a:rPr>
              <a:t>Exemple  nettoyé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F1F5C0-E07F-4FA7-A51A-4DD96C7B41DA}"/>
              </a:ext>
            </a:extLst>
          </p:cNvPr>
          <p:cNvSpPr/>
          <p:nvPr/>
        </p:nvSpPr>
        <p:spPr>
          <a:xfrm>
            <a:off x="174043" y="1989049"/>
            <a:ext cx="4333312" cy="1101164"/>
          </a:xfrm>
          <a:prstGeom prst="rect">
            <a:avLst/>
          </a:prstGeom>
          <a:solidFill>
            <a:srgbClr val="F2F2F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43B1EDF-C53F-4E60-A362-C4C1B73D183A}"/>
              </a:ext>
            </a:extLst>
          </p:cNvPr>
          <p:cNvSpPr txBox="1"/>
          <p:nvPr/>
        </p:nvSpPr>
        <p:spPr>
          <a:xfrm>
            <a:off x="947920" y="2000075"/>
            <a:ext cx="284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657B80"/>
                </a:solidFill>
                <a:latin typeface="Arial Rounded MT Bold" panose="020F0704030504030204" pitchFamily="34" charset="0"/>
              </a:rPr>
              <a:t>Phrases </a:t>
            </a:r>
            <a:r>
              <a:rPr lang="fr-FR" sz="2000" dirty="0" err="1">
                <a:solidFill>
                  <a:srgbClr val="657B80"/>
                </a:solidFill>
                <a:latin typeface="Arial Rounded MT Bold" panose="020F0704030504030204" pitchFamily="34" charset="0"/>
              </a:rPr>
              <a:t>tokenisées</a:t>
            </a:r>
            <a:endParaRPr lang="fr-FR" sz="2000" dirty="0">
              <a:solidFill>
                <a:srgbClr val="657B8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5FBCBE-75C8-465E-B0E5-CFA57593ABDE}"/>
              </a:ext>
            </a:extLst>
          </p:cNvPr>
          <p:cNvSpPr/>
          <p:nvPr/>
        </p:nvSpPr>
        <p:spPr>
          <a:xfrm>
            <a:off x="4563213" y="1180218"/>
            <a:ext cx="6242868" cy="743280"/>
          </a:xfrm>
          <a:prstGeom prst="rect">
            <a:avLst/>
          </a:prstGeom>
          <a:solidFill>
            <a:srgbClr val="E9F7EB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D07E724-4D94-4799-AE8F-082D090EED41}"/>
              </a:ext>
            </a:extLst>
          </p:cNvPr>
          <p:cNvSpPr txBox="1"/>
          <p:nvPr/>
        </p:nvSpPr>
        <p:spPr>
          <a:xfrm>
            <a:off x="5072084" y="1173546"/>
            <a:ext cx="5573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Sac de mots (Bag of </a:t>
            </a:r>
            <a:r>
              <a:rPr lang="fr-FR" sz="2000" dirty="0" err="1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Words</a:t>
            </a:r>
            <a:r>
              <a:rPr lang="fr-FR" sz="20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fr-FR" sz="2000" dirty="0" err="1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BoW</a:t>
            </a:r>
            <a:r>
              <a:rPr lang="fr-FR" sz="20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) </a:t>
            </a:r>
            <a:r>
              <a:rPr lang="fr-FR" sz="16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(ici 8 mots)</a:t>
            </a:r>
            <a:endParaRPr lang="fr-FR" sz="20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2B7106-865A-4767-AA7F-08D5F8845A58}"/>
              </a:ext>
            </a:extLst>
          </p:cNvPr>
          <p:cNvSpPr/>
          <p:nvPr/>
        </p:nvSpPr>
        <p:spPr>
          <a:xfrm>
            <a:off x="4563213" y="1982466"/>
            <a:ext cx="6242868" cy="1101164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C3F56F4-60C4-45E3-B21D-5B27737B65BD}"/>
              </a:ext>
            </a:extLst>
          </p:cNvPr>
          <p:cNvSpPr txBox="1"/>
          <p:nvPr/>
        </p:nvSpPr>
        <p:spPr>
          <a:xfrm>
            <a:off x="4950683" y="1993428"/>
            <a:ext cx="1905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Vectorisation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E924FB6-CB3A-419C-A973-DB8ACC4E0082}"/>
              </a:ext>
            </a:extLst>
          </p:cNvPr>
          <p:cNvSpPr txBox="1"/>
          <p:nvPr/>
        </p:nvSpPr>
        <p:spPr>
          <a:xfrm>
            <a:off x="5391014" y="3139493"/>
            <a:ext cx="934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TF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7EB241B-272A-4085-B5CB-DFFC1CC9707D}"/>
              </a:ext>
            </a:extLst>
          </p:cNvPr>
          <p:cNvSpPr txBox="1"/>
          <p:nvPr/>
        </p:nvSpPr>
        <p:spPr>
          <a:xfrm>
            <a:off x="5407346" y="4309215"/>
            <a:ext cx="934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E2BE4C"/>
                </a:solidFill>
                <a:latin typeface="Arial Rounded MT Bold" panose="020F0704030504030204" pitchFamily="34" charset="0"/>
              </a:rPr>
              <a:t>IDF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A854623-C091-4643-A501-1E1081880528}"/>
              </a:ext>
            </a:extLst>
          </p:cNvPr>
          <p:cNvSpPr/>
          <p:nvPr/>
        </p:nvSpPr>
        <p:spPr>
          <a:xfrm>
            <a:off x="4572191" y="3145949"/>
            <a:ext cx="6242868" cy="1101164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BBF1FD-BE21-46BD-82E3-E785F6ECC174}"/>
              </a:ext>
            </a:extLst>
          </p:cNvPr>
          <p:cNvSpPr/>
          <p:nvPr/>
        </p:nvSpPr>
        <p:spPr>
          <a:xfrm>
            <a:off x="4572448" y="4315317"/>
            <a:ext cx="6242868" cy="1101164"/>
          </a:xfrm>
          <a:prstGeom prst="rect">
            <a:avLst/>
          </a:prstGeom>
          <a:noFill/>
          <a:ln w="28575" cap="flat" cmpd="sng" algn="ctr">
            <a:solidFill>
              <a:srgbClr val="E5C76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EA87A42F-C39D-4CF1-AE14-B5CC37770B60}"/>
              </a:ext>
            </a:extLst>
          </p:cNvPr>
          <p:cNvSpPr txBox="1"/>
          <p:nvPr/>
        </p:nvSpPr>
        <p:spPr>
          <a:xfrm>
            <a:off x="5407346" y="5469564"/>
            <a:ext cx="1196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TF-IDF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CADF0C-8294-4B5B-8691-6AB14F04EA9E}"/>
              </a:ext>
            </a:extLst>
          </p:cNvPr>
          <p:cNvSpPr/>
          <p:nvPr/>
        </p:nvSpPr>
        <p:spPr>
          <a:xfrm>
            <a:off x="4572191" y="5464401"/>
            <a:ext cx="6242868" cy="121349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772D207-ACBB-4C7E-BB87-8CF4C47ED428}"/>
              </a:ext>
            </a:extLst>
          </p:cNvPr>
          <p:cNvSpPr txBox="1"/>
          <p:nvPr/>
        </p:nvSpPr>
        <p:spPr>
          <a:xfrm>
            <a:off x="7267591" y="3237808"/>
            <a:ext cx="3339848" cy="923330"/>
          </a:xfrm>
          <a:prstGeom prst="rect">
            <a:avLst/>
          </a:prstGeom>
          <a:solidFill>
            <a:srgbClr val="E5F5FF"/>
          </a:solidFill>
        </p:spPr>
        <p:txBody>
          <a:bodyPr wrap="square">
            <a:spAutoFit/>
          </a:bodyPr>
          <a:lstStyle/>
          <a:p>
            <a:pPr algn="r"/>
            <a:r>
              <a:rPr lang="fr-FR" sz="1600" b="0" i="1" dirty="0" err="1">
                <a:solidFill>
                  <a:srgbClr val="0A0B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t-medium"/>
              </a:rPr>
              <a:t>Term</a:t>
            </a:r>
            <a:r>
              <a:rPr lang="fr-FR" sz="1600" b="0" i="1" dirty="0">
                <a:solidFill>
                  <a:srgbClr val="0A0B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t-medium"/>
              </a:rPr>
              <a:t> Frequency</a:t>
            </a:r>
          </a:p>
          <a:p>
            <a:pPr algn="r"/>
            <a:r>
              <a:rPr lang="fr-FR" sz="1400" b="0" i="0" dirty="0">
                <a:solidFill>
                  <a:srgbClr val="0A0B09"/>
                </a:solidFill>
                <a:effectLst/>
                <a:latin typeface="gt-medium"/>
              </a:rPr>
              <a:t>Fréquence du mot </a:t>
            </a:r>
            <a:r>
              <a:rPr lang="fr-FR" sz="1400" b="0" i="1" dirty="0">
                <a:solidFill>
                  <a:srgbClr val="0A0B09"/>
                </a:solidFill>
                <a:effectLst/>
                <a:latin typeface="gt-medium"/>
              </a:rPr>
              <a:t>n</a:t>
            </a:r>
            <a:r>
              <a:rPr lang="fr-FR" sz="1400" b="0" i="0" dirty="0">
                <a:solidFill>
                  <a:srgbClr val="0A0B09"/>
                </a:solidFill>
                <a:effectLst/>
                <a:latin typeface="gt-medium"/>
              </a:rPr>
              <a:t> dans le document </a:t>
            </a:r>
            <a:r>
              <a:rPr lang="fr-FR" sz="1400" b="0" i="1" dirty="0">
                <a:solidFill>
                  <a:srgbClr val="0A0B09"/>
                </a:solidFill>
                <a:effectLst/>
                <a:latin typeface="gt-medium"/>
              </a:rPr>
              <a:t>d</a:t>
            </a:r>
          </a:p>
          <a:p>
            <a:pPr algn="r"/>
            <a:r>
              <a:rPr lang="fr-FR" sz="1200" i="1" dirty="0">
                <a:solidFill>
                  <a:srgbClr val="0A0B09"/>
                </a:solidFill>
                <a:latin typeface="gt-medium"/>
              </a:rPr>
              <a:t>Plus le mot est présent dans le document, </a:t>
            </a:r>
          </a:p>
          <a:p>
            <a:pPr algn="r"/>
            <a:r>
              <a:rPr lang="fr-FR" sz="1200" i="1" dirty="0">
                <a:solidFill>
                  <a:srgbClr val="0A0B09"/>
                </a:solidFill>
                <a:latin typeface="gt-medium"/>
              </a:rPr>
              <a:t>plus il est important. Son TFIDF sera fort</a:t>
            </a:r>
            <a:endParaRPr lang="fr-FR" sz="1200" b="0" i="1" dirty="0">
              <a:solidFill>
                <a:srgbClr val="0A0B09"/>
              </a:solidFill>
              <a:effectLst/>
              <a:latin typeface="gt-medium"/>
            </a:endParaRP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3FDE68CF-9485-4BB3-810C-4751CF6EA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81" y="5520999"/>
            <a:ext cx="2802889" cy="1100294"/>
          </a:xfrm>
          <a:prstGeom prst="rect">
            <a:avLst/>
          </a:prstGeom>
        </p:spPr>
      </p:pic>
      <p:sp>
        <p:nvSpPr>
          <p:cNvPr id="48" name="Rectangle 23">
            <a:extLst>
              <a:ext uri="{FF2B5EF4-FFF2-40B4-BE49-F238E27FC236}">
                <a16:creationId xmlns:a16="http://schemas.microsoft.com/office/drawing/2014/main" id="{A6033467-F008-4C9A-87E4-7CFB516EE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5272" y="647805"/>
            <a:ext cx="6070169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‘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Camerii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WM64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Elegance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Analog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Watch. Watch for Men, Boys’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27">
            <a:extLst>
              <a:ext uri="{FF2B5EF4-FFF2-40B4-BE49-F238E27FC236}">
                <a16:creationId xmlns:a16="http://schemas.microsoft.com/office/drawing/2014/main" id="{71D13905-CE0C-42B0-A82C-E75DE6942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199" y="3610294"/>
            <a:ext cx="2000548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[0.2, 0.2, 0.2, 0.2, 0.2],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[0.5, 0.5, 0.5, 0.5]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2258FDE-B579-40C3-9D6C-78E6EF7B20B2}"/>
              </a:ext>
            </a:extLst>
          </p:cNvPr>
          <p:cNvSpPr txBox="1"/>
          <p:nvPr/>
        </p:nvSpPr>
        <p:spPr>
          <a:xfrm>
            <a:off x="7283538" y="4394092"/>
            <a:ext cx="3343822" cy="938719"/>
          </a:xfrm>
          <a:prstGeom prst="rect">
            <a:avLst/>
          </a:prstGeom>
          <a:solidFill>
            <a:srgbClr val="F6EBC6"/>
          </a:solidFill>
        </p:spPr>
        <p:txBody>
          <a:bodyPr wrap="square">
            <a:spAutoFit/>
          </a:bodyPr>
          <a:lstStyle/>
          <a:p>
            <a:pPr algn="r"/>
            <a:r>
              <a:rPr lang="fr-FR" sz="1600" b="0" i="1" dirty="0">
                <a:solidFill>
                  <a:srgbClr val="0A0B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t-medium"/>
              </a:rPr>
              <a:t>Inverse Document </a:t>
            </a:r>
            <a:r>
              <a:rPr lang="fr-FR" sz="1600" b="0" i="1" dirty="0" err="1">
                <a:solidFill>
                  <a:srgbClr val="0A0B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t-medium"/>
              </a:rPr>
              <a:t>frequency</a:t>
            </a:r>
            <a:endParaRPr lang="fr-FR" sz="1600" b="0" i="1" dirty="0">
              <a:solidFill>
                <a:srgbClr val="0A0B0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t-medium"/>
            </a:endParaRPr>
          </a:p>
          <a:p>
            <a:pPr algn="r"/>
            <a:r>
              <a:rPr lang="fr-FR" sz="1400" dirty="0">
                <a:solidFill>
                  <a:srgbClr val="404040"/>
                </a:solidFill>
                <a:latin typeface="gt-regular"/>
              </a:rPr>
              <a:t>I</a:t>
            </a:r>
            <a:r>
              <a:rPr lang="fr-FR" sz="1400" b="0" dirty="0">
                <a:solidFill>
                  <a:srgbClr val="404040"/>
                </a:solidFill>
                <a:effectLst/>
                <a:latin typeface="gt-regular"/>
              </a:rPr>
              <a:t>mportance d'un mot dans un texte donné </a:t>
            </a:r>
          </a:p>
          <a:p>
            <a:pPr algn="r"/>
            <a:r>
              <a:rPr lang="fr-FR" sz="1200" i="1" dirty="0">
                <a:solidFill>
                  <a:srgbClr val="0A0B09"/>
                </a:solidFill>
                <a:latin typeface="gt-medium"/>
              </a:rPr>
              <a:t>Plus le mot est présent dans un corpus, </a:t>
            </a:r>
          </a:p>
          <a:p>
            <a:pPr algn="r"/>
            <a:r>
              <a:rPr lang="fr-FR" sz="1200" i="1" dirty="0">
                <a:solidFill>
                  <a:srgbClr val="0A0B09"/>
                </a:solidFill>
                <a:latin typeface="gt-medium"/>
              </a:rPr>
              <a:t>moins il est important. Son TFIDF sera faible</a:t>
            </a:r>
            <a:endParaRPr lang="fr-FR" sz="1200" b="0" i="1" dirty="0">
              <a:solidFill>
                <a:srgbClr val="0A0B09"/>
              </a:solidFill>
              <a:effectLst/>
              <a:latin typeface="gt-medium"/>
            </a:endParaRP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4DECD392-79DF-49B0-BBE6-B7C4AE5F0FC9}"/>
              </a:ext>
            </a:extLst>
          </p:cNvPr>
          <p:cNvSpPr/>
          <p:nvPr/>
        </p:nvSpPr>
        <p:spPr>
          <a:xfrm>
            <a:off x="6554580" y="4661082"/>
            <a:ext cx="471055" cy="400110"/>
          </a:xfrm>
          <a:prstGeom prst="ellipse">
            <a:avLst/>
          </a:prstGeom>
          <a:solidFill>
            <a:srgbClr val="FFEDC9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95786AF4-9867-4CB0-905F-DDFFF3C82BAA}"/>
              </a:ext>
            </a:extLst>
          </p:cNvPr>
          <p:cNvSpPr/>
          <p:nvPr/>
        </p:nvSpPr>
        <p:spPr>
          <a:xfrm>
            <a:off x="4734141" y="4957783"/>
            <a:ext cx="471055" cy="400110"/>
          </a:xfrm>
          <a:prstGeom prst="ellipse">
            <a:avLst/>
          </a:prstGeom>
          <a:solidFill>
            <a:srgbClr val="FFEDC9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29">
            <a:extLst>
              <a:ext uri="{FF2B5EF4-FFF2-40B4-BE49-F238E27FC236}">
                <a16:creationId xmlns:a16="http://schemas.microsoft.com/office/drawing/2014/main" id="{F31FF6C6-B33C-4957-A35A-5F84260C3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0262" y="5955297"/>
            <a:ext cx="2308324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[0.13, 0.13, 0.13, 0.13, 0.0],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[0.0, 0.34, 0.34, 0.34]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28">
            <a:extLst>
              <a:ext uri="{FF2B5EF4-FFF2-40B4-BE49-F238E27FC236}">
                <a16:creationId xmlns:a16="http://schemas.microsoft.com/office/drawing/2014/main" id="{10217814-C22F-404D-9F50-2F9F51936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137" y="4777529"/>
            <a:ext cx="2308324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[0.69, 0.69, 0.69, 0.69, 0.0],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[0.0, 0.69, 0.69, 0.69]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7CD10C8E-D13F-479C-8790-C4A7D7F9B80F}"/>
              </a:ext>
            </a:extLst>
          </p:cNvPr>
          <p:cNvSpPr/>
          <p:nvPr/>
        </p:nvSpPr>
        <p:spPr>
          <a:xfrm>
            <a:off x="8037016" y="1523388"/>
            <a:ext cx="471055" cy="400110"/>
          </a:xfrm>
          <a:prstGeom prst="ellipse">
            <a:avLst/>
          </a:prstGeom>
          <a:solidFill>
            <a:schemeClr val="accent6">
              <a:lumMod val="40000"/>
              <a:lumOff val="60000"/>
              <a:alpha val="3882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0625A7E8-DBAB-48CE-91CF-7AB98B04F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0683" y="1636320"/>
            <a:ext cx="5467927" cy="153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camerii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elegance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analog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watch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'for', 'men', 'boys']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654463B6-9AC5-4D41-BC25-BF412C97A0AB}"/>
              </a:ext>
            </a:extLst>
          </p:cNvPr>
          <p:cNvSpPr/>
          <p:nvPr/>
        </p:nvSpPr>
        <p:spPr>
          <a:xfrm>
            <a:off x="2313464" y="1525640"/>
            <a:ext cx="471055" cy="400110"/>
          </a:xfrm>
          <a:prstGeom prst="ellips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0F20CAA5-48D9-4885-AEF8-803F696C260D}"/>
              </a:ext>
            </a:extLst>
          </p:cNvPr>
          <p:cNvSpPr/>
          <p:nvPr/>
        </p:nvSpPr>
        <p:spPr>
          <a:xfrm>
            <a:off x="2841824" y="1530541"/>
            <a:ext cx="471055" cy="400110"/>
          </a:xfrm>
          <a:prstGeom prst="ellips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1EB3C6C-8ACA-4D4F-B4A9-21ED1970ECF6}"/>
              </a:ext>
            </a:extLst>
          </p:cNvPr>
          <p:cNvSpPr/>
          <p:nvPr/>
        </p:nvSpPr>
        <p:spPr>
          <a:xfrm>
            <a:off x="3461455" y="2332993"/>
            <a:ext cx="471055" cy="400110"/>
          </a:xfrm>
          <a:prstGeom prst="ellips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54B6C734-B3E2-4BFA-BC90-CB6C1CCDA200}"/>
              </a:ext>
            </a:extLst>
          </p:cNvPr>
          <p:cNvSpPr/>
          <p:nvPr/>
        </p:nvSpPr>
        <p:spPr>
          <a:xfrm>
            <a:off x="486262" y="2629605"/>
            <a:ext cx="471055" cy="400110"/>
          </a:xfrm>
          <a:prstGeom prst="ellips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24">
            <a:extLst>
              <a:ext uri="{FF2B5EF4-FFF2-40B4-BE49-F238E27FC236}">
                <a16:creationId xmlns:a16="http://schemas.microsoft.com/office/drawing/2014/main" id="{E3087641-4F5C-43B9-8F4E-480DAAACC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606" y="1632617"/>
            <a:ext cx="4127428" cy="153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camerii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elegance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analog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watch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watch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for men boys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25">
            <a:extLst>
              <a:ext uri="{FF2B5EF4-FFF2-40B4-BE49-F238E27FC236}">
                <a16:creationId xmlns:a16="http://schemas.microsoft.com/office/drawing/2014/main" id="{5DE609BE-BBAF-49CD-87AA-62A94F870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328" y="2430932"/>
            <a:ext cx="3770263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camerii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elegance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analog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watch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’],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watch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'for', 'men', 'boys']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361512ED-7904-4BB5-833A-FC0CA14FF1C9}"/>
              </a:ext>
            </a:extLst>
          </p:cNvPr>
          <p:cNvSpPr/>
          <p:nvPr/>
        </p:nvSpPr>
        <p:spPr>
          <a:xfrm>
            <a:off x="6523312" y="5849956"/>
            <a:ext cx="471055" cy="40011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67CC928-EBFF-4EAB-B549-13E7035E76F0}"/>
              </a:ext>
            </a:extLst>
          </p:cNvPr>
          <p:cNvSpPr/>
          <p:nvPr/>
        </p:nvSpPr>
        <p:spPr>
          <a:xfrm>
            <a:off x="4709054" y="6122193"/>
            <a:ext cx="471055" cy="40011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A6890DE8-EADD-4593-BD13-4B4A9B36BF2E}"/>
                  </a:ext>
                </a:extLst>
              </p:cNvPr>
              <p:cNvSpPr txBox="1"/>
              <p:nvPr/>
            </p:nvSpPr>
            <p:spPr>
              <a:xfrm>
                <a:off x="408041" y="3347198"/>
                <a:ext cx="3983911" cy="727059"/>
              </a:xfrm>
              <a:prstGeom prst="rect">
                <a:avLst/>
              </a:prstGeom>
              <a:solidFill>
                <a:srgbClr val="E5F5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 panose="02040503050406030204" pitchFamily="18" charset="0"/>
                        </a:rPr>
                        <m:t>𝑇𝐹</m:t>
                      </m:r>
                      <m:d>
                        <m:dPr>
                          <m:ctrlPr>
                            <a:rPr lang="fr-FR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2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fr-FR" sz="1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𝑛𝑏</m:t>
                          </m:r>
                          <m:sSup>
                            <m:sSupPr>
                              <m:ctrlPr>
                                <a:rPr lang="fr-FR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200" i="0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</m:e>
                            <m:sup>
                              <m:r>
                                <a:rPr lang="fr-FR" sz="12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𝑎𝑝𝑝𝑎𝑟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𝑖𝑡𝑖𝑜𝑛𝑠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𝑢𝑛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𝑚𝑜𝑡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𝑑𝑎𝑛𝑠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𝑢𝑛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𝑑𝑜𝑐𝑢𝑚𝑒𝑛𝑡</m:t>
                          </m:r>
                        </m:num>
                        <m:den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𝑚𝑜𝑡𝑠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𝑑𝑎𝑛𝑠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𝑙𝑒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𝑑𝑜𝑐𝑢𝑚𝑒𝑛𝑡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  <a:p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A6890DE8-EADD-4593-BD13-4B4A9B36B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41" y="3347198"/>
                <a:ext cx="3983911" cy="7270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787ED517-3463-4AB1-AB79-5225A823C6B9}"/>
                  </a:ext>
                </a:extLst>
              </p:cNvPr>
              <p:cNvSpPr txBox="1"/>
              <p:nvPr/>
            </p:nvSpPr>
            <p:spPr>
              <a:xfrm>
                <a:off x="418925" y="4441066"/>
                <a:ext cx="3983911" cy="784317"/>
              </a:xfrm>
              <a:prstGeom prst="rect">
                <a:avLst/>
              </a:prstGeom>
              <a:solidFill>
                <a:srgbClr val="F6EBC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endParaRPr lang="fr-FR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fr-FR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12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12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fr-FR" sz="12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1200" i="0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fr-FR" sz="12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fr-FR" sz="12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2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  <m:t>𝑡𝑜</m:t>
                                  </m:r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𝑡𝑎𝑙</m:t>
                                  </m:r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𝑑𝑒</m:t>
                                  </m:r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𝑑𝑜𝑐𝑢𝑚𝑒𝑛𝑡𝑠</m:t>
                                  </m:r>
                                </m:num>
                                <m:den>
                                  <m:r>
                                    <a:rPr lang="fr-FR" sz="1200" i="1" dirty="0">
                                      <a:latin typeface="Cambria Math" panose="02040503050406030204" pitchFamily="18" charset="0"/>
                                    </a:rPr>
                                    <m:t>𝑛𝑏</m:t>
                                  </m:r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𝑑𝑒</m:t>
                                  </m:r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𝑑𝑜𝑐𝑢𝑚𝑒𝑛𝑡𝑠</m:t>
                                  </m:r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𝑐𝑜𝑛𝑡𝑒𝑛𝑎𝑛𝑡</m:t>
                                  </m:r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𝑙𝑒</m:t>
                                  </m:r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𝑚𝑜𝑡</m:t>
                                  </m:r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sz="12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fr-FR" sz="1200" dirty="0"/>
              </a:p>
              <a:p>
                <a:endParaRPr lang="fr-FR" sz="12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787ED517-3463-4AB1-AB79-5225A823C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25" y="4441066"/>
                <a:ext cx="3983911" cy="7843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ZoneTexte 68">
            <a:extLst>
              <a:ext uri="{FF2B5EF4-FFF2-40B4-BE49-F238E27FC236}">
                <a16:creationId xmlns:a16="http://schemas.microsoft.com/office/drawing/2014/main" id="{F0ED63ED-B8DA-46BE-8A10-5706BD6F6974}"/>
              </a:ext>
            </a:extLst>
          </p:cNvPr>
          <p:cNvSpPr txBox="1"/>
          <p:nvPr/>
        </p:nvSpPr>
        <p:spPr>
          <a:xfrm>
            <a:off x="7331029" y="5756652"/>
            <a:ext cx="3320076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fr-FR" sz="1300" b="0" i="1" dirty="0" err="1">
                <a:solidFill>
                  <a:srgbClr val="0A0B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t-medium"/>
              </a:rPr>
              <a:t>Term</a:t>
            </a:r>
            <a:r>
              <a:rPr lang="fr-FR" sz="1300" b="0" i="1" dirty="0">
                <a:solidFill>
                  <a:srgbClr val="0A0B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t-medium"/>
              </a:rPr>
              <a:t> Frequency Inverse Document </a:t>
            </a:r>
            <a:r>
              <a:rPr lang="fr-FR" sz="1300" b="0" i="1" dirty="0" err="1">
                <a:solidFill>
                  <a:srgbClr val="0A0B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t-medium"/>
              </a:rPr>
              <a:t>frequency</a:t>
            </a:r>
            <a:endParaRPr lang="fr-FR" sz="1300" b="0" i="1" dirty="0">
              <a:solidFill>
                <a:srgbClr val="0A0B0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t-medium"/>
            </a:endParaRPr>
          </a:p>
          <a:p>
            <a:pPr algn="r"/>
            <a:r>
              <a:rPr lang="fr-FR" sz="1400" dirty="0">
                <a:solidFill>
                  <a:srgbClr val="404040"/>
                </a:solidFill>
                <a:latin typeface="gt-regular"/>
              </a:rPr>
              <a:t>Poids TFIDF du mot n dans le document d</a:t>
            </a:r>
            <a:endParaRPr lang="fr-FR" sz="1200" b="0" i="1" dirty="0">
              <a:solidFill>
                <a:srgbClr val="0A0B09"/>
              </a:solidFill>
              <a:effectLst/>
              <a:latin typeface="gt-medium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E56DA864-1B60-44D6-9709-A49D9CC110F5}"/>
              </a:ext>
            </a:extLst>
          </p:cNvPr>
          <p:cNvSpPr txBox="1"/>
          <p:nvPr/>
        </p:nvSpPr>
        <p:spPr>
          <a:xfrm>
            <a:off x="7263692" y="2117549"/>
            <a:ext cx="338351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i="1" dirty="0">
                <a:solidFill>
                  <a:srgbClr val="0A0B09"/>
                </a:solidFill>
                <a:latin typeface="gt-medium"/>
              </a:rPr>
              <a:t>Nous comptons </a:t>
            </a:r>
            <a:r>
              <a:rPr lang="fr-FR" sz="1200" b="1" i="1" dirty="0">
                <a:solidFill>
                  <a:srgbClr val="0A0B09"/>
                </a:solidFill>
                <a:latin typeface="gt-medium"/>
              </a:rPr>
              <a:t>l'occurrence </a:t>
            </a:r>
            <a:r>
              <a:rPr lang="fr-FR" sz="1200" i="1" dirty="0">
                <a:solidFill>
                  <a:srgbClr val="0A0B09"/>
                </a:solidFill>
                <a:latin typeface="gt-medium"/>
              </a:rPr>
              <a:t>de chaque mot dans une phrase et le représentons dans un vecteur (un tableau) dont la longueur est égale au nombre de mots uniques dans le texte.</a:t>
            </a: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C90C83F5-D244-415F-ACFB-16A6B3F6CCF7}"/>
              </a:ext>
            </a:extLst>
          </p:cNvPr>
          <p:cNvSpPr/>
          <p:nvPr/>
        </p:nvSpPr>
        <p:spPr>
          <a:xfrm>
            <a:off x="383321" y="1236293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0C5A100B-3C89-4DC5-95C6-CA74A3E6057D}"/>
              </a:ext>
            </a:extLst>
          </p:cNvPr>
          <p:cNvSpPr txBox="1"/>
          <p:nvPr/>
        </p:nvSpPr>
        <p:spPr>
          <a:xfrm>
            <a:off x="398241" y="1233633"/>
            <a:ext cx="422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657B80"/>
                </a:solidFill>
                <a:latin typeface="Arial Rounded MT Bold" panose="020F0704030504030204" pitchFamily="34" charset="0"/>
              </a:rPr>
              <a:t>1</a:t>
            </a:r>
            <a:endParaRPr lang="fr-FR" dirty="0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0B84B8A2-E52A-4940-91A1-5C8688928124}"/>
              </a:ext>
            </a:extLst>
          </p:cNvPr>
          <p:cNvSpPr/>
          <p:nvPr/>
        </p:nvSpPr>
        <p:spPr>
          <a:xfrm>
            <a:off x="387773" y="2016485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0C3F0933-2C5C-4515-8B40-347CC91EFB54}"/>
              </a:ext>
            </a:extLst>
          </p:cNvPr>
          <p:cNvSpPr txBox="1"/>
          <p:nvPr/>
        </p:nvSpPr>
        <p:spPr>
          <a:xfrm>
            <a:off x="402693" y="2013825"/>
            <a:ext cx="422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657B80"/>
                </a:solidFill>
                <a:latin typeface="Arial Rounded MT Bold" panose="020F0704030504030204" pitchFamily="34" charset="0"/>
              </a:rPr>
              <a:t>2</a:t>
            </a:r>
            <a:endParaRPr lang="fr-FR" dirty="0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2B25ABB6-9CDF-435B-B321-AEE5195C1AF9}"/>
              </a:ext>
            </a:extLst>
          </p:cNvPr>
          <p:cNvSpPr/>
          <p:nvPr/>
        </p:nvSpPr>
        <p:spPr>
          <a:xfrm>
            <a:off x="4613768" y="1242311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4E217557-8347-484D-A3CA-D0FB3F7833BD}"/>
              </a:ext>
            </a:extLst>
          </p:cNvPr>
          <p:cNvSpPr txBox="1"/>
          <p:nvPr/>
        </p:nvSpPr>
        <p:spPr>
          <a:xfrm>
            <a:off x="4628688" y="1239651"/>
            <a:ext cx="422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657B80"/>
                </a:solidFill>
                <a:latin typeface="Arial Rounded MT Bold" panose="020F0704030504030204" pitchFamily="34" charset="0"/>
              </a:rPr>
              <a:t>3</a:t>
            </a:r>
            <a:endParaRPr lang="fr-FR" dirty="0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ED6DD91B-EF15-41BF-AE6F-E7CD0C7892B0}"/>
              </a:ext>
            </a:extLst>
          </p:cNvPr>
          <p:cNvSpPr/>
          <p:nvPr/>
        </p:nvSpPr>
        <p:spPr>
          <a:xfrm>
            <a:off x="4615629" y="2016485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2E4ABB07-D44C-4E1F-80FC-071542C7C9A6}"/>
              </a:ext>
            </a:extLst>
          </p:cNvPr>
          <p:cNvSpPr txBox="1"/>
          <p:nvPr/>
        </p:nvSpPr>
        <p:spPr>
          <a:xfrm>
            <a:off x="4630549" y="2013825"/>
            <a:ext cx="422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657B80"/>
                </a:solidFill>
                <a:latin typeface="Arial Rounded MT Bold" panose="020F0704030504030204" pitchFamily="34" charset="0"/>
              </a:rPr>
              <a:t>4</a:t>
            </a:r>
            <a:endParaRPr lang="fr-FR" dirty="0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930810C2-583A-4351-BBE7-39809190E0DF}"/>
              </a:ext>
            </a:extLst>
          </p:cNvPr>
          <p:cNvSpPr/>
          <p:nvPr/>
        </p:nvSpPr>
        <p:spPr>
          <a:xfrm>
            <a:off x="4646530" y="3197784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5D305D3-EF88-46DB-A520-6C30CDA7635E}"/>
              </a:ext>
            </a:extLst>
          </p:cNvPr>
          <p:cNvSpPr txBox="1"/>
          <p:nvPr/>
        </p:nvSpPr>
        <p:spPr>
          <a:xfrm>
            <a:off x="4661450" y="3195124"/>
            <a:ext cx="422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657B80"/>
                </a:solidFill>
                <a:latin typeface="Arial Rounded MT Bold" panose="020F0704030504030204" pitchFamily="34" charset="0"/>
              </a:rPr>
              <a:t>5</a:t>
            </a:r>
            <a:endParaRPr lang="fr-FR" dirty="0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4F2926E5-13D0-4DA4-B092-D04DF15B2475}"/>
              </a:ext>
            </a:extLst>
          </p:cNvPr>
          <p:cNvSpPr/>
          <p:nvPr/>
        </p:nvSpPr>
        <p:spPr>
          <a:xfrm>
            <a:off x="4702667" y="4354366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A95E80C6-6527-4EE7-82F1-3C68C56ED547}"/>
              </a:ext>
            </a:extLst>
          </p:cNvPr>
          <p:cNvSpPr txBox="1"/>
          <p:nvPr/>
        </p:nvSpPr>
        <p:spPr>
          <a:xfrm>
            <a:off x="4717587" y="4351706"/>
            <a:ext cx="422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657B80"/>
                </a:solidFill>
                <a:latin typeface="Arial Rounded MT Bold" panose="020F0704030504030204" pitchFamily="34" charset="0"/>
              </a:rPr>
              <a:t>6</a:t>
            </a:r>
            <a:endParaRPr lang="fr-FR" dirty="0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BE4346E1-6B56-4FC4-A706-6C33821B4DE2}"/>
              </a:ext>
            </a:extLst>
          </p:cNvPr>
          <p:cNvSpPr/>
          <p:nvPr/>
        </p:nvSpPr>
        <p:spPr>
          <a:xfrm>
            <a:off x="4735250" y="5525883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7AFD0F94-EB40-4279-8979-A85D0B15D0AA}"/>
              </a:ext>
            </a:extLst>
          </p:cNvPr>
          <p:cNvSpPr txBox="1"/>
          <p:nvPr/>
        </p:nvSpPr>
        <p:spPr>
          <a:xfrm>
            <a:off x="4750170" y="5523223"/>
            <a:ext cx="422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657B80"/>
                </a:solidFill>
                <a:latin typeface="Arial Rounded MT Bold" panose="020F0704030504030204" pitchFamily="34" charset="0"/>
              </a:rPr>
              <a:t>7</a:t>
            </a:r>
            <a:endParaRPr lang="fr-FR" dirty="0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B25F09D5-2339-4022-ABC3-027DF7346E2F}"/>
              </a:ext>
            </a:extLst>
          </p:cNvPr>
          <p:cNvSpPr/>
          <p:nvPr/>
        </p:nvSpPr>
        <p:spPr>
          <a:xfrm>
            <a:off x="5717017" y="2367042"/>
            <a:ext cx="348601" cy="589444"/>
          </a:xfrm>
          <a:prstGeom prst="ellipse">
            <a:avLst/>
          </a:prstGeom>
          <a:solidFill>
            <a:schemeClr val="accent6">
              <a:lumMod val="40000"/>
              <a:lumOff val="60000"/>
              <a:alpha val="3882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Rectangle 26">
            <a:extLst>
              <a:ext uri="{FF2B5EF4-FFF2-40B4-BE49-F238E27FC236}">
                <a16:creationId xmlns:a16="http://schemas.microsoft.com/office/drawing/2014/main" id="{04DCD40E-4DCD-48B6-9E64-0DB24C4F3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3617" y="2436349"/>
            <a:ext cx="1875513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1, 1, 1, 1, 1,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0, 0, 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[0, 0, 0, 0, </a:t>
            </a:r>
            <a:r>
              <a:rPr lang="fr-FR" altLang="fr-FR" sz="1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1, 1, 1, 1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408E770F-ADB8-4685-9F33-F2D2443F56BB}"/>
              </a:ext>
            </a:extLst>
          </p:cNvPr>
          <p:cNvSpPr/>
          <p:nvPr/>
        </p:nvSpPr>
        <p:spPr>
          <a:xfrm>
            <a:off x="290133" y="167316"/>
            <a:ext cx="2391799" cy="5505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8ED66342-76FD-4986-AAC7-0CC4E1D835A0}"/>
              </a:ext>
            </a:extLst>
          </p:cNvPr>
          <p:cNvSpPr txBox="1"/>
          <p:nvPr/>
        </p:nvSpPr>
        <p:spPr>
          <a:xfrm>
            <a:off x="365490" y="173151"/>
            <a:ext cx="240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BOW / TF-IDF</a:t>
            </a:r>
          </a:p>
        </p:txBody>
      </p:sp>
      <p:sp>
        <p:nvSpPr>
          <p:cNvPr id="72" name="Espace réservé du numéro de diapositive 4">
            <a:extLst>
              <a:ext uri="{FF2B5EF4-FFF2-40B4-BE49-F238E27FC236}">
                <a16:creationId xmlns:a16="http://schemas.microsoft.com/office/drawing/2014/main" id="{156797EE-2080-4D1B-9D02-735230B2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53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421DB33-DC0E-4779-95ED-E6AFC68FA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114" y="808588"/>
            <a:ext cx="6329275" cy="510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DE39F5-2173-478F-B11E-F6EF1133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00E1C7E-A1D0-4297-A941-D0E3748325CD}"/>
              </a:ext>
            </a:extLst>
          </p:cNvPr>
          <p:cNvSpPr/>
          <p:nvPr/>
        </p:nvSpPr>
        <p:spPr>
          <a:xfrm>
            <a:off x="290134" y="167316"/>
            <a:ext cx="7904369" cy="5505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A5924E-C912-4C9C-8852-ED1C0B3DABF4}"/>
              </a:ext>
            </a:extLst>
          </p:cNvPr>
          <p:cNvSpPr txBox="1"/>
          <p:nvPr/>
        </p:nvSpPr>
        <p:spPr>
          <a:xfrm>
            <a:off x="434288" y="183176"/>
            <a:ext cx="7904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Comparaison performance selon la vectorisation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7995F97-528E-460E-A253-9AFBED8CBCFD}"/>
              </a:ext>
            </a:extLst>
          </p:cNvPr>
          <p:cNvSpPr txBox="1"/>
          <p:nvPr/>
        </p:nvSpPr>
        <p:spPr>
          <a:xfrm>
            <a:off x="184557" y="3105834"/>
            <a:ext cx="26385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Performance (métrique :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accuracy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)</a:t>
            </a:r>
            <a:endParaRPr lang="fr-FR" sz="14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30647E-EAA9-4653-916A-1CABEB9A1E30}"/>
              </a:ext>
            </a:extLst>
          </p:cNvPr>
          <p:cNvSpPr/>
          <p:nvPr/>
        </p:nvSpPr>
        <p:spPr>
          <a:xfrm>
            <a:off x="6367244" y="1317072"/>
            <a:ext cx="2575420" cy="438744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D6809B5-EA9C-4B75-8D06-D38B5CF824EB}"/>
              </a:ext>
            </a:extLst>
          </p:cNvPr>
          <p:cNvSpPr txBox="1"/>
          <p:nvPr/>
        </p:nvSpPr>
        <p:spPr>
          <a:xfrm>
            <a:off x="1751206" y="6003922"/>
            <a:ext cx="8919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Les modèles se montrent plus performants après vectorisation TFIDF </a:t>
            </a:r>
            <a:endParaRPr lang="fr-FR" sz="14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EAA069E-4B7C-4086-8737-21546BDBB8AC}"/>
              </a:ext>
            </a:extLst>
          </p:cNvPr>
          <p:cNvSpPr txBox="1"/>
          <p:nvPr/>
        </p:nvSpPr>
        <p:spPr>
          <a:xfrm>
            <a:off x="3457443" y="3863131"/>
            <a:ext cx="2638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BoW</a:t>
            </a:r>
            <a:endParaRPr lang="fr-FR" sz="1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D8D42CF-C911-44AA-9ACD-FEA781E9607F}"/>
              </a:ext>
            </a:extLst>
          </p:cNvPr>
          <p:cNvSpPr txBox="1"/>
          <p:nvPr/>
        </p:nvSpPr>
        <p:spPr>
          <a:xfrm>
            <a:off x="6386009" y="3909379"/>
            <a:ext cx="2638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rial Rounded MT Bold" panose="020F0704030504030204" pitchFamily="34" charset="0"/>
              </a:rPr>
              <a:t>TFIDF</a:t>
            </a:r>
            <a:endParaRPr lang="fr-FR" sz="1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785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2AC157-213F-4C92-A981-800E23C5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868255C6-0AA1-46AD-8B40-555C7B2C7708}"/>
              </a:ext>
            </a:extLst>
          </p:cNvPr>
          <p:cNvGrpSpPr/>
          <p:nvPr/>
        </p:nvGrpSpPr>
        <p:grpSpPr>
          <a:xfrm>
            <a:off x="2314675" y="1914365"/>
            <a:ext cx="7190052" cy="2597303"/>
            <a:chOff x="-655412" y="-210234"/>
            <a:chExt cx="3995023" cy="629419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561067F0-51D6-4A8F-B00A-E089CF8727D9}"/>
                </a:ext>
              </a:extLst>
            </p:cNvPr>
            <p:cNvSpPr/>
            <p:nvPr/>
          </p:nvSpPr>
          <p:spPr>
            <a:xfrm>
              <a:off x="-655412" y="-210234"/>
              <a:ext cx="3995023" cy="55052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2F482940-C307-4580-95D2-758129FCF6A6}"/>
                </a:ext>
              </a:extLst>
            </p:cNvPr>
            <p:cNvSpPr txBox="1"/>
            <p:nvPr/>
          </p:nvSpPr>
          <p:spPr>
            <a:xfrm>
              <a:off x="-332276" y="-105552"/>
              <a:ext cx="3348750" cy="52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  <a:cs typeface="Arial" panose="020B0604020202020204" pitchFamily="34" charset="0"/>
                </a:rPr>
                <a:t>Modélisation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725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2AC157-213F-4C92-A981-800E23C5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868255C6-0AA1-46AD-8B40-555C7B2C7708}"/>
              </a:ext>
            </a:extLst>
          </p:cNvPr>
          <p:cNvGrpSpPr/>
          <p:nvPr/>
        </p:nvGrpSpPr>
        <p:grpSpPr>
          <a:xfrm>
            <a:off x="2314675" y="1804194"/>
            <a:ext cx="6708706" cy="2539207"/>
            <a:chOff x="-655412" y="-236932"/>
            <a:chExt cx="3995023" cy="577222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561067F0-51D6-4A8F-B00A-E089CF8727D9}"/>
                </a:ext>
              </a:extLst>
            </p:cNvPr>
            <p:cNvSpPr/>
            <p:nvPr/>
          </p:nvSpPr>
          <p:spPr>
            <a:xfrm>
              <a:off x="-655412" y="-210234"/>
              <a:ext cx="3995023" cy="55052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2F482940-C307-4580-95D2-758129FCF6A6}"/>
                </a:ext>
              </a:extLst>
            </p:cNvPr>
            <p:cNvSpPr txBox="1"/>
            <p:nvPr/>
          </p:nvSpPr>
          <p:spPr>
            <a:xfrm>
              <a:off x="-410216" y="-236932"/>
              <a:ext cx="3348750" cy="52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  <a:cs typeface="Arial" panose="020B0604020202020204" pitchFamily="34" charset="0"/>
                </a:rPr>
                <a:t>Analyse exploratoire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1424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D025F8-CE50-48A0-80BA-E8E1570C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A90FAF9-3EC9-402C-AFDB-71BDFEFDB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05" y="829561"/>
            <a:ext cx="6913013" cy="3114278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AD83C5D-B38C-4C41-8621-C4AE35BD28F5}"/>
              </a:ext>
            </a:extLst>
          </p:cNvPr>
          <p:cNvSpPr/>
          <p:nvPr/>
        </p:nvSpPr>
        <p:spPr>
          <a:xfrm>
            <a:off x="193259" y="167316"/>
            <a:ext cx="11702487" cy="5505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8D27AD2-6CB6-4E59-BD2A-4B7D5748FB88}"/>
              </a:ext>
            </a:extLst>
          </p:cNvPr>
          <p:cNvSpPr txBox="1"/>
          <p:nvPr/>
        </p:nvSpPr>
        <p:spPr>
          <a:xfrm>
            <a:off x="193259" y="183176"/>
            <a:ext cx="11702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Comparaison OFFLINE (batch) Machine Learning / ONLINE Machine Learning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2A66996-42C5-4827-A7FA-BE9754E70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05" y="4212286"/>
            <a:ext cx="6903056" cy="257440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B1A7226-9766-41D5-AFF3-A191C3AFE7BC}"/>
              </a:ext>
            </a:extLst>
          </p:cNvPr>
          <p:cNvSpPr txBox="1"/>
          <p:nvPr/>
        </p:nvSpPr>
        <p:spPr>
          <a:xfrm>
            <a:off x="7975023" y="857380"/>
            <a:ext cx="2368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OFFLINE ML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F544E7C-AB95-4883-A178-DE23F3CE59DD}"/>
              </a:ext>
            </a:extLst>
          </p:cNvPr>
          <p:cNvSpPr txBox="1"/>
          <p:nvPr/>
        </p:nvSpPr>
        <p:spPr>
          <a:xfrm>
            <a:off x="8312194" y="4237372"/>
            <a:ext cx="1940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ONLINE ML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03BFA6F-2249-4E72-8384-AF826DDF0D00}"/>
              </a:ext>
            </a:extLst>
          </p:cNvPr>
          <p:cNvSpPr txBox="1"/>
          <p:nvPr/>
        </p:nvSpPr>
        <p:spPr>
          <a:xfrm>
            <a:off x="283718" y="1337812"/>
            <a:ext cx="739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Donnée</a:t>
            </a:r>
          </a:p>
          <a:p>
            <a:pPr algn="ctr"/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TRAIN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B369EA5-9207-4B1B-A1B9-65AF89F6417D}"/>
              </a:ext>
            </a:extLst>
          </p:cNvPr>
          <p:cNvSpPr txBox="1"/>
          <p:nvPr/>
        </p:nvSpPr>
        <p:spPr>
          <a:xfrm>
            <a:off x="4400924" y="2014768"/>
            <a:ext cx="160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Étape </a:t>
            </a:r>
            <a:r>
              <a:rPr lang="fr-FR" sz="1200" b="1" dirty="0">
                <a:latin typeface="Calibri" panose="020F0502020204030204" pitchFamily="34" charset="0"/>
                <a:cs typeface="Calibri" panose="020F0502020204030204" pitchFamily="34" charset="0"/>
              </a:rPr>
              <a:t>d’entrainement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07DD0C9-9ACE-403D-8B7D-6970885003D3}"/>
              </a:ext>
            </a:extLst>
          </p:cNvPr>
          <p:cNvSpPr txBox="1"/>
          <p:nvPr/>
        </p:nvSpPr>
        <p:spPr>
          <a:xfrm>
            <a:off x="1412093" y="1101936"/>
            <a:ext cx="130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VECTORISATION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83D8BD9-403E-430C-836F-EC64488804E5}"/>
              </a:ext>
            </a:extLst>
          </p:cNvPr>
          <p:cNvSpPr txBox="1"/>
          <p:nvPr/>
        </p:nvSpPr>
        <p:spPr>
          <a:xfrm>
            <a:off x="1416233" y="5819580"/>
            <a:ext cx="130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VECTORISATION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6FFDC0F-CC73-4723-8CEA-0976D2FB5C79}"/>
              </a:ext>
            </a:extLst>
          </p:cNvPr>
          <p:cNvSpPr txBox="1"/>
          <p:nvPr/>
        </p:nvSpPr>
        <p:spPr>
          <a:xfrm>
            <a:off x="236072" y="2988581"/>
            <a:ext cx="79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Donnée</a:t>
            </a:r>
          </a:p>
          <a:p>
            <a:pPr algn="ctr"/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collectée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84C5EAD-AE91-43D9-BF9F-93C8A32544BD}"/>
              </a:ext>
            </a:extLst>
          </p:cNvPr>
          <p:cNvSpPr txBox="1"/>
          <p:nvPr/>
        </p:nvSpPr>
        <p:spPr>
          <a:xfrm>
            <a:off x="219294" y="5865746"/>
            <a:ext cx="79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Donnée</a:t>
            </a:r>
          </a:p>
          <a:p>
            <a:pPr algn="ctr"/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collectée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A1B55F1-6632-4406-BA70-59E23B7DC3FA}"/>
              </a:ext>
            </a:extLst>
          </p:cNvPr>
          <p:cNvSpPr txBox="1"/>
          <p:nvPr/>
        </p:nvSpPr>
        <p:spPr>
          <a:xfrm>
            <a:off x="1412092" y="2835983"/>
            <a:ext cx="130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VECTORISATION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CA8ED5B-CC61-4EDA-AF1C-CCFFFDDBB800}"/>
              </a:ext>
            </a:extLst>
          </p:cNvPr>
          <p:cNvSpPr txBox="1"/>
          <p:nvPr/>
        </p:nvSpPr>
        <p:spPr>
          <a:xfrm>
            <a:off x="1412092" y="1707156"/>
            <a:ext cx="1308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LABELLISATION</a:t>
            </a:r>
          </a:p>
          <a:p>
            <a:pPr algn="ctr"/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HUMAINE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7B18AE6-AE56-44B2-BEAF-C5DFB38E07CD}"/>
              </a:ext>
            </a:extLst>
          </p:cNvPr>
          <p:cNvSpPr txBox="1"/>
          <p:nvPr/>
        </p:nvSpPr>
        <p:spPr>
          <a:xfrm>
            <a:off x="2960613" y="1401594"/>
            <a:ext cx="1308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ALGORITHME </a:t>
            </a:r>
          </a:p>
          <a:p>
            <a:pPr algn="ctr"/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DE ML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8998096-8214-4E0E-B9A1-4A7FE01AD937}"/>
              </a:ext>
            </a:extLst>
          </p:cNvPr>
          <p:cNvSpPr txBox="1"/>
          <p:nvPr/>
        </p:nvSpPr>
        <p:spPr>
          <a:xfrm>
            <a:off x="2960612" y="2757748"/>
            <a:ext cx="1308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MODÈLE</a:t>
            </a:r>
          </a:p>
          <a:p>
            <a:pPr algn="ctr"/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DE ML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4783AF4-0558-40A3-92DE-EDE3C8585922}"/>
              </a:ext>
            </a:extLst>
          </p:cNvPr>
          <p:cNvSpPr txBox="1"/>
          <p:nvPr/>
        </p:nvSpPr>
        <p:spPr>
          <a:xfrm>
            <a:off x="2990833" y="4607495"/>
            <a:ext cx="1308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ALGORITHME </a:t>
            </a:r>
          </a:p>
          <a:p>
            <a:pPr algn="ctr"/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DE ML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7EEB0CF-3740-4046-9908-2B5C4CC93CAE}"/>
              </a:ext>
            </a:extLst>
          </p:cNvPr>
          <p:cNvSpPr txBox="1"/>
          <p:nvPr/>
        </p:nvSpPr>
        <p:spPr>
          <a:xfrm>
            <a:off x="2960612" y="5735635"/>
            <a:ext cx="1308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MODÈLE</a:t>
            </a:r>
          </a:p>
          <a:p>
            <a:pPr algn="ctr"/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DE ML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0359BA5-0E53-4922-B359-868331D95BBB}"/>
              </a:ext>
            </a:extLst>
          </p:cNvPr>
          <p:cNvSpPr txBox="1"/>
          <p:nvPr/>
        </p:nvSpPr>
        <p:spPr>
          <a:xfrm>
            <a:off x="4434058" y="4651364"/>
            <a:ext cx="1308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VERIFICATION DES LABELS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567E10F-8A45-48DC-915C-4E85CD38A104}"/>
              </a:ext>
            </a:extLst>
          </p:cNvPr>
          <p:cNvSpPr txBox="1"/>
          <p:nvPr/>
        </p:nvSpPr>
        <p:spPr>
          <a:xfrm>
            <a:off x="4434058" y="5811361"/>
            <a:ext cx="130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LABELS PRÉDITS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3B28AE0-D762-4788-AE54-AFFA573E9C9B}"/>
              </a:ext>
            </a:extLst>
          </p:cNvPr>
          <p:cNvSpPr txBox="1"/>
          <p:nvPr/>
        </p:nvSpPr>
        <p:spPr>
          <a:xfrm>
            <a:off x="5853026" y="3554835"/>
            <a:ext cx="130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RÉSULTAT FINAL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4B7EC0A-EDC1-4859-95C6-6618E2735357}"/>
              </a:ext>
            </a:extLst>
          </p:cNvPr>
          <p:cNvSpPr txBox="1"/>
          <p:nvPr/>
        </p:nvSpPr>
        <p:spPr>
          <a:xfrm>
            <a:off x="5853026" y="6080972"/>
            <a:ext cx="130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RÉSULTAT FINAL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3813BB4-7A8C-4EA4-AD51-FF0559F0B7A2}"/>
              </a:ext>
            </a:extLst>
          </p:cNvPr>
          <p:cNvSpPr txBox="1"/>
          <p:nvPr/>
        </p:nvSpPr>
        <p:spPr>
          <a:xfrm>
            <a:off x="4438433" y="2835982"/>
            <a:ext cx="130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LABELS* PRÉDITS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2B34AE8-C575-4B5F-9FD2-92F36D799BFE}"/>
              </a:ext>
            </a:extLst>
          </p:cNvPr>
          <p:cNvSpPr txBox="1"/>
          <p:nvPr/>
        </p:nvSpPr>
        <p:spPr>
          <a:xfrm>
            <a:off x="1086372" y="4427696"/>
            <a:ext cx="1308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ITÉRATION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CC0B82C-AFEB-4957-AC60-7989B6554952}"/>
              </a:ext>
            </a:extLst>
          </p:cNvPr>
          <p:cNvSpPr txBox="1"/>
          <p:nvPr/>
        </p:nvSpPr>
        <p:spPr>
          <a:xfrm>
            <a:off x="4400923" y="3456986"/>
            <a:ext cx="160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Étape </a:t>
            </a:r>
            <a:r>
              <a:rPr lang="fr-FR" sz="1200" b="1" dirty="0">
                <a:latin typeface="Calibri" panose="020F0502020204030204" pitchFamily="34" charset="0"/>
                <a:cs typeface="Calibri" panose="020F0502020204030204" pitchFamily="34" charset="0"/>
              </a:rPr>
              <a:t>de prédiction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0E1CBA6-8BF9-4F13-80C6-7217AF3BA4EF}"/>
              </a:ext>
            </a:extLst>
          </p:cNvPr>
          <p:cNvSpPr txBox="1"/>
          <p:nvPr/>
        </p:nvSpPr>
        <p:spPr>
          <a:xfrm>
            <a:off x="3963745" y="5141226"/>
            <a:ext cx="874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C3E0F699-2D96-4BDD-AF28-3046F4EA4D1E}"/>
              </a:ext>
            </a:extLst>
          </p:cNvPr>
          <p:cNvCxnSpPr>
            <a:cxnSpLocks/>
          </p:cNvCxnSpPr>
          <p:nvPr/>
        </p:nvCxnSpPr>
        <p:spPr>
          <a:xfrm>
            <a:off x="0" y="4010951"/>
            <a:ext cx="12192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3D04C5DD-1EFB-4626-9639-31A8879EDA90}"/>
              </a:ext>
            </a:extLst>
          </p:cNvPr>
          <p:cNvSpPr/>
          <p:nvPr/>
        </p:nvSpPr>
        <p:spPr>
          <a:xfrm>
            <a:off x="4104301" y="1957030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C606CF1-6767-46DF-9FF0-4575CBDC2EB6}"/>
              </a:ext>
            </a:extLst>
          </p:cNvPr>
          <p:cNvSpPr txBox="1"/>
          <p:nvPr/>
        </p:nvSpPr>
        <p:spPr>
          <a:xfrm>
            <a:off x="4080410" y="1903950"/>
            <a:ext cx="2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1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F305CF94-12BB-493E-AA2B-A486AEB84E8E}"/>
              </a:ext>
            </a:extLst>
          </p:cNvPr>
          <p:cNvSpPr/>
          <p:nvPr/>
        </p:nvSpPr>
        <p:spPr>
          <a:xfrm>
            <a:off x="4113395" y="3416842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E134A77-3262-4636-8489-9EC7E243C61D}"/>
              </a:ext>
            </a:extLst>
          </p:cNvPr>
          <p:cNvSpPr txBox="1"/>
          <p:nvPr/>
        </p:nvSpPr>
        <p:spPr>
          <a:xfrm>
            <a:off x="4096363" y="3356286"/>
            <a:ext cx="2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B4AB8AE-88FC-41CA-B9FD-79DF6DFAEB17}"/>
              </a:ext>
            </a:extLst>
          </p:cNvPr>
          <p:cNvSpPr txBox="1"/>
          <p:nvPr/>
        </p:nvSpPr>
        <p:spPr>
          <a:xfrm>
            <a:off x="7037546" y="1586481"/>
            <a:ext cx="515445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82D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1" i="0" dirty="0" err="1">
                <a:solidFill>
                  <a:srgbClr val="1F282D"/>
                </a:solidFill>
                <a:effectLst/>
                <a:latin typeface="Open Sans" panose="020B0606030504020204" pitchFamily="34" charset="0"/>
              </a:rPr>
              <a:t>Collecter</a:t>
            </a:r>
            <a:r>
              <a:rPr lang="en-US" sz="1600" b="0" i="0" dirty="0">
                <a:solidFill>
                  <a:srgbClr val="1F282D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dirty="0">
                <a:solidFill>
                  <a:srgbClr val="1F282D"/>
                </a:solidFill>
                <a:latin typeface="Open Sans" panose="020B0606030504020204" pitchFamily="34" charset="0"/>
              </a:rPr>
              <a:t>les variables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KaTeX_Main"/>
              </a:rPr>
              <a:t>X</a:t>
            </a:r>
            <a:r>
              <a:rPr lang="en-US" sz="1600" b="0" i="1" dirty="0">
                <a:solidFill>
                  <a:srgbClr val="0070C0"/>
                </a:solidFill>
                <a:effectLst/>
                <a:latin typeface="KaTeX_Math"/>
              </a:rPr>
              <a:t>X</a:t>
            </a:r>
            <a:r>
              <a:rPr lang="en-US" sz="1600" b="0" i="0" dirty="0">
                <a:solidFill>
                  <a:srgbClr val="1F282D"/>
                </a:solidFill>
                <a:effectLst/>
                <a:latin typeface="Open Sans" panose="020B0606030504020204" pitchFamily="34" charset="0"/>
              </a:rPr>
              <a:t> et les labels 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KaTeX_Main"/>
              </a:rPr>
              <a:t>Y</a:t>
            </a:r>
            <a:r>
              <a:rPr lang="en-US" sz="1600" b="0" i="1" dirty="0">
                <a:solidFill>
                  <a:srgbClr val="0070C0"/>
                </a:solidFill>
                <a:effectLst/>
                <a:latin typeface="KaTeX_Math"/>
              </a:rPr>
              <a:t>Y</a:t>
            </a:r>
            <a:endParaRPr lang="en-US" sz="1600" b="0" i="0" dirty="0">
              <a:solidFill>
                <a:srgbClr val="0070C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1F282D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1" i="0" dirty="0" err="1">
                <a:solidFill>
                  <a:srgbClr val="1F282D"/>
                </a:solidFill>
                <a:effectLst/>
                <a:latin typeface="Open Sans" panose="020B0606030504020204" pitchFamily="34" charset="0"/>
              </a:rPr>
              <a:t>Entraîner</a:t>
            </a:r>
            <a:r>
              <a:rPr lang="en-US" sz="1600" b="0" i="0" dirty="0">
                <a:solidFill>
                  <a:srgbClr val="1F282D"/>
                </a:solidFill>
                <a:effectLst/>
                <a:latin typeface="Open Sans" panose="020B0606030504020204" pitchFamily="34" charset="0"/>
              </a:rPr>
              <a:t> le </a:t>
            </a:r>
            <a:r>
              <a:rPr lang="en-US" sz="1600" b="0" i="0" dirty="0" err="1">
                <a:solidFill>
                  <a:srgbClr val="1F282D"/>
                </a:solidFill>
                <a:effectLst/>
                <a:latin typeface="Open Sans" panose="020B0606030504020204" pitchFamily="34" charset="0"/>
              </a:rPr>
              <a:t>modèle</a:t>
            </a:r>
            <a:r>
              <a:rPr lang="en-US" sz="1600" b="0" i="0" dirty="0">
                <a:solidFill>
                  <a:srgbClr val="1F282D"/>
                </a:solidFill>
                <a:effectLst/>
                <a:latin typeface="Open Sans" panose="020B0606030504020204" pitchFamily="34" charset="0"/>
              </a:rPr>
              <a:t> sur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train</a:t>
            </a:r>
            <a:r>
              <a:rPr lang="en-US" sz="1600" b="0" i="0" dirty="0">
                <a:solidFill>
                  <a:srgbClr val="1F282D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>
                <a:solidFill>
                  <a:srgbClr val="1F282D"/>
                </a:solidFill>
                <a:effectLst/>
                <a:latin typeface="KaTeX_Main"/>
              </a:rPr>
              <a:t>(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KaTeX_Main"/>
              </a:rPr>
              <a:t>X</a:t>
            </a:r>
            <a:r>
              <a:rPr lang="en-US" sz="1600" b="0" i="0" dirty="0">
                <a:solidFill>
                  <a:srgbClr val="1F282D"/>
                </a:solidFill>
                <a:effectLst/>
                <a:latin typeface="KaTeX_Main"/>
              </a:rPr>
              <a:t>,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KaTeX_Main"/>
              </a:rPr>
              <a:t>Y</a:t>
            </a:r>
            <a:r>
              <a:rPr lang="en-US" sz="1600" b="0" i="0" dirty="0">
                <a:solidFill>
                  <a:srgbClr val="1F282D"/>
                </a:solidFill>
                <a:effectLst/>
                <a:latin typeface="KaTeX_Main"/>
              </a:rPr>
              <a:t>) ; </a:t>
            </a:r>
            <a:r>
              <a:rPr lang="en-US" sz="1600" b="0" i="0" dirty="0" err="1">
                <a:solidFill>
                  <a:srgbClr val="1F282D"/>
                </a:solidFill>
                <a:effectLst/>
                <a:latin typeface="KaTeX_Main"/>
              </a:rPr>
              <a:t>puis</a:t>
            </a:r>
            <a:r>
              <a:rPr lang="en-US" sz="1600" b="0" i="0" dirty="0">
                <a:solidFill>
                  <a:srgbClr val="1F282D"/>
                </a:solidFill>
                <a:effectLst/>
                <a:latin typeface="KaTeX_Main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Open Sans" panose="020B0606030504020204" pitchFamily="34" charset="0"/>
              </a:rPr>
              <a:t>test</a:t>
            </a:r>
            <a:r>
              <a:rPr lang="en-US" sz="1600" b="0" i="0" dirty="0">
                <a:solidFill>
                  <a:srgbClr val="1F282D"/>
                </a:solidFill>
                <a:effectLst/>
                <a:latin typeface="KaTeX_Main"/>
              </a:rPr>
              <a:t> (</a:t>
            </a:r>
            <a:r>
              <a:rPr lang="en-US" sz="1600" b="0" i="1" dirty="0">
                <a:solidFill>
                  <a:srgbClr val="0070C0"/>
                </a:solidFill>
                <a:effectLst/>
                <a:latin typeface="KaTeX_Math"/>
              </a:rPr>
              <a:t>X</a:t>
            </a:r>
            <a:r>
              <a:rPr lang="en-US" sz="1600" b="0" i="0" dirty="0">
                <a:solidFill>
                  <a:srgbClr val="1F282D"/>
                </a:solidFill>
                <a:effectLst/>
                <a:latin typeface="KaTeX_Main"/>
              </a:rPr>
              <a:t>,</a:t>
            </a:r>
            <a:r>
              <a:rPr lang="en-US" sz="1600" b="0" i="1" dirty="0">
                <a:solidFill>
                  <a:srgbClr val="0070C0"/>
                </a:solidFill>
                <a:effectLst/>
                <a:latin typeface="KaTeX_Math"/>
              </a:rPr>
              <a:t>Y</a:t>
            </a:r>
            <a:r>
              <a:rPr lang="en-US" sz="1600" b="0" i="0" dirty="0">
                <a:solidFill>
                  <a:srgbClr val="1F282D"/>
                </a:solidFill>
                <a:effectLst/>
                <a:latin typeface="KaTeX_Main"/>
              </a:rPr>
              <a:t>)</a:t>
            </a:r>
          </a:p>
          <a:p>
            <a:pPr algn="l"/>
            <a:endParaRPr lang="en-US" sz="1600" b="0" i="0" dirty="0">
              <a:solidFill>
                <a:srgbClr val="1F282D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sz="1600" b="0" i="0" dirty="0">
              <a:solidFill>
                <a:srgbClr val="1F282D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1600" dirty="0">
                <a:solidFill>
                  <a:srgbClr val="1F282D"/>
                </a:solidFill>
                <a:latin typeface="Open Sans" panose="020B0606030504020204" pitchFamily="34" charset="0"/>
              </a:rPr>
              <a:t>3. </a:t>
            </a:r>
            <a:r>
              <a:rPr lang="en-US" sz="1600" b="1" i="0" dirty="0" err="1">
                <a:solidFill>
                  <a:srgbClr val="1F282D"/>
                </a:solidFill>
                <a:effectLst/>
                <a:latin typeface="Open Sans" panose="020B0606030504020204" pitchFamily="34" charset="0"/>
              </a:rPr>
              <a:t>Enregistrer</a:t>
            </a:r>
            <a:r>
              <a:rPr lang="en-US" sz="1600" b="1" i="0" dirty="0">
                <a:solidFill>
                  <a:srgbClr val="1F282D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>
                <a:solidFill>
                  <a:srgbClr val="1F282D"/>
                </a:solidFill>
                <a:effectLst/>
                <a:latin typeface="Open Sans" panose="020B0606030504020204" pitchFamily="34" charset="0"/>
              </a:rPr>
              <a:t>le </a:t>
            </a:r>
            <a:r>
              <a:rPr lang="en-US" sz="1600" b="0" i="0" dirty="0" err="1">
                <a:solidFill>
                  <a:srgbClr val="1F282D"/>
                </a:solidFill>
                <a:effectLst/>
                <a:latin typeface="Open Sans" panose="020B0606030504020204" pitchFamily="34" charset="0"/>
              </a:rPr>
              <a:t>modèle</a:t>
            </a:r>
            <a:endParaRPr lang="en-US" sz="1600" b="0" i="0" dirty="0">
              <a:solidFill>
                <a:srgbClr val="1F282D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1600" dirty="0">
                <a:solidFill>
                  <a:srgbClr val="1F282D"/>
                </a:solidFill>
                <a:latin typeface="Open Sans" panose="020B0606030504020204" pitchFamily="34" charset="0"/>
              </a:rPr>
              <a:t>4. </a:t>
            </a:r>
            <a:r>
              <a:rPr lang="en-US" sz="1600" b="1" i="0" dirty="0">
                <a:solidFill>
                  <a:srgbClr val="1F282D"/>
                </a:solidFill>
                <a:effectLst/>
                <a:latin typeface="Open Sans" panose="020B0606030504020204" pitchFamily="34" charset="0"/>
              </a:rPr>
              <a:t>Charger</a:t>
            </a:r>
            <a:r>
              <a:rPr lang="en-US" sz="1600" b="0" i="0" dirty="0">
                <a:solidFill>
                  <a:srgbClr val="1F282D"/>
                </a:solidFill>
                <a:effectLst/>
                <a:latin typeface="Open Sans" panose="020B0606030504020204" pitchFamily="34" charset="0"/>
              </a:rPr>
              <a:t> le </a:t>
            </a:r>
            <a:r>
              <a:rPr lang="en-US" sz="1600" b="0" i="0" dirty="0" err="1">
                <a:solidFill>
                  <a:srgbClr val="1F282D"/>
                </a:solidFill>
                <a:effectLst/>
                <a:latin typeface="Open Sans" panose="020B0606030504020204" pitchFamily="34" charset="0"/>
              </a:rPr>
              <a:t>modèle</a:t>
            </a:r>
            <a:r>
              <a:rPr lang="en-US" sz="1600" b="0" i="0" dirty="0">
                <a:solidFill>
                  <a:srgbClr val="1F282D"/>
                </a:solidFill>
                <a:effectLst/>
                <a:latin typeface="Open Sans" panose="020B0606030504020204" pitchFamily="34" charset="0"/>
              </a:rPr>
              <a:t> pour faire des </a:t>
            </a:r>
            <a:r>
              <a:rPr lang="en-US" sz="1600" b="1" i="0" dirty="0" err="1">
                <a:solidFill>
                  <a:srgbClr val="1F282D"/>
                </a:solidFill>
                <a:effectLst/>
                <a:latin typeface="Open Sans" panose="020B0606030504020204" pitchFamily="34" charset="0"/>
              </a:rPr>
              <a:t>prédictions</a:t>
            </a:r>
            <a:r>
              <a:rPr lang="en-US" sz="1600" b="0" i="0" dirty="0">
                <a:solidFill>
                  <a:srgbClr val="1F282D"/>
                </a:solidFill>
                <a:effectLst/>
                <a:latin typeface="Open Sans" panose="020B0606030504020204" pitchFamily="34" charset="0"/>
              </a:rPr>
              <a:t>.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A7EFB48-8817-43EE-B9AA-456736288F29}"/>
              </a:ext>
            </a:extLst>
          </p:cNvPr>
          <p:cNvSpPr txBox="1"/>
          <p:nvPr/>
        </p:nvSpPr>
        <p:spPr>
          <a:xfrm>
            <a:off x="7088910" y="4988583"/>
            <a:ext cx="62665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282D"/>
                </a:solidFill>
                <a:latin typeface="Open Sans" panose="020B0606030504020204" pitchFamily="34" charset="0"/>
              </a:rPr>
              <a:t> Les </a:t>
            </a:r>
            <a:r>
              <a:rPr lang="en-US" sz="1600" dirty="0" err="1">
                <a:solidFill>
                  <a:srgbClr val="1F282D"/>
                </a:solidFill>
                <a:latin typeface="Open Sans" panose="020B0606030504020204" pitchFamily="34" charset="0"/>
              </a:rPr>
              <a:t>données</a:t>
            </a:r>
            <a:r>
              <a:rPr lang="en-US" sz="1600" dirty="0">
                <a:solidFill>
                  <a:srgbClr val="1F282D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rgbClr val="1F282D"/>
                </a:solidFill>
                <a:latin typeface="Open Sans" panose="020B0606030504020204" pitchFamily="34" charset="0"/>
              </a:rPr>
              <a:t>proviennent</a:t>
            </a:r>
            <a:r>
              <a:rPr lang="en-US" sz="1600" dirty="0">
                <a:solidFill>
                  <a:srgbClr val="1F282D"/>
                </a:solidFill>
                <a:latin typeface="Open Sans" panose="020B0606030504020204" pitchFamily="34" charset="0"/>
              </a:rPr>
              <a:t> d’un </a:t>
            </a:r>
            <a:r>
              <a:rPr lang="en-US" sz="1600" b="1" dirty="0">
                <a:solidFill>
                  <a:srgbClr val="1F282D"/>
                </a:solidFill>
                <a:latin typeface="Open Sans" panose="020B0606030504020204" pitchFamily="34" charset="0"/>
              </a:rPr>
              <a:t>flux</a:t>
            </a:r>
            <a:r>
              <a:rPr lang="en-US" sz="1600" dirty="0">
                <a:solidFill>
                  <a:srgbClr val="1F282D"/>
                </a:solidFill>
                <a:latin typeface="Open Sans" panose="020B0606030504020204" pitchFamily="34" charset="0"/>
              </a:rPr>
              <a:t> (</a:t>
            </a:r>
            <a:r>
              <a:rPr lang="en-US" sz="1600" dirty="0">
                <a:solidFill>
                  <a:srgbClr val="C00000"/>
                </a:solidFill>
                <a:latin typeface="Open Sans" panose="020B0606030504020204" pitchFamily="34" charset="0"/>
              </a:rPr>
              <a:t>stream</a:t>
            </a:r>
            <a:r>
              <a:rPr lang="en-US" sz="1600" dirty="0">
                <a:solidFill>
                  <a:srgbClr val="1F282D"/>
                </a:solidFill>
                <a:latin typeface="Open Sans" panose="020B0606030504020204" pitchFamily="34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282D"/>
                </a:solidFill>
                <a:latin typeface="Open Sans" panose="020B0606030504020204" pitchFamily="34" charset="0"/>
              </a:rPr>
              <a:t> Le </a:t>
            </a:r>
            <a:r>
              <a:rPr lang="en-US" sz="1600" dirty="0" err="1">
                <a:solidFill>
                  <a:srgbClr val="1F282D"/>
                </a:solidFill>
                <a:latin typeface="Open Sans" panose="020B0606030504020204" pitchFamily="34" charset="0"/>
              </a:rPr>
              <a:t>modèle</a:t>
            </a:r>
            <a:r>
              <a:rPr lang="en-US" sz="1600" dirty="0">
                <a:solidFill>
                  <a:srgbClr val="1F282D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rgbClr val="1F282D"/>
                </a:solidFill>
                <a:latin typeface="Open Sans" panose="020B0606030504020204" pitchFamily="34" charset="0"/>
              </a:rPr>
              <a:t>apprend</a:t>
            </a:r>
            <a:r>
              <a:rPr lang="en-US" sz="1600" dirty="0">
                <a:solidFill>
                  <a:srgbClr val="1F282D"/>
                </a:solidFill>
                <a:latin typeface="Open Sans" panose="020B0606030504020204" pitchFamily="34" charset="0"/>
              </a:rPr>
              <a:t> </a:t>
            </a:r>
            <a:r>
              <a:rPr lang="en-US" sz="1600" b="1" dirty="0" err="1">
                <a:solidFill>
                  <a:srgbClr val="1F282D"/>
                </a:solidFill>
                <a:latin typeface="Open Sans" panose="020B0606030504020204" pitchFamily="34" charset="0"/>
              </a:rPr>
              <a:t>une</a:t>
            </a:r>
            <a:r>
              <a:rPr lang="en-US" sz="1600" b="1" dirty="0">
                <a:solidFill>
                  <a:srgbClr val="1F282D"/>
                </a:solidFill>
                <a:latin typeface="Open Sans" panose="020B0606030504020204" pitchFamily="34" charset="0"/>
              </a:rPr>
              <a:t> observation à la </a:t>
            </a:r>
            <a:r>
              <a:rPr lang="en-US" sz="1600" b="1" dirty="0" err="1">
                <a:solidFill>
                  <a:srgbClr val="1F282D"/>
                </a:solidFill>
                <a:latin typeface="Open Sans" panose="020B0606030504020204" pitchFamily="34" charset="0"/>
              </a:rPr>
              <a:t>fois</a:t>
            </a:r>
            <a:endParaRPr lang="en-US" sz="1600" b="1" dirty="0">
              <a:solidFill>
                <a:srgbClr val="1F282D"/>
              </a:solidFill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282D"/>
                </a:solidFill>
                <a:latin typeface="Open Sans" panose="020B0606030504020204" pitchFamily="34" charset="0"/>
              </a:rPr>
              <a:t> Les variables et les labels </a:t>
            </a:r>
            <a:r>
              <a:rPr lang="en-US" sz="1600" dirty="0" err="1">
                <a:solidFill>
                  <a:srgbClr val="1F282D"/>
                </a:solidFill>
                <a:latin typeface="Open Sans" panose="020B0606030504020204" pitchFamily="34" charset="0"/>
              </a:rPr>
              <a:t>sont</a:t>
            </a:r>
            <a:r>
              <a:rPr lang="en-US" sz="1600" dirty="0">
                <a:solidFill>
                  <a:srgbClr val="1F282D"/>
                </a:solidFill>
                <a:latin typeface="Open Sans" panose="020B0606030504020204" pitchFamily="34" charset="0"/>
              </a:rPr>
              <a:t> </a:t>
            </a:r>
            <a:r>
              <a:rPr lang="en-US" sz="1600" b="1" dirty="0" err="1">
                <a:solidFill>
                  <a:srgbClr val="1F282D"/>
                </a:solidFill>
                <a:latin typeface="Open Sans" panose="020B0606030504020204" pitchFamily="34" charset="0"/>
              </a:rPr>
              <a:t>dynamiques</a:t>
            </a:r>
            <a:endParaRPr lang="en-US" sz="1600" b="1" dirty="0">
              <a:solidFill>
                <a:srgbClr val="1F282D"/>
              </a:solidFill>
              <a:latin typeface="Open Sans" panose="020B0606030504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6D294C7E-B06D-4B48-A193-CA2F6C7BD86E}"/>
              </a:ext>
            </a:extLst>
          </p:cNvPr>
          <p:cNvSpPr txBox="1"/>
          <p:nvPr/>
        </p:nvSpPr>
        <p:spPr>
          <a:xfrm>
            <a:off x="7805782" y="3370835"/>
            <a:ext cx="320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fr-FR" sz="1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 (ou étiquette, ou variable cible) :   </a:t>
            </a:r>
          </a:p>
          <a:p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 </a:t>
            </a:r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variable que l’on cherche à prédire.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51704B8C-6057-47BD-BB55-EB4A8CD0B4F4}"/>
              </a:ext>
            </a:extLst>
          </p:cNvPr>
          <p:cNvSpPr txBox="1"/>
          <p:nvPr/>
        </p:nvSpPr>
        <p:spPr>
          <a:xfrm>
            <a:off x="3601909" y="846967"/>
            <a:ext cx="23686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rgbClr val="2C4B7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Batch machine </a:t>
            </a:r>
            <a:r>
              <a:rPr lang="fr-FR" sz="1600" dirty="0" err="1">
                <a:solidFill>
                  <a:srgbClr val="2C4B7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endParaRPr lang="fr-FR" sz="1600" dirty="0">
              <a:solidFill>
                <a:srgbClr val="2C4B7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6B79FCD-7CFF-4D51-9F65-95BBF98BC84A}"/>
              </a:ext>
            </a:extLst>
          </p:cNvPr>
          <p:cNvSpPr txBox="1"/>
          <p:nvPr/>
        </p:nvSpPr>
        <p:spPr>
          <a:xfrm>
            <a:off x="3652931" y="6314895"/>
            <a:ext cx="23686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rgbClr val="2C4B7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Online machine </a:t>
            </a:r>
            <a:r>
              <a:rPr lang="fr-FR" sz="1600" dirty="0" err="1">
                <a:solidFill>
                  <a:srgbClr val="2C4B7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endParaRPr lang="fr-FR" sz="1600" dirty="0">
              <a:solidFill>
                <a:srgbClr val="2C4B7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471BB8CC-8317-477C-BC2F-2AF3EDA13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421" y="4242114"/>
            <a:ext cx="1308792" cy="30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439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rganigramme : Procédé 39">
            <a:extLst>
              <a:ext uri="{FF2B5EF4-FFF2-40B4-BE49-F238E27FC236}">
                <a16:creationId xmlns:a16="http://schemas.microsoft.com/office/drawing/2014/main" id="{92DDC911-D651-47DD-AE18-75AF0CFB95EE}"/>
              </a:ext>
            </a:extLst>
          </p:cNvPr>
          <p:cNvSpPr/>
          <p:nvPr/>
        </p:nvSpPr>
        <p:spPr>
          <a:xfrm>
            <a:off x="8424812" y="1268080"/>
            <a:ext cx="1325461" cy="336152"/>
          </a:xfrm>
          <a:prstGeom prst="flowChartProcess">
            <a:avLst/>
          </a:prstGeom>
          <a:solidFill>
            <a:srgbClr val="FBA75A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Organigramme : Procédé 29">
            <a:extLst>
              <a:ext uri="{FF2B5EF4-FFF2-40B4-BE49-F238E27FC236}">
                <a16:creationId xmlns:a16="http://schemas.microsoft.com/office/drawing/2014/main" id="{D7D2C805-E876-4314-BF0D-0B53569EE048}"/>
              </a:ext>
            </a:extLst>
          </p:cNvPr>
          <p:cNvSpPr/>
          <p:nvPr/>
        </p:nvSpPr>
        <p:spPr>
          <a:xfrm>
            <a:off x="6927679" y="1260746"/>
            <a:ext cx="1258349" cy="336152"/>
          </a:xfrm>
          <a:prstGeom prst="flowChartProcess">
            <a:avLst/>
          </a:prstGeom>
          <a:solidFill>
            <a:srgbClr val="7AC36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4828912-FC1A-4F81-BA8D-9A354F93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C1A92019-61E2-4F7D-BA37-509C7956968F}"/>
                  </a:ext>
                </a:extLst>
              </p:cNvPr>
              <p:cNvSpPr txBox="1"/>
              <p:nvPr/>
            </p:nvSpPr>
            <p:spPr>
              <a:xfrm>
                <a:off x="5560274" y="1317027"/>
                <a:ext cx="4231158" cy="527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𝑨𝒄𝒄𝒖𝒓𝒂𝒄𝒚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𝑣𝑟𝑎𝑖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𝑝𝑜𝑠𝑖𝑡𝑖𝑓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𝑣𝑟𝑎𝑖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𝑔𝑎𝑡𝑖𝑓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C1A92019-61E2-4F7D-BA37-509C79569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274" y="1317027"/>
                <a:ext cx="4231158" cy="5273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4E4CD53E-9D32-45F2-B7B8-DF672E68F3E0}"/>
              </a:ext>
            </a:extLst>
          </p:cNvPr>
          <p:cNvSpPr/>
          <p:nvPr/>
        </p:nvSpPr>
        <p:spPr>
          <a:xfrm>
            <a:off x="290134" y="167316"/>
            <a:ext cx="5145418" cy="5505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8B17295-C967-4587-9741-D5733F86254F}"/>
              </a:ext>
            </a:extLst>
          </p:cNvPr>
          <p:cNvSpPr txBox="1"/>
          <p:nvPr/>
        </p:nvSpPr>
        <p:spPr>
          <a:xfrm>
            <a:off x="290134" y="173442"/>
            <a:ext cx="514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Métriques : </a:t>
            </a:r>
            <a:r>
              <a:rPr lang="fr-FR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accuracy</a:t>
            </a:r>
            <a:r>
              <a:rPr lang="fr-F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 et précision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73C36C8-FB84-4406-A341-F9892A8EF4B3}"/>
              </a:ext>
            </a:extLst>
          </p:cNvPr>
          <p:cNvSpPr txBox="1"/>
          <p:nvPr/>
        </p:nvSpPr>
        <p:spPr>
          <a:xfrm>
            <a:off x="5577052" y="140921"/>
            <a:ext cx="48589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3A3A3A"/>
                </a:solidFill>
                <a:effectLst/>
                <a:latin typeface="-apple-system"/>
                <a:sym typeface="Wingdings" panose="05000000000000000000" pitchFamily="2" charset="2"/>
              </a:rPr>
              <a:t> </a:t>
            </a:r>
            <a:r>
              <a:rPr lang="fr-FR" b="0" i="0" dirty="0">
                <a:solidFill>
                  <a:srgbClr val="3A3A3A"/>
                </a:solidFill>
                <a:effectLst/>
                <a:latin typeface="-apple-system"/>
              </a:rPr>
              <a:t>L’indicateur le plus simple est </a:t>
            </a:r>
            <a:r>
              <a:rPr lang="fr-FR" b="1" i="0" dirty="0">
                <a:solidFill>
                  <a:srgbClr val="C00000"/>
                </a:solidFill>
                <a:effectLst/>
                <a:latin typeface="-apple-system"/>
              </a:rPr>
              <a:t>l’</a:t>
            </a:r>
            <a:r>
              <a:rPr lang="fr-FR" b="1" i="0" dirty="0" err="1">
                <a:solidFill>
                  <a:srgbClr val="C00000"/>
                </a:solidFill>
                <a:effectLst/>
                <a:latin typeface="-apple-system"/>
              </a:rPr>
              <a:t>accuracy</a:t>
            </a:r>
            <a:r>
              <a:rPr lang="fr-FR" b="1" i="0" dirty="0">
                <a:solidFill>
                  <a:srgbClr val="3A3A3A"/>
                </a:solidFill>
                <a:effectLst/>
                <a:latin typeface="-apple-system"/>
              </a:rPr>
              <a:t> </a:t>
            </a:r>
            <a:r>
              <a:rPr lang="fr-FR" b="0" i="0" dirty="0">
                <a:solidFill>
                  <a:srgbClr val="3A3A3A"/>
                </a:solidFill>
                <a:effectLst/>
                <a:latin typeface="-apple-system"/>
              </a:rPr>
              <a:t>: </a:t>
            </a:r>
          </a:p>
          <a:p>
            <a:r>
              <a:rPr lang="fr-FR" b="0" i="0" dirty="0">
                <a:solidFill>
                  <a:srgbClr val="3A3A3A"/>
                </a:solidFill>
                <a:effectLst/>
                <a:latin typeface="-apple-system"/>
              </a:rPr>
              <a:t>Il indique le pourcentage de </a:t>
            </a:r>
            <a:r>
              <a:rPr lang="fr-FR" b="1" i="0" dirty="0">
                <a:solidFill>
                  <a:srgbClr val="3A3A3A"/>
                </a:solidFill>
                <a:effectLst/>
                <a:latin typeface="-apple-system"/>
              </a:rPr>
              <a:t>bonnes prédictions</a:t>
            </a:r>
            <a:r>
              <a:rPr lang="fr-FR" b="0" i="0" dirty="0">
                <a:solidFill>
                  <a:srgbClr val="3A3A3A"/>
                </a:solidFill>
                <a:effectLst/>
                <a:latin typeface="-apple-system"/>
              </a:rPr>
              <a:t>. </a:t>
            </a:r>
          </a:p>
          <a:p>
            <a:r>
              <a:rPr lang="fr-FR" b="0" i="0" dirty="0">
                <a:solidFill>
                  <a:srgbClr val="3A3A3A"/>
                </a:solidFill>
                <a:effectLst/>
                <a:latin typeface="-apple-system"/>
                <a:sym typeface="Wingdings" panose="05000000000000000000" pitchFamily="2" charset="2"/>
              </a:rPr>
              <a:t>                  </a:t>
            </a:r>
            <a:r>
              <a:rPr lang="fr-FR" b="0" i="0" dirty="0">
                <a:solidFill>
                  <a:srgbClr val="3A3A3A"/>
                </a:solidFill>
                <a:effectLst/>
                <a:latin typeface="-apple-system"/>
              </a:rPr>
              <a:t>très simple à comprendre</a:t>
            </a: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D38EB56-DE13-4D8C-92E8-39A4A7C332D2}"/>
              </a:ext>
            </a:extLst>
          </p:cNvPr>
          <p:cNvSpPr txBox="1"/>
          <p:nvPr/>
        </p:nvSpPr>
        <p:spPr>
          <a:xfrm>
            <a:off x="1531582" y="858945"/>
            <a:ext cx="257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Matrice de confusion</a:t>
            </a:r>
            <a:endParaRPr lang="fr-FR" sz="14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027E5334-DD07-4226-9461-E5AAD344ADE0}"/>
              </a:ext>
            </a:extLst>
          </p:cNvPr>
          <p:cNvGrpSpPr/>
          <p:nvPr/>
        </p:nvGrpSpPr>
        <p:grpSpPr>
          <a:xfrm>
            <a:off x="1689930" y="5083129"/>
            <a:ext cx="2247597" cy="1300396"/>
            <a:chOff x="254639" y="5058984"/>
            <a:chExt cx="2247597" cy="1300396"/>
          </a:xfrm>
        </p:grpSpPr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F51C64BD-CF87-4DA0-B28B-11F0EF8E8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028" y="5058984"/>
              <a:ext cx="631795" cy="666895"/>
            </a:xfrm>
            <a:prstGeom prst="rect">
              <a:avLst/>
            </a:prstGeom>
          </p:spPr>
        </p:pic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2B0F7611-135F-49A8-9035-E8A134C43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4639" y="5714301"/>
              <a:ext cx="595457" cy="645079"/>
            </a:xfrm>
            <a:prstGeom prst="rect">
              <a:avLst/>
            </a:prstGeom>
          </p:spPr>
        </p:pic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88C94C51-571B-4178-93CB-3BC0B11994E5}"/>
                </a:ext>
              </a:extLst>
            </p:cNvPr>
            <p:cNvSpPr txBox="1"/>
            <p:nvPr/>
          </p:nvSpPr>
          <p:spPr>
            <a:xfrm>
              <a:off x="783606" y="5079107"/>
              <a:ext cx="16356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Vrai Négatif   VN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912A168E-1E4A-4C39-A764-CA07E10539BF}"/>
                </a:ext>
              </a:extLst>
            </p:cNvPr>
            <p:cNvSpPr txBox="1"/>
            <p:nvPr/>
          </p:nvSpPr>
          <p:spPr>
            <a:xfrm>
              <a:off x="788067" y="5389499"/>
              <a:ext cx="16356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Vrai Positif     VP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46BEF375-8C97-4A9D-8FC1-62560AC268AF}"/>
                </a:ext>
              </a:extLst>
            </p:cNvPr>
            <p:cNvSpPr txBox="1"/>
            <p:nvPr/>
          </p:nvSpPr>
          <p:spPr>
            <a:xfrm>
              <a:off x="593507" y="5702045"/>
              <a:ext cx="1908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  Faux Négatif  FN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D73F2B3F-2BDF-41B6-9405-A7725257B628}"/>
                </a:ext>
              </a:extLst>
            </p:cNvPr>
            <p:cNvSpPr txBox="1"/>
            <p:nvPr/>
          </p:nvSpPr>
          <p:spPr>
            <a:xfrm>
              <a:off x="759408" y="6019493"/>
              <a:ext cx="16440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Faux Positif    FP</a:t>
              </a:r>
            </a:p>
          </p:txBody>
        </p: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389E4A5C-04F4-44FF-B968-33B06213A618}"/>
              </a:ext>
            </a:extLst>
          </p:cNvPr>
          <p:cNvGrpSpPr/>
          <p:nvPr/>
        </p:nvGrpSpPr>
        <p:grpSpPr>
          <a:xfrm>
            <a:off x="944500" y="1428822"/>
            <a:ext cx="3437347" cy="3380220"/>
            <a:chOff x="867872" y="1456887"/>
            <a:chExt cx="3437347" cy="3380220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D8266CA9-BB4F-493A-B00E-9AA8F9407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90071" y="1771935"/>
              <a:ext cx="3115148" cy="3065172"/>
            </a:xfrm>
            <a:prstGeom prst="rect">
              <a:avLst/>
            </a:prstGeom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97EE700-BD0C-4EFC-8F9B-B14233F20D02}"/>
                </a:ext>
              </a:extLst>
            </p:cNvPr>
            <p:cNvSpPr txBox="1"/>
            <p:nvPr/>
          </p:nvSpPr>
          <p:spPr>
            <a:xfrm>
              <a:off x="2141459" y="1456887"/>
              <a:ext cx="11956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rgbClr val="BF5137"/>
                  </a:solidFill>
                  <a:latin typeface="Arial Rounded MT Bold" panose="020F0704030504030204" pitchFamily="34" charset="0"/>
                </a:rPr>
                <a:t>Prédits</a:t>
              </a:r>
              <a:endParaRPr lang="fr-FR" sz="1400" dirty="0">
                <a:solidFill>
                  <a:srgbClr val="BF5137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8E73F329-1341-4451-A049-385379D68CD5}"/>
                </a:ext>
              </a:extLst>
            </p:cNvPr>
            <p:cNvSpPr txBox="1"/>
            <p:nvPr/>
          </p:nvSpPr>
          <p:spPr>
            <a:xfrm rot="16200000">
              <a:off x="570713" y="2945030"/>
              <a:ext cx="9636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rgbClr val="4D7620"/>
                  </a:solidFill>
                  <a:latin typeface="Arial Rounded MT Bold" panose="020F0704030504030204" pitchFamily="34" charset="0"/>
                </a:rPr>
                <a:t>Vrais</a:t>
              </a:r>
              <a:endParaRPr lang="fr-FR" sz="1400" dirty="0">
                <a:solidFill>
                  <a:srgbClr val="4D762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0B6728C9-9B90-4E6A-BB55-04487433C131}"/>
                </a:ext>
              </a:extLst>
            </p:cNvPr>
            <p:cNvSpPr txBox="1"/>
            <p:nvPr/>
          </p:nvSpPr>
          <p:spPr>
            <a:xfrm>
              <a:off x="1500099" y="2167158"/>
              <a:ext cx="6990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VN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359633E0-C0B8-4F22-B5A3-9DB007FEB28B}"/>
                </a:ext>
              </a:extLst>
            </p:cNvPr>
            <p:cNvSpPr txBox="1"/>
            <p:nvPr/>
          </p:nvSpPr>
          <p:spPr>
            <a:xfrm>
              <a:off x="1500099" y="3988968"/>
              <a:ext cx="6990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VN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D125C946-6283-4038-9C4F-79C508CB9C9A}"/>
                </a:ext>
              </a:extLst>
            </p:cNvPr>
            <p:cNvSpPr txBox="1"/>
            <p:nvPr/>
          </p:nvSpPr>
          <p:spPr>
            <a:xfrm>
              <a:off x="3303447" y="2167158"/>
              <a:ext cx="6990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VN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41DD2E95-B179-4203-9876-00094ED62DA5}"/>
                </a:ext>
              </a:extLst>
            </p:cNvPr>
            <p:cNvSpPr txBox="1"/>
            <p:nvPr/>
          </p:nvSpPr>
          <p:spPr>
            <a:xfrm>
              <a:off x="3303447" y="3988968"/>
              <a:ext cx="6990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VN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0763E87C-BBD3-4063-BE4A-F344168DEF91}"/>
                </a:ext>
              </a:extLst>
            </p:cNvPr>
            <p:cNvSpPr txBox="1"/>
            <p:nvPr/>
          </p:nvSpPr>
          <p:spPr>
            <a:xfrm>
              <a:off x="2364616" y="2988365"/>
              <a:ext cx="6990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VP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A8150D1C-A555-44BD-A0C6-14832B910569}"/>
                </a:ext>
              </a:extLst>
            </p:cNvPr>
            <p:cNvSpPr txBox="1"/>
            <p:nvPr/>
          </p:nvSpPr>
          <p:spPr>
            <a:xfrm>
              <a:off x="1507181" y="2995262"/>
              <a:ext cx="6990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FN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3BAAE98D-2B2F-493D-8755-5D0EAE7C699A}"/>
                </a:ext>
              </a:extLst>
            </p:cNvPr>
            <p:cNvSpPr txBox="1"/>
            <p:nvPr/>
          </p:nvSpPr>
          <p:spPr>
            <a:xfrm>
              <a:off x="3300354" y="2988365"/>
              <a:ext cx="6990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FN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E8195D78-5D03-425B-A42D-0006285FE0D9}"/>
                </a:ext>
              </a:extLst>
            </p:cNvPr>
            <p:cNvSpPr txBox="1"/>
            <p:nvPr/>
          </p:nvSpPr>
          <p:spPr>
            <a:xfrm>
              <a:off x="2389778" y="2176602"/>
              <a:ext cx="6990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FP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1B49B9E5-5978-4278-BD09-1381FEECE6A2}"/>
                </a:ext>
              </a:extLst>
            </p:cNvPr>
            <p:cNvSpPr txBox="1"/>
            <p:nvPr/>
          </p:nvSpPr>
          <p:spPr>
            <a:xfrm>
              <a:off x="2381394" y="3994360"/>
              <a:ext cx="6990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FP</a:t>
              </a:r>
            </a:p>
          </p:txBody>
        </p:sp>
      </p:grpSp>
      <p:sp>
        <p:nvSpPr>
          <p:cNvPr id="43" name="Organigramme : Procédé 42">
            <a:extLst>
              <a:ext uri="{FF2B5EF4-FFF2-40B4-BE49-F238E27FC236}">
                <a16:creationId xmlns:a16="http://schemas.microsoft.com/office/drawing/2014/main" id="{6AB5F662-FB57-46C4-9534-9AFEC2EEAACA}"/>
              </a:ext>
            </a:extLst>
          </p:cNvPr>
          <p:cNvSpPr/>
          <p:nvPr/>
        </p:nvSpPr>
        <p:spPr>
          <a:xfrm>
            <a:off x="7829193" y="2681153"/>
            <a:ext cx="1258349" cy="336152"/>
          </a:xfrm>
          <a:prstGeom prst="flowChartProcess">
            <a:avLst/>
          </a:prstGeom>
          <a:solidFill>
            <a:srgbClr val="7AC36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rganigramme : Procédé 43">
            <a:extLst>
              <a:ext uri="{FF2B5EF4-FFF2-40B4-BE49-F238E27FC236}">
                <a16:creationId xmlns:a16="http://schemas.microsoft.com/office/drawing/2014/main" id="{27415A88-6CCE-4FD3-BA84-D664DDB800C1}"/>
              </a:ext>
            </a:extLst>
          </p:cNvPr>
          <p:cNvSpPr/>
          <p:nvPr/>
        </p:nvSpPr>
        <p:spPr>
          <a:xfrm>
            <a:off x="7046678" y="3087570"/>
            <a:ext cx="1258349" cy="336152"/>
          </a:xfrm>
          <a:prstGeom prst="flowChartProcess">
            <a:avLst/>
          </a:prstGeom>
          <a:solidFill>
            <a:srgbClr val="7AC36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Organigramme : Procédé 44">
            <a:extLst>
              <a:ext uri="{FF2B5EF4-FFF2-40B4-BE49-F238E27FC236}">
                <a16:creationId xmlns:a16="http://schemas.microsoft.com/office/drawing/2014/main" id="{4CA73066-BEF4-421A-A5C0-A33FF7238D08}"/>
              </a:ext>
            </a:extLst>
          </p:cNvPr>
          <p:cNvSpPr/>
          <p:nvPr/>
        </p:nvSpPr>
        <p:spPr>
          <a:xfrm>
            <a:off x="8512988" y="3087570"/>
            <a:ext cx="1347730" cy="336152"/>
          </a:xfrm>
          <a:prstGeom prst="flowChartProcess">
            <a:avLst/>
          </a:prstGeom>
          <a:solidFill>
            <a:srgbClr val="CE6E5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EBE53080-1080-41E1-9707-90A8006B2570}"/>
              </a:ext>
            </a:extLst>
          </p:cNvPr>
          <p:cNvSpPr txBox="1"/>
          <p:nvPr/>
        </p:nvSpPr>
        <p:spPr>
          <a:xfrm>
            <a:off x="5595714" y="2197896"/>
            <a:ext cx="6266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3A3A3A"/>
                </a:solidFill>
                <a:effectLst/>
                <a:latin typeface="-apple-system"/>
                <a:sym typeface="Wingdings" panose="05000000000000000000" pitchFamily="2" charset="2"/>
              </a:rPr>
              <a:t> </a:t>
            </a:r>
            <a:r>
              <a:rPr lang="fr-FR" b="0" i="0" dirty="0">
                <a:solidFill>
                  <a:srgbClr val="3A3A3A"/>
                </a:solidFill>
                <a:effectLst/>
                <a:latin typeface="-apple-system"/>
              </a:rPr>
              <a:t>La </a:t>
            </a:r>
            <a:r>
              <a:rPr lang="fr-FR" b="1" i="0" dirty="0">
                <a:solidFill>
                  <a:srgbClr val="C00000"/>
                </a:solidFill>
                <a:effectLst/>
                <a:latin typeface="-apple-system"/>
              </a:rPr>
              <a:t>précision</a:t>
            </a:r>
            <a:r>
              <a:rPr lang="fr-FR" b="1" i="0" dirty="0">
                <a:solidFill>
                  <a:srgbClr val="3A3A3A"/>
                </a:solidFill>
                <a:effectLst/>
                <a:latin typeface="-apple-system"/>
              </a:rPr>
              <a:t> </a:t>
            </a:r>
            <a:r>
              <a:rPr lang="fr-FR" b="0" i="0" dirty="0">
                <a:solidFill>
                  <a:srgbClr val="3A3A3A"/>
                </a:solidFill>
                <a:effectLst/>
                <a:latin typeface="-apple-system"/>
              </a:rPr>
              <a:t>donne une indication sur les faux positifs. 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DD74AE53-E96C-4D1B-9278-C13ECAA44C53}"/>
                  </a:ext>
                </a:extLst>
              </p:cNvPr>
              <p:cNvSpPr txBox="1"/>
              <p:nvPr/>
            </p:nvSpPr>
            <p:spPr>
              <a:xfrm>
                <a:off x="5632979" y="2743029"/>
                <a:ext cx="4261295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𝑷𝒓𝒆𝒄𝒊𝒔𝒊𝒐𝒏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𝑣𝑟𝑎𝑖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𝑝𝑜𝑠𝑖𝑡𝑖𝑓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𝑣𝑟𝑎𝑖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𝑝𝑜𝑠𝑖𝑡𝑖𝑓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𝑓𝑎𝑢𝑥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𝑝𝑜𝑠𝑖𝑡𝑖𝑓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DD74AE53-E96C-4D1B-9278-C13ECAA44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979" y="2743029"/>
                <a:ext cx="4261295" cy="575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2">
            <a:extLst>
              <a:ext uri="{FF2B5EF4-FFF2-40B4-BE49-F238E27FC236}">
                <a16:creationId xmlns:a16="http://schemas.microsoft.com/office/drawing/2014/main" id="{EE98ED42-0A48-4250-85F3-4CC134869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503" y="3472475"/>
            <a:ext cx="5515048" cy="94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11690A2E-D5F9-4306-AD5C-9BEFAC33B3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6555" y="4311530"/>
            <a:ext cx="3943350" cy="2200275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01FD0DEB-81FD-4BE1-B7B4-4BCA852EF9AC}"/>
              </a:ext>
            </a:extLst>
          </p:cNvPr>
          <p:cNvSpPr/>
          <p:nvPr/>
        </p:nvSpPr>
        <p:spPr>
          <a:xfrm>
            <a:off x="5857995" y="4366293"/>
            <a:ext cx="990673" cy="116676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rganigramme : Procédé 51">
            <a:extLst>
              <a:ext uri="{FF2B5EF4-FFF2-40B4-BE49-F238E27FC236}">
                <a16:creationId xmlns:a16="http://schemas.microsoft.com/office/drawing/2014/main" id="{7726340E-CE99-4B43-AC84-3BE297B298F7}"/>
              </a:ext>
            </a:extLst>
          </p:cNvPr>
          <p:cNvSpPr/>
          <p:nvPr/>
        </p:nvSpPr>
        <p:spPr>
          <a:xfrm>
            <a:off x="6339055" y="6260896"/>
            <a:ext cx="1258349" cy="336152"/>
          </a:xfrm>
          <a:prstGeom prst="flowChartProcess">
            <a:avLst/>
          </a:prstGeom>
          <a:solidFill>
            <a:srgbClr val="C00000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3" name="Picture 4">
            <a:extLst>
              <a:ext uri="{FF2B5EF4-FFF2-40B4-BE49-F238E27FC236}">
                <a16:creationId xmlns:a16="http://schemas.microsoft.com/office/drawing/2014/main" id="{0B6758CC-4ADB-43DE-A59C-515829A89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852" y="6164238"/>
            <a:ext cx="3227235" cy="52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584B4366-9319-4B4B-8102-4EB257190FB9}"/>
              </a:ext>
            </a:extLst>
          </p:cNvPr>
          <p:cNvSpPr txBox="1"/>
          <p:nvPr/>
        </p:nvSpPr>
        <p:spPr>
          <a:xfrm>
            <a:off x="7288078" y="4273171"/>
            <a:ext cx="31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17CA6E28-7E7B-41F7-8019-764ED94A4F28}"/>
              </a:ext>
            </a:extLst>
          </p:cNvPr>
          <p:cNvSpPr txBox="1"/>
          <p:nvPr/>
        </p:nvSpPr>
        <p:spPr>
          <a:xfrm>
            <a:off x="8099706" y="6158582"/>
            <a:ext cx="31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488137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DE39F5-2173-478F-B11E-F6EF1133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22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721E52-9A8E-4A38-9AC6-A5B3A17AF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0" y="1452693"/>
            <a:ext cx="5843109" cy="404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00E1C7E-A1D0-4297-A941-D0E3748325CD}"/>
              </a:ext>
            </a:extLst>
          </p:cNvPr>
          <p:cNvSpPr/>
          <p:nvPr/>
        </p:nvSpPr>
        <p:spPr>
          <a:xfrm>
            <a:off x="290134" y="167316"/>
            <a:ext cx="7067012" cy="5505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A5924E-C912-4C9C-8852-ED1C0B3DABF4}"/>
              </a:ext>
            </a:extLst>
          </p:cNvPr>
          <p:cNvSpPr txBox="1"/>
          <p:nvPr/>
        </p:nvSpPr>
        <p:spPr>
          <a:xfrm>
            <a:off x="434288" y="183176"/>
            <a:ext cx="7300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Modèles testés : classifieurs bayésiens naïfs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7995F97-528E-460E-A253-9AFBED8CBCFD}"/>
              </a:ext>
            </a:extLst>
          </p:cNvPr>
          <p:cNvSpPr txBox="1"/>
          <p:nvPr/>
        </p:nvSpPr>
        <p:spPr>
          <a:xfrm>
            <a:off x="1093794" y="915136"/>
            <a:ext cx="4593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Performance (métrique :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accuracy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)</a:t>
            </a:r>
            <a:endParaRPr lang="fr-FR" sz="14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D1E4EBA-9CB5-4A81-BC63-09F152266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276" y="1516396"/>
            <a:ext cx="5757411" cy="390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2582BF4-DC26-4D95-83E2-EC68CD4DEEC1}"/>
              </a:ext>
            </a:extLst>
          </p:cNvPr>
          <p:cNvSpPr txBox="1"/>
          <p:nvPr/>
        </p:nvSpPr>
        <p:spPr>
          <a:xfrm>
            <a:off x="7664751" y="948976"/>
            <a:ext cx="2964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Durée d’exécution (s)</a:t>
            </a:r>
            <a:endParaRPr lang="fr-FR" sz="14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30647E-EAA9-4653-916A-1CABEB9A1E30}"/>
              </a:ext>
            </a:extLst>
          </p:cNvPr>
          <p:cNvSpPr/>
          <p:nvPr/>
        </p:nvSpPr>
        <p:spPr>
          <a:xfrm>
            <a:off x="2323750" y="1719743"/>
            <a:ext cx="1711355" cy="377504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88330B-4350-4865-978B-3B86229CA4FA}"/>
              </a:ext>
            </a:extLst>
          </p:cNvPr>
          <p:cNvSpPr/>
          <p:nvPr/>
        </p:nvSpPr>
        <p:spPr>
          <a:xfrm>
            <a:off x="6335084" y="4941114"/>
            <a:ext cx="1711355" cy="53689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75BC97A-16E9-44BF-83A6-2EF7E22C22AB}"/>
              </a:ext>
            </a:extLst>
          </p:cNvPr>
          <p:cNvSpPr txBox="1"/>
          <p:nvPr/>
        </p:nvSpPr>
        <p:spPr>
          <a:xfrm>
            <a:off x="1323369" y="5663963"/>
            <a:ext cx="8459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 + Performant : 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ComplementNB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fr-FR" u="sng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mais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 100 fois + lent que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MultinomialNB</a:t>
            </a:r>
            <a:endParaRPr lang="fr-FR" sz="14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6" name="Graphique 15" descr="Avertissement">
            <a:extLst>
              <a:ext uri="{FF2B5EF4-FFF2-40B4-BE49-F238E27FC236}">
                <a16:creationId xmlns:a16="http://schemas.microsoft.com/office/drawing/2014/main" id="{C7789ABB-C966-459C-BC62-85363A2CC7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87373" y="3150427"/>
            <a:ext cx="456838" cy="456838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D6809B5-EA9C-4B75-8D06-D38B5CF824EB}"/>
              </a:ext>
            </a:extLst>
          </p:cNvPr>
          <p:cNvSpPr txBox="1"/>
          <p:nvPr/>
        </p:nvSpPr>
        <p:spPr>
          <a:xfrm>
            <a:off x="1390480" y="6068485"/>
            <a:ext cx="5047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MultinomialNB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 : à conserver</a:t>
            </a:r>
            <a:endParaRPr lang="fr-FR" sz="14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5584E0F-273B-40A9-A6D8-03533E30E75F}"/>
              </a:ext>
            </a:extLst>
          </p:cNvPr>
          <p:cNvSpPr txBox="1"/>
          <p:nvPr/>
        </p:nvSpPr>
        <p:spPr>
          <a:xfrm>
            <a:off x="464313" y="3817100"/>
            <a:ext cx="17113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MultinomialNB</a:t>
            </a:r>
            <a:endParaRPr lang="fr-FR" sz="11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D8D6D8C-4B3B-4BF3-B4E5-9439424F8325}"/>
              </a:ext>
            </a:extLst>
          </p:cNvPr>
          <p:cNvSpPr txBox="1"/>
          <p:nvPr/>
        </p:nvSpPr>
        <p:spPr>
          <a:xfrm>
            <a:off x="2302243" y="3817099"/>
            <a:ext cx="17113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ComplementNB</a:t>
            </a:r>
            <a:endParaRPr lang="fr-FR" sz="11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ABF788D-016A-4C0E-A115-4CA1C9933CF0}"/>
              </a:ext>
            </a:extLst>
          </p:cNvPr>
          <p:cNvSpPr txBox="1"/>
          <p:nvPr/>
        </p:nvSpPr>
        <p:spPr>
          <a:xfrm>
            <a:off x="4114753" y="3817099"/>
            <a:ext cx="17113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GaussianNB</a:t>
            </a:r>
            <a:endParaRPr lang="fr-FR" sz="11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6D47604-C353-497B-84A5-532993323C63}"/>
              </a:ext>
            </a:extLst>
          </p:cNvPr>
          <p:cNvSpPr txBox="1"/>
          <p:nvPr/>
        </p:nvSpPr>
        <p:spPr>
          <a:xfrm>
            <a:off x="8140624" y="3821381"/>
            <a:ext cx="17113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ComplementNB</a:t>
            </a:r>
            <a:endParaRPr lang="fr-FR" sz="11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2785C89-F93F-4A8E-9D88-F6AEE7C6F8B0}"/>
              </a:ext>
            </a:extLst>
          </p:cNvPr>
          <p:cNvSpPr txBox="1"/>
          <p:nvPr/>
        </p:nvSpPr>
        <p:spPr>
          <a:xfrm>
            <a:off x="6335084" y="3842875"/>
            <a:ext cx="17113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MultinomialNB</a:t>
            </a:r>
            <a:endParaRPr lang="fr-FR" sz="11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C0B97C3-A677-4E8A-BD86-C7D6BE555ACD}"/>
              </a:ext>
            </a:extLst>
          </p:cNvPr>
          <p:cNvSpPr txBox="1"/>
          <p:nvPr/>
        </p:nvSpPr>
        <p:spPr>
          <a:xfrm>
            <a:off x="9851980" y="3817099"/>
            <a:ext cx="17113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GaussianNB</a:t>
            </a:r>
            <a:endParaRPr lang="fr-FR" sz="11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041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DE39F5-2173-478F-B11E-F6EF1133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00E1C7E-A1D0-4297-A941-D0E3748325CD}"/>
              </a:ext>
            </a:extLst>
          </p:cNvPr>
          <p:cNvSpPr/>
          <p:nvPr/>
        </p:nvSpPr>
        <p:spPr>
          <a:xfrm>
            <a:off x="126673" y="104010"/>
            <a:ext cx="5969327" cy="5505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7995F97-528E-460E-A253-9AFBED8CBCFD}"/>
              </a:ext>
            </a:extLst>
          </p:cNvPr>
          <p:cNvSpPr txBox="1"/>
          <p:nvPr/>
        </p:nvSpPr>
        <p:spPr>
          <a:xfrm>
            <a:off x="126671" y="120048"/>
            <a:ext cx="59693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Classification par classe SANS SEUIL 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2A550B0-897A-4C6E-94D5-A1C057E2B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921846" y="2584140"/>
            <a:ext cx="2646610" cy="3959155"/>
          </a:xfrm>
          <a:prstGeom prst="rect">
            <a:avLst/>
          </a:prstGeom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90E6859-7B06-457A-9D0E-00FD15B70E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" t="3255" b="1"/>
          <a:stretch/>
        </p:blipFill>
        <p:spPr bwMode="auto">
          <a:xfrm>
            <a:off x="7501812" y="746448"/>
            <a:ext cx="3722916" cy="249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A15053BE-CC20-4971-A18D-154E1F9E2E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5"/>
          <a:stretch/>
        </p:blipFill>
        <p:spPr bwMode="auto">
          <a:xfrm>
            <a:off x="203807" y="1431970"/>
            <a:ext cx="6736996" cy="440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que 15" descr="Avertissement">
            <a:extLst>
              <a:ext uri="{FF2B5EF4-FFF2-40B4-BE49-F238E27FC236}">
                <a16:creationId xmlns:a16="http://schemas.microsoft.com/office/drawing/2014/main" id="{C7789ABB-C966-459C-BC62-85363A2CC7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9389" y="4969192"/>
            <a:ext cx="456838" cy="456838"/>
          </a:xfrm>
          <a:prstGeom prst="rect">
            <a:avLst/>
          </a:prstGeom>
        </p:spPr>
      </p:pic>
      <p:pic>
        <p:nvPicPr>
          <p:cNvPr id="24" name="Graphique 23" descr="Avertissement">
            <a:extLst>
              <a:ext uri="{FF2B5EF4-FFF2-40B4-BE49-F238E27FC236}">
                <a16:creationId xmlns:a16="http://schemas.microsoft.com/office/drawing/2014/main" id="{43F95961-1355-416D-B7A5-C52A9C880A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3752" y="4969192"/>
            <a:ext cx="456838" cy="456838"/>
          </a:xfrm>
          <a:prstGeom prst="rect">
            <a:avLst/>
          </a:prstGeom>
        </p:spPr>
      </p:pic>
      <p:pic>
        <p:nvPicPr>
          <p:cNvPr id="25" name="Graphique 24" descr="Avertissement">
            <a:extLst>
              <a:ext uri="{FF2B5EF4-FFF2-40B4-BE49-F238E27FC236}">
                <a16:creationId xmlns:a16="http://schemas.microsoft.com/office/drawing/2014/main" id="{233E4459-124B-4A9C-9E51-80CA2A5798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59004" y="4969192"/>
            <a:ext cx="456838" cy="456838"/>
          </a:xfrm>
          <a:prstGeom prst="rect">
            <a:avLst/>
          </a:prstGeom>
        </p:spPr>
      </p:pic>
      <p:pic>
        <p:nvPicPr>
          <p:cNvPr id="26" name="Graphique 25" descr="Avertissement">
            <a:extLst>
              <a:ext uri="{FF2B5EF4-FFF2-40B4-BE49-F238E27FC236}">
                <a16:creationId xmlns:a16="http://schemas.microsoft.com/office/drawing/2014/main" id="{B5400DAB-A0E9-4756-A741-74719BCDD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0083" y="4969192"/>
            <a:ext cx="456838" cy="456838"/>
          </a:xfrm>
          <a:prstGeom prst="rect">
            <a:avLst/>
          </a:prstGeom>
        </p:spPr>
      </p:pic>
      <p:pic>
        <p:nvPicPr>
          <p:cNvPr id="27" name="Graphique 26" descr="Avertissement">
            <a:extLst>
              <a:ext uri="{FF2B5EF4-FFF2-40B4-BE49-F238E27FC236}">
                <a16:creationId xmlns:a16="http://schemas.microsoft.com/office/drawing/2014/main" id="{4159F208-B999-4378-8654-A9FECEEF4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25457" y="4969192"/>
            <a:ext cx="456838" cy="45683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2582BF4-DC26-4D95-83E2-EC68CD4DEEC1}"/>
              </a:ext>
            </a:extLst>
          </p:cNvPr>
          <p:cNvSpPr txBox="1"/>
          <p:nvPr/>
        </p:nvSpPr>
        <p:spPr>
          <a:xfrm>
            <a:off x="9363271" y="3795115"/>
            <a:ext cx="1861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93291B"/>
                </a:solidFill>
                <a:latin typeface="Arial Rounded MT Bold" panose="020F0704030504030204" pitchFamily="34" charset="0"/>
              </a:rPr>
              <a:t>Nb textes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/label</a:t>
            </a:r>
            <a:endParaRPr lang="fr-FR" sz="14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FCEED62-5C51-4F60-BC32-D9CA75713257}"/>
              </a:ext>
            </a:extLst>
          </p:cNvPr>
          <p:cNvSpPr/>
          <p:nvPr/>
        </p:nvSpPr>
        <p:spPr>
          <a:xfrm>
            <a:off x="203808" y="1182466"/>
            <a:ext cx="6896791" cy="4655192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3B59653-A666-4D25-8F81-23F1A48783EE}"/>
              </a:ext>
            </a:extLst>
          </p:cNvPr>
          <p:cNvSpPr/>
          <p:nvPr/>
        </p:nvSpPr>
        <p:spPr>
          <a:xfrm>
            <a:off x="7501811" y="698840"/>
            <a:ext cx="3788230" cy="2493963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4E828F4C-E25F-4B8B-BF5C-9404E8EAE81A}"/>
              </a:ext>
            </a:extLst>
          </p:cNvPr>
          <p:cNvSpPr/>
          <p:nvPr/>
        </p:nvSpPr>
        <p:spPr>
          <a:xfrm>
            <a:off x="6940804" y="1815512"/>
            <a:ext cx="495694" cy="26061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D6809B5-EA9C-4B75-8D06-D38B5CF824EB}"/>
              </a:ext>
            </a:extLst>
          </p:cNvPr>
          <p:cNvSpPr txBox="1"/>
          <p:nvPr/>
        </p:nvSpPr>
        <p:spPr>
          <a:xfrm>
            <a:off x="1112133" y="1359149"/>
            <a:ext cx="4920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C00000"/>
                </a:solidFill>
                <a:latin typeface="Arial Rounded MT Bold" panose="020F0704030504030204" pitchFamily="34" charset="0"/>
              </a:rPr>
              <a:t>Précision des différents labels sans seuil</a:t>
            </a:r>
            <a:endParaRPr lang="fr-FR" sz="14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0285718-52D6-4888-B69F-22CD25768AF0}"/>
              </a:ext>
            </a:extLst>
          </p:cNvPr>
          <p:cNvSpPr txBox="1"/>
          <p:nvPr/>
        </p:nvSpPr>
        <p:spPr>
          <a:xfrm>
            <a:off x="149185" y="776145"/>
            <a:ext cx="5542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93291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Seuil</a:t>
            </a:r>
            <a:r>
              <a:rPr lang="fr-FR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nombre minimum de textes par label</a:t>
            </a:r>
            <a:endParaRPr lang="fr-F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310E5D9-9CC0-460F-92F7-060D0A4EC817}"/>
              </a:ext>
            </a:extLst>
          </p:cNvPr>
          <p:cNvSpPr txBox="1"/>
          <p:nvPr/>
        </p:nvSpPr>
        <p:spPr>
          <a:xfrm>
            <a:off x="834298" y="6296457"/>
            <a:ext cx="9714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fr-FR" dirty="0">
                <a:solidFill>
                  <a:srgbClr val="93291B"/>
                </a:solidFill>
                <a:latin typeface="Arial Rounded MT Bold" panose="020F0704030504030204" pitchFamily="34" charset="0"/>
                <a:sym typeface="Wingdings" panose="05000000000000000000" pitchFamily="2" charset="2"/>
              </a:rPr>
              <a:t> </a:t>
            </a:r>
            <a:r>
              <a:rPr lang="fr-FR" dirty="0">
                <a:solidFill>
                  <a:srgbClr val="93291B"/>
                </a:solidFill>
                <a:latin typeface="Arial Rounded MT Bold" panose="020F0704030504030204" pitchFamily="34" charset="0"/>
              </a:rPr>
              <a:t>Fixation d’un seuil (arbitraire) définissant le nombre minimum de textes par label</a:t>
            </a:r>
            <a:endParaRPr lang="fr-FR" sz="1400" dirty="0">
              <a:solidFill>
                <a:srgbClr val="93291B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1EDF4B8-6E6C-4962-AB00-2AB9254C7BD1}"/>
              </a:ext>
            </a:extLst>
          </p:cNvPr>
          <p:cNvSpPr txBox="1"/>
          <p:nvPr/>
        </p:nvSpPr>
        <p:spPr>
          <a:xfrm>
            <a:off x="852960" y="5958140"/>
            <a:ext cx="9714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fr-FR" dirty="0">
                <a:solidFill>
                  <a:srgbClr val="93291B"/>
                </a:solidFill>
                <a:latin typeface="Arial Rounded MT Bold" panose="020F0704030504030204" pitchFamily="34" charset="0"/>
                <a:sym typeface="Wingdings" panose="05000000000000000000" pitchFamily="2" charset="2"/>
              </a:rPr>
              <a:t>Peu</a:t>
            </a:r>
            <a:r>
              <a:rPr lang="fr-FR" dirty="0">
                <a:solidFill>
                  <a:srgbClr val="93291B"/>
                </a:solidFill>
                <a:latin typeface="Arial Rounded MT Bold" panose="020F0704030504030204" pitchFamily="34" charset="0"/>
              </a:rPr>
              <a:t> de  textes pour certains labels + corpus peu spécifique  =  précision nulle</a:t>
            </a:r>
            <a:endParaRPr lang="fr-FR" sz="1400" dirty="0">
              <a:solidFill>
                <a:srgbClr val="93291B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679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DE39F5-2173-478F-B11E-F6EF1133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00E1C7E-A1D0-4297-A941-D0E3748325CD}"/>
              </a:ext>
            </a:extLst>
          </p:cNvPr>
          <p:cNvSpPr/>
          <p:nvPr/>
        </p:nvSpPr>
        <p:spPr>
          <a:xfrm>
            <a:off x="126673" y="104010"/>
            <a:ext cx="5969327" cy="5505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7995F97-528E-460E-A253-9AFBED8CBCFD}"/>
              </a:ext>
            </a:extLst>
          </p:cNvPr>
          <p:cNvSpPr txBox="1"/>
          <p:nvPr/>
        </p:nvSpPr>
        <p:spPr>
          <a:xfrm>
            <a:off x="126671" y="120048"/>
            <a:ext cx="59693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Classification par classe AVEC SEUILS  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0285718-52D6-4888-B69F-22CD25768AF0}"/>
              </a:ext>
            </a:extLst>
          </p:cNvPr>
          <p:cNvSpPr txBox="1"/>
          <p:nvPr/>
        </p:nvSpPr>
        <p:spPr>
          <a:xfrm>
            <a:off x="126671" y="701311"/>
            <a:ext cx="5542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93291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Seuil</a:t>
            </a:r>
            <a:r>
              <a:rPr lang="fr-FR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nombre minimum de textes par label</a:t>
            </a:r>
            <a:endParaRPr lang="fr-F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310E5D9-9CC0-460F-92F7-060D0A4EC817}"/>
              </a:ext>
            </a:extLst>
          </p:cNvPr>
          <p:cNvSpPr txBox="1"/>
          <p:nvPr/>
        </p:nvSpPr>
        <p:spPr>
          <a:xfrm>
            <a:off x="2108742" y="6005460"/>
            <a:ext cx="6531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fr-FR" dirty="0">
                <a:solidFill>
                  <a:srgbClr val="93291B"/>
                </a:solidFill>
                <a:latin typeface="Arial Rounded MT Bold" panose="020F0704030504030204" pitchFamily="34" charset="0"/>
                <a:sym typeface="Wingdings" panose="05000000000000000000" pitchFamily="2" charset="2"/>
              </a:rPr>
              <a:t> </a:t>
            </a:r>
            <a:r>
              <a:rPr lang="fr-FR" dirty="0">
                <a:solidFill>
                  <a:srgbClr val="93291B"/>
                </a:solidFill>
                <a:latin typeface="Arial Rounded MT Bold" panose="020F0704030504030204" pitchFamily="34" charset="0"/>
              </a:rPr>
              <a:t>La précision est améliorée quand le seuil augmente.</a:t>
            </a:r>
            <a:endParaRPr lang="fr-FR" sz="1400" dirty="0">
              <a:solidFill>
                <a:srgbClr val="93291B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AA922E32-EDA7-4906-8028-F2246F6502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2"/>
          <a:stretch/>
        </p:blipFill>
        <p:spPr bwMode="auto">
          <a:xfrm>
            <a:off x="1621021" y="1117420"/>
            <a:ext cx="8949957" cy="472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F15F80D1-C9A6-4D1B-9CE1-3C9F3405F80B}"/>
              </a:ext>
            </a:extLst>
          </p:cNvPr>
          <p:cNvSpPr txBox="1"/>
          <p:nvPr/>
        </p:nvSpPr>
        <p:spPr>
          <a:xfrm>
            <a:off x="1976923" y="3819492"/>
            <a:ext cx="17113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CP101</a:t>
            </a:r>
            <a:endParaRPr lang="fr-FR" sz="105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4B5C2C9-B11D-4CA9-B07F-98BBF3D24D93}"/>
              </a:ext>
            </a:extLst>
          </p:cNvPr>
          <p:cNvSpPr txBox="1"/>
          <p:nvPr/>
        </p:nvSpPr>
        <p:spPr>
          <a:xfrm>
            <a:off x="3663089" y="3866269"/>
            <a:ext cx="17113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pvcp201</a:t>
            </a:r>
            <a:endParaRPr lang="fr-FR" sz="105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3FAD8CF-7356-4CF9-B0DE-F965F8A41F08}"/>
              </a:ext>
            </a:extLst>
          </p:cNvPr>
          <p:cNvSpPr txBox="1"/>
          <p:nvPr/>
        </p:nvSpPr>
        <p:spPr>
          <a:xfrm>
            <a:off x="5374445" y="3866269"/>
            <a:ext cx="17113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pvcp301</a:t>
            </a:r>
            <a:endParaRPr lang="fr-FR" sz="105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16D4613-D394-4477-962F-63A9A023E92A}"/>
              </a:ext>
            </a:extLst>
          </p:cNvPr>
          <p:cNvSpPr txBox="1"/>
          <p:nvPr/>
        </p:nvSpPr>
        <p:spPr>
          <a:xfrm>
            <a:off x="7060611" y="3877659"/>
            <a:ext cx="17113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pvcp501</a:t>
            </a:r>
            <a:endParaRPr lang="fr-FR" sz="105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693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DE39F5-2173-478F-B11E-F6EF1133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00E1C7E-A1D0-4297-A941-D0E3748325CD}"/>
              </a:ext>
            </a:extLst>
          </p:cNvPr>
          <p:cNvSpPr/>
          <p:nvPr/>
        </p:nvSpPr>
        <p:spPr>
          <a:xfrm>
            <a:off x="126673" y="104010"/>
            <a:ext cx="3465613" cy="5505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7995F97-528E-460E-A253-9AFBED8CBCFD}"/>
              </a:ext>
            </a:extLst>
          </p:cNvPr>
          <p:cNvSpPr txBox="1"/>
          <p:nvPr/>
        </p:nvSpPr>
        <p:spPr>
          <a:xfrm>
            <a:off x="126671" y="120048"/>
            <a:ext cx="34656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Colonnes vectorisées 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1EDF4B8-6E6C-4962-AB00-2AB9254C7BD1}"/>
              </a:ext>
            </a:extLst>
          </p:cNvPr>
          <p:cNvSpPr txBox="1"/>
          <p:nvPr/>
        </p:nvSpPr>
        <p:spPr>
          <a:xfrm>
            <a:off x="955597" y="6033293"/>
            <a:ext cx="9714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fr-FR" dirty="0">
                <a:solidFill>
                  <a:srgbClr val="93291B"/>
                </a:solidFill>
                <a:latin typeface="Arial Rounded MT Bold" panose="020F0704030504030204" pitchFamily="34" charset="0"/>
                <a:sym typeface="Wingdings" panose="05000000000000000000" pitchFamily="2" charset="2"/>
              </a:rPr>
              <a:t>La performance est améliorée en utilisant la colonne fusion « </a:t>
            </a:r>
            <a:r>
              <a:rPr lang="fr-FR" dirty="0" err="1">
                <a:solidFill>
                  <a:srgbClr val="93291B"/>
                </a:solidFill>
                <a:latin typeface="Arial Rounded MT Bold" panose="020F0704030504030204" pitchFamily="34" charset="0"/>
                <a:sym typeface="Wingdings" panose="05000000000000000000" pitchFamily="2" charset="2"/>
              </a:rPr>
              <a:t>title+texte</a:t>
            </a:r>
            <a:r>
              <a:rPr lang="fr-FR" dirty="0">
                <a:solidFill>
                  <a:srgbClr val="93291B"/>
                </a:solidFill>
                <a:latin typeface="Arial Rounded MT Bold" panose="020F0704030504030204" pitchFamily="34" charset="0"/>
                <a:sym typeface="Wingdings" panose="05000000000000000000" pitchFamily="2" charset="2"/>
              </a:rPr>
              <a:t> » nettoyée</a:t>
            </a:r>
            <a:endParaRPr lang="fr-FR" sz="1400" dirty="0">
              <a:solidFill>
                <a:srgbClr val="93291B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A9F866C-2F7C-4559-A931-077ABDFA4F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7" b="2969"/>
          <a:stretch/>
        </p:blipFill>
        <p:spPr bwMode="auto">
          <a:xfrm>
            <a:off x="121296" y="858411"/>
            <a:ext cx="7735080" cy="484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886EA1B-7908-4DEE-8D8E-48FDDD7CE955}"/>
              </a:ext>
            </a:extLst>
          </p:cNvPr>
          <p:cNvSpPr txBox="1"/>
          <p:nvPr/>
        </p:nvSpPr>
        <p:spPr>
          <a:xfrm>
            <a:off x="533961" y="722775"/>
            <a:ext cx="72197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Performance des modèles en fonction de la colonne vectorisée </a:t>
            </a:r>
          </a:p>
          <a:p>
            <a:pPr algn="ctr"/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(métrique :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accuracy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)</a:t>
            </a:r>
            <a:endParaRPr lang="fr-FR" sz="14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C908150-AA55-4EFA-A4F0-58057F287A87}"/>
              </a:ext>
            </a:extLst>
          </p:cNvPr>
          <p:cNvSpPr txBox="1"/>
          <p:nvPr/>
        </p:nvSpPr>
        <p:spPr>
          <a:xfrm>
            <a:off x="492102" y="3845092"/>
            <a:ext cx="17113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texte_clean</a:t>
            </a:r>
            <a:endParaRPr lang="fr-FR" sz="105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76C264C-B3E6-4573-BDB4-3B46E16665A0}"/>
              </a:ext>
            </a:extLst>
          </p:cNvPr>
          <p:cNvSpPr txBox="1"/>
          <p:nvPr/>
        </p:nvSpPr>
        <p:spPr>
          <a:xfrm>
            <a:off x="2374488" y="3846844"/>
            <a:ext cx="17113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texte_clean_lemma</a:t>
            </a:r>
            <a:endParaRPr lang="fr-FR" sz="105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D79539F-E93D-4435-9013-5F45384549F1}"/>
              </a:ext>
            </a:extLst>
          </p:cNvPr>
          <p:cNvSpPr txBox="1"/>
          <p:nvPr/>
        </p:nvSpPr>
        <p:spPr>
          <a:xfrm>
            <a:off x="4174239" y="3845091"/>
            <a:ext cx="17113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texte_clean_stem</a:t>
            </a:r>
            <a:endParaRPr lang="fr-FR" sz="105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3321B413-1332-45A6-869C-EE663BAB9BD7}"/>
              </a:ext>
            </a:extLst>
          </p:cNvPr>
          <p:cNvSpPr txBox="1"/>
          <p:nvPr/>
        </p:nvSpPr>
        <p:spPr>
          <a:xfrm>
            <a:off x="6056625" y="3845091"/>
            <a:ext cx="17113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title+texte</a:t>
            </a:r>
            <a:endParaRPr lang="fr-FR" sz="105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DE7D897-B613-4757-8F90-A96FD6B349A5}"/>
              </a:ext>
            </a:extLst>
          </p:cNvPr>
          <p:cNvSpPr txBox="1"/>
          <p:nvPr/>
        </p:nvSpPr>
        <p:spPr>
          <a:xfrm>
            <a:off x="7921691" y="1282752"/>
            <a:ext cx="371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93291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texte_clean</a:t>
            </a:r>
            <a:r>
              <a:rPr lang="fr-FR" b="1" dirty="0">
                <a:solidFill>
                  <a:srgbClr val="93291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: colonne texte nettoyée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B88E55CE-B279-476A-8406-C78E82F66070}"/>
              </a:ext>
            </a:extLst>
          </p:cNvPr>
          <p:cNvSpPr txBox="1"/>
          <p:nvPr/>
        </p:nvSpPr>
        <p:spPr>
          <a:xfrm>
            <a:off x="7921691" y="1765144"/>
            <a:ext cx="395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93291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texte_clean_lemma</a:t>
            </a:r>
            <a:r>
              <a:rPr lang="fr-FR" b="1" dirty="0">
                <a:solidFill>
                  <a:srgbClr val="93291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colonne texte nettoyée + lemmatisation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928D44CC-B572-4699-8562-ADE1B762A81E}"/>
              </a:ext>
            </a:extLst>
          </p:cNvPr>
          <p:cNvSpPr txBox="1"/>
          <p:nvPr/>
        </p:nvSpPr>
        <p:spPr>
          <a:xfrm>
            <a:off x="7956865" y="2524535"/>
            <a:ext cx="395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93291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texte_clean_stem</a:t>
            </a:r>
            <a:r>
              <a:rPr lang="fr-FR" b="1" dirty="0">
                <a:solidFill>
                  <a:srgbClr val="93291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colonne texte nettoyée +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stemming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F7B73BA-D3FD-49D7-B14E-7586A0ADC762}"/>
              </a:ext>
            </a:extLst>
          </p:cNvPr>
          <p:cNvSpPr txBox="1"/>
          <p:nvPr/>
        </p:nvSpPr>
        <p:spPr>
          <a:xfrm>
            <a:off x="7960744" y="3363969"/>
            <a:ext cx="395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93291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title+texte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: fusion de 2 colonnes</a:t>
            </a: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colonnes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+ texte nettoyées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7B0FE822-54B7-431F-8E98-6E8DE2D72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6798" y="4122090"/>
            <a:ext cx="1184831" cy="612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44C5D16-0961-4CAB-A411-22F29782088D}"/>
              </a:ext>
            </a:extLst>
          </p:cNvPr>
          <p:cNvSpPr/>
          <p:nvPr/>
        </p:nvSpPr>
        <p:spPr>
          <a:xfrm>
            <a:off x="6096000" y="1125386"/>
            <a:ext cx="1573763" cy="46409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5F8EE51-763B-4FB0-8183-E35A3D877CC6}"/>
              </a:ext>
            </a:extLst>
          </p:cNvPr>
          <p:cNvSpPr txBox="1"/>
          <p:nvPr/>
        </p:nvSpPr>
        <p:spPr>
          <a:xfrm>
            <a:off x="7856376" y="4748436"/>
            <a:ext cx="3583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>
                <a:latin typeface="Calibri" panose="020F0502020204030204" pitchFamily="34" charset="0"/>
                <a:cs typeface="Calibri" panose="020F0502020204030204" pitchFamily="34" charset="0"/>
              </a:rPr>
              <a:t>Note : pour la colonne « </a:t>
            </a:r>
            <a:r>
              <a:rPr lang="fr-FR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lang="fr-FR" sz="1600" i="1" dirty="0">
                <a:latin typeface="Calibri" panose="020F0502020204030204" pitchFamily="34" charset="0"/>
                <a:cs typeface="Calibri" panose="020F0502020204030204" pitchFamily="34" charset="0"/>
              </a:rPr>
              <a:t> », </a:t>
            </a:r>
          </a:p>
          <a:p>
            <a:r>
              <a:rPr lang="fr-FR" sz="1600" i="1" dirty="0">
                <a:latin typeface="Calibri" panose="020F0502020204030204" pitchFamily="34" charset="0"/>
                <a:cs typeface="Calibri" panose="020F0502020204030204" pitchFamily="34" charset="0"/>
              </a:rPr>
              <a:t>seuls </a:t>
            </a:r>
            <a:r>
              <a:rPr lang="fr-FR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les mots du titre </a:t>
            </a:r>
            <a:r>
              <a:rPr lang="fr-FR" sz="1600" i="1" dirty="0">
                <a:latin typeface="Calibri" panose="020F0502020204030204" pitchFamily="34" charset="0"/>
                <a:cs typeface="Calibri" panose="020F0502020204030204" pitchFamily="34" charset="0"/>
              </a:rPr>
              <a:t>ont été conservés.</a:t>
            </a:r>
          </a:p>
        </p:txBody>
      </p:sp>
    </p:spTree>
    <p:extLst>
      <p:ext uri="{BB962C8B-B14F-4D97-AF65-F5344CB8AC3E}">
        <p14:creationId xmlns:p14="http://schemas.microsoft.com/office/powerpoint/2010/main" val="1744073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64D76AD-C7F5-405D-B18B-A88446009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63" y="1419965"/>
            <a:ext cx="577215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DE39F5-2173-478F-B11E-F6EF1133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00E1C7E-A1D0-4297-A941-D0E3748325CD}"/>
              </a:ext>
            </a:extLst>
          </p:cNvPr>
          <p:cNvSpPr/>
          <p:nvPr/>
        </p:nvSpPr>
        <p:spPr>
          <a:xfrm>
            <a:off x="126673" y="318615"/>
            <a:ext cx="6087515" cy="5505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7995F97-528E-460E-A253-9AFBED8CBCFD}"/>
              </a:ext>
            </a:extLst>
          </p:cNvPr>
          <p:cNvSpPr txBox="1"/>
          <p:nvPr/>
        </p:nvSpPr>
        <p:spPr>
          <a:xfrm>
            <a:off x="126671" y="334653"/>
            <a:ext cx="64794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Colonnes vectorisées : essais de fusion 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1EDF4B8-6E6C-4962-AB00-2AB9254C7BD1}"/>
              </a:ext>
            </a:extLst>
          </p:cNvPr>
          <p:cNvSpPr txBox="1"/>
          <p:nvPr/>
        </p:nvSpPr>
        <p:spPr>
          <a:xfrm>
            <a:off x="523057" y="5973426"/>
            <a:ext cx="9714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fr-FR" dirty="0">
                <a:solidFill>
                  <a:srgbClr val="93291B"/>
                </a:solidFill>
                <a:latin typeface="Arial Rounded MT Bold" panose="020F0704030504030204" pitchFamily="34" charset="0"/>
                <a:sym typeface="Wingdings" panose="05000000000000000000" pitchFamily="2" charset="2"/>
              </a:rPr>
              <a:t>La performance est améliorée en utilisant les colonnes fusionnées « </a:t>
            </a:r>
            <a:r>
              <a:rPr lang="fr-FR" dirty="0" err="1">
                <a:solidFill>
                  <a:srgbClr val="93291B"/>
                </a:solidFill>
                <a:latin typeface="Arial Rounded MT Bold" panose="020F0704030504030204" pitchFamily="34" charset="0"/>
                <a:sym typeface="Wingdings" panose="05000000000000000000" pitchFamily="2" charset="2"/>
              </a:rPr>
              <a:t>title+texte</a:t>
            </a:r>
            <a:r>
              <a:rPr lang="fr-FR" dirty="0">
                <a:solidFill>
                  <a:srgbClr val="93291B"/>
                </a:solidFill>
                <a:latin typeface="Arial Rounded MT Bold" panose="020F0704030504030204" pitchFamily="34" charset="0"/>
                <a:sym typeface="Wingdings" panose="05000000000000000000" pitchFamily="2" charset="2"/>
              </a:rPr>
              <a:t> »</a:t>
            </a:r>
            <a:endParaRPr lang="fr-FR" sz="1400" dirty="0">
              <a:solidFill>
                <a:srgbClr val="93291B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C908150-AA55-4EFA-A4F0-58057F287A87}"/>
              </a:ext>
            </a:extLst>
          </p:cNvPr>
          <p:cNvSpPr txBox="1"/>
          <p:nvPr/>
        </p:nvSpPr>
        <p:spPr>
          <a:xfrm>
            <a:off x="708572" y="3905221"/>
            <a:ext cx="17113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title+texte_clean</a:t>
            </a:r>
            <a:endParaRPr lang="fr-FR" sz="105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76C264C-B3E6-4573-BDB4-3B46E16665A0}"/>
              </a:ext>
            </a:extLst>
          </p:cNvPr>
          <p:cNvSpPr txBox="1"/>
          <p:nvPr/>
        </p:nvSpPr>
        <p:spPr>
          <a:xfrm>
            <a:off x="2510694" y="3903468"/>
            <a:ext cx="17113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title+texte_lemma</a:t>
            </a:r>
            <a:endParaRPr lang="fr-FR" sz="105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D79539F-E93D-4435-9013-5F45384549F1}"/>
              </a:ext>
            </a:extLst>
          </p:cNvPr>
          <p:cNvSpPr txBox="1"/>
          <p:nvPr/>
        </p:nvSpPr>
        <p:spPr>
          <a:xfrm>
            <a:off x="4228482" y="3903468"/>
            <a:ext cx="17113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title+texte_stem</a:t>
            </a:r>
            <a:endParaRPr lang="fr-FR" sz="105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F7B73BA-D3FD-49D7-B14E-7586A0ADC762}"/>
              </a:ext>
            </a:extLst>
          </p:cNvPr>
          <p:cNvSpPr txBox="1"/>
          <p:nvPr/>
        </p:nvSpPr>
        <p:spPr>
          <a:xfrm>
            <a:off x="6475447" y="2476833"/>
            <a:ext cx="395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93291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title+texte_clean</a:t>
            </a:r>
            <a:r>
              <a:rPr lang="fr-FR" b="1" dirty="0">
                <a:solidFill>
                  <a:srgbClr val="93291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: fusion de 2 colonnes</a:t>
            </a: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colonnes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+ texte nettoyées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7B0FE822-54B7-431F-8E98-6E8DE2D72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3" y="1707224"/>
            <a:ext cx="1184831" cy="612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44C5D16-0961-4CAB-A411-22F29782088D}"/>
              </a:ext>
            </a:extLst>
          </p:cNvPr>
          <p:cNvSpPr/>
          <p:nvPr/>
        </p:nvSpPr>
        <p:spPr>
          <a:xfrm>
            <a:off x="2558337" y="1765143"/>
            <a:ext cx="1613857" cy="367289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1D2A7BC-460A-4A76-8D16-EB4FFC333E57}"/>
              </a:ext>
            </a:extLst>
          </p:cNvPr>
          <p:cNvSpPr txBox="1"/>
          <p:nvPr/>
        </p:nvSpPr>
        <p:spPr>
          <a:xfrm>
            <a:off x="6475447" y="3318982"/>
            <a:ext cx="4599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93291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title+texte_lemma</a:t>
            </a:r>
            <a:r>
              <a:rPr lang="fr-FR" b="1" dirty="0">
                <a:solidFill>
                  <a:srgbClr val="93291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dirty="0">
                <a:highlight>
                  <a:srgbClr val="A1C9E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fusion de 2 colonnes</a:t>
            </a:r>
          </a:p>
          <a:p>
            <a:r>
              <a:rPr lang="fr-FR" dirty="0">
                <a:highlight>
                  <a:srgbClr val="A1C9E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colonnes </a:t>
            </a:r>
            <a:r>
              <a:rPr lang="fr-FR" dirty="0" err="1">
                <a:highlight>
                  <a:srgbClr val="A1C9E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lang="fr-FR" dirty="0">
                <a:highlight>
                  <a:srgbClr val="A1C9E2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+ texte nettoyées + lemmatisées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26DBF2A-8EE3-43F2-96FA-EAB57F03E8D5}"/>
              </a:ext>
            </a:extLst>
          </p:cNvPr>
          <p:cNvSpPr txBox="1"/>
          <p:nvPr/>
        </p:nvSpPr>
        <p:spPr>
          <a:xfrm>
            <a:off x="6475447" y="4339104"/>
            <a:ext cx="4599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93291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title+texte_stem</a:t>
            </a:r>
            <a:r>
              <a:rPr lang="fr-FR" b="1" dirty="0">
                <a:solidFill>
                  <a:srgbClr val="93291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: fusion de 2 colonnes</a:t>
            </a: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colonnes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+ texte nettoyées +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stemming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012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0FD3386-DEE0-453F-92A8-B882C8D3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27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CFBADEE-454F-4078-8B51-886D12582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78" y="1311149"/>
            <a:ext cx="9429750" cy="4387231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E7FEE94-D5CB-4BB2-92A3-29A6864CE662}"/>
              </a:ext>
            </a:extLst>
          </p:cNvPr>
          <p:cNvSpPr/>
          <p:nvPr/>
        </p:nvSpPr>
        <p:spPr>
          <a:xfrm>
            <a:off x="126673" y="159995"/>
            <a:ext cx="3316323" cy="5505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0065901-F6C1-4CAA-8787-43A600D7EE01}"/>
              </a:ext>
            </a:extLst>
          </p:cNvPr>
          <p:cNvSpPr txBox="1"/>
          <p:nvPr/>
        </p:nvSpPr>
        <p:spPr>
          <a:xfrm>
            <a:off x="126671" y="176033"/>
            <a:ext cx="35029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Matrice de confusion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14AA7AB-FB64-429E-90D4-8D17E3B094A6}"/>
              </a:ext>
            </a:extLst>
          </p:cNvPr>
          <p:cNvSpPr txBox="1"/>
          <p:nvPr/>
        </p:nvSpPr>
        <p:spPr>
          <a:xfrm>
            <a:off x="3511986" y="253626"/>
            <a:ext cx="2842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93291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Modèle</a:t>
            </a:r>
            <a:r>
              <a:rPr lang="fr-FR" sz="2000" b="1" dirty="0">
                <a:solidFill>
                  <a:srgbClr val="02385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sz="2000" b="1" dirty="0" err="1">
                <a:solidFill>
                  <a:srgbClr val="02385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MultinomialNB</a:t>
            </a:r>
            <a:endParaRPr lang="fr-FR" sz="2000" b="1" dirty="0">
              <a:solidFill>
                <a:srgbClr val="02385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05DF334-61D5-412C-B704-6007ACC71E01}"/>
              </a:ext>
            </a:extLst>
          </p:cNvPr>
          <p:cNvSpPr txBox="1"/>
          <p:nvPr/>
        </p:nvSpPr>
        <p:spPr>
          <a:xfrm>
            <a:off x="6344816" y="244533"/>
            <a:ext cx="2325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93291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Vectorisation</a:t>
            </a:r>
            <a:r>
              <a:rPr lang="fr-FR" sz="2000" b="1" dirty="0">
                <a:solidFill>
                  <a:srgbClr val="02385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BOW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037D285-07F0-49D4-AC28-60924E4D5C0D}"/>
              </a:ext>
            </a:extLst>
          </p:cNvPr>
          <p:cNvSpPr txBox="1"/>
          <p:nvPr/>
        </p:nvSpPr>
        <p:spPr>
          <a:xfrm>
            <a:off x="8670685" y="239775"/>
            <a:ext cx="1504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93291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SANS SEUIL</a:t>
            </a:r>
            <a:endParaRPr lang="fr-FR" sz="2000" b="1" dirty="0">
              <a:solidFill>
                <a:srgbClr val="02385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A738228-0527-4A1C-A25F-40DEDA25BA84}"/>
              </a:ext>
            </a:extLst>
          </p:cNvPr>
          <p:cNvSpPr txBox="1"/>
          <p:nvPr/>
        </p:nvSpPr>
        <p:spPr>
          <a:xfrm>
            <a:off x="8108021" y="653736"/>
            <a:ext cx="2842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rgbClr val="93291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fr-FR" sz="2000" b="1" dirty="0">
                <a:solidFill>
                  <a:srgbClr val="02385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78,1%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99ED384-6435-4AD7-9D13-B3C62BF70FF9}"/>
              </a:ext>
            </a:extLst>
          </p:cNvPr>
          <p:cNvSpPr txBox="1"/>
          <p:nvPr/>
        </p:nvSpPr>
        <p:spPr>
          <a:xfrm>
            <a:off x="5158451" y="911039"/>
            <a:ext cx="1195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73A9CF"/>
                </a:solidFill>
                <a:latin typeface="Arial Rounded MT Bold" panose="020F0704030504030204" pitchFamily="34" charset="0"/>
              </a:rPr>
              <a:t>Prédits</a:t>
            </a:r>
            <a:endParaRPr lang="fr-FR" sz="1400" dirty="0">
              <a:solidFill>
                <a:srgbClr val="73A9C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2E91734-B053-454C-B22D-9959BC093033}"/>
              </a:ext>
            </a:extLst>
          </p:cNvPr>
          <p:cNvSpPr txBox="1"/>
          <p:nvPr/>
        </p:nvSpPr>
        <p:spPr>
          <a:xfrm rot="16200000">
            <a:off x="68845" y="3399588"/>
            <a:ext cx="963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23858"/>
                </a:solidFill>
                <a:latin typeface="Arial Rounded MT Bold" panose="020F0704030504030204" pitchFamily="34" charset="0"/>
              </a:rPr>
              <a:t>Vrais</a:t>
            </a:r>
            <a:endParaRPr lang="fr-FR" sz="1400" dirty="0">
              <a:solidFill>
                <a:srgbClr val="023858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2959B91-CC0E-4E0E-A86B-008AB6100FA3}"/>
              </a:ext>
            </a:extLst>
          </p:cNvPr>
          <p:cNvSpPr txBox="1"/>
          <p:nvPr/>
        </p:nvSpPr>
        <p:spPr>
          <a:xfrm>
            <a:off x="377928" y="5992430"/>
            <a:ext cx="11436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fr-FR" dirty="0">
                <a:solidFill>
                  <a:srgbClr val="93291B"/>
                </a:solidFill>
                <a:latin typeface="Arial Rounded MT Bold" panose="020F0704030504030204" pitchFamily="34" charset="0"/>
                <a:sym typeface="Wingdings" panose="05000000000000000000" pitchFamily="2" charset="2"/>
              </a:rPr>
              <a:t>La classe pvcp201, </a:t>
            </a:r>
            <a:r>
              <a:rPr lang="fr-FR" dirty="0" err="1">
                <a:solidFill>
                  <a:srgbClr val="93291B"/>
                </a:solidFill>
                <a:latin typeface="Arial Rounded MT Bold" panose="020F0704030504030204" pitchFamily="34" charset="0"/>
                <a:sym typeface="Wingdings" panose="05000000000000000000" pitchFamily="2" charset="2"/>
              </a:rPr>
              <a:t>ulltra</a:t>
            </a:r>
            <a:r>
              <a:rPr lang="fr-FR" dirty="0">
                <a:solidFill>
                  <a:srgbClr val="93291B"/>
                </a:solidFill>
                <a:latin typeface="Arial Rounded MT Bold" panose="020F0704030504030204" pitchFamily="34" charset="0"/>
                <a:sym typeface="Wingdings" panose="05000000000000000000" pitchFamily="2" charset="2"/>
              </a:rPr>
              <a:t> majoritaire est source d’erreurs dans la classification des autres classes.</a:t>
            </a:r>
            <a:endParaRPr lang="fr-FR" sz="1400" dirty="0">
              <a:solidFill>
                <a:srgbClr val="93291B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045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0FD3386-DEE0-453F-92A8-B882C8D3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E7FEE94-D5CB-4BB2-92A3-29A6864CE662}"/>
              </a:ext>
            </a:extLst>
          </p:cNvPr>
          <p:cNvSpPr/>
          <p:nvPr/>
        </p:nvSpPr>
        <p:spPr>
          <a:xfrm>
            <a:off x="126673" y="159995"/>
            <a:ext cx="3316323" cy="5505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0065901-F6C1-4CAA-8787-43A600D7EE01}"/>
              </a:ext>
            </a:extLst>
          </p:cNvPr>
          <p:cNvSpPr txBox="1"/>
          <p:nvPr/>
        </p:nvSpPr>
        <p:spPr>
          <a:xfrm>
            <a:off x="126671" y="176033"/>
            <a:ext cx="35029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Matrice de confusion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14AA7AB-FB64-429E-90D4-8D17E3B094A6}"/>
              </a:ext>
            </a:extLst>
          </p:cNvPr>
          <p:cNvSpPr txBox="1"/>
          <p:nvPr/>
        </p:nvSpPr>
        <p:spPr>
          <a:xfrm>
            <a:off x="3511986" y="253626"/>
            <a:ext cx="3019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93291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Modèle</a:t>
            </a:r>
            <a:r>
              <a:rPr lang="fr-FR" sz="2000" b="1" dirty="0">
                <a:solidFill>
                  <a:srgbClr val="02385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sz="2000" b="1" dirty="0" err="1">
                <a:solidFill>
                  <a:srgbClr val="02385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ComplementNB</a:t>
            </a:r>
            <a:endParaRPr lang="fr-FR" sz="2000" b="1" dirty="0">
              <a:solidFill>
                <a:srgbClr val="02385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05DF334-61D5-412C-B704-6007ACC71E01}"/>
              </a:ext>
            </a:extLst>
          </p:cNvPr>
          <p:cNvSpPr txBox="1"/>
          <p:nvPr/>
        </p:nvSpPr>
        <p:spPr>
          <a:xfrm>
            <a:off x="6344816" y="244533"/>
            <a:ext cx="2325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93291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Vectorisation</a:t>
            </a:r>
            <a:r>
              <a:rPr lang="fr-FR" sz="2000" b="1" dirty="0">
                <a:solidFill>
                  <a:srgbClr val="02385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BOW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037D285-07F0-49D4-AC28-60924E4D5C0D}"/>
              </a:ext>
            </a:extLst>
          </p:cNvPr>
          <p:cNvSpPr txBox="1"/>
          <p:nvPr/>
        </p:nvSpPr>
        <p:spPr>
          <a:xfrm>
            <a:off x="8670685" y="239775"/>
            <a:ext cx="314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93291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SEUIL </a:t>
            </a:r>
            <a:r>
              <a:rPr lang="fr-FR" sz="2000" b="1" dirty="0">
                <a:solidFill>
                  <a:srgbClr val="02385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50 textes min /label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A738228-0527-4A1C-A25F-40DEDA25BA84}"/>
              </a:ext>
            </a:extLst>
          </p:cNvPr>
          <p:cNvSpPr txBox="1"/>
          <p:nvPr/>
        </p:nvSpPr>
        <p:spPr>
          <a:xfrm>
            <a:off x="8108021" y="653736"/>
            <a:ext cx="2842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rgbClr val="93291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fr-FR" sz="2000" b="1" dirty="0">
                <a:solidFill>
                  <a:srgbClr val="02385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84,3%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99ED384-6435-4AD7-9D13-B3C62BF70FF9}"/>
              </a:ext>
            </a:extLst>
          </p:cNvPr>
          <p:cNvSpPr txBox="1"/>
          <p:nvPr/>
        </p:nvSpPr>
        <p:spPr>
          <a:xfrm>
            <a:off x="5384436" y="1510180"/>
            <a:ext cx="1195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73A9CF"/>
                </a:solidFill>
                <a:latin typeface="Arial Rounded MT Bold" panose="020F0704030504030204" pitchFamily="34" charset="0"/>
              </a:rPr>
              <a:t>Prédits</a:t>
            </a:r>
            <a:endParaRPr lang="fr-FR" sz="1400" dirty="0">
              <a:solidFill>
                <a:srgbClr val="73A9C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2E91734-B053-454C-B22D-9959BC093033}"/>
              </a:ext>
            </a:extLst>
          </p:cNvPr>
          <p:cNvSpPr txBox="1"/>
          <p:nvPr/>
        </p:nvSpPr>
        <p:spPr>
          <a:xfrm rot="16200000">
            <a:off x="1095214" y="3514049"/>
            <a:ext cx="963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23858"/>
                </a:solidFill>
                <a:latin typeface="Arial Rounded MT Bold" panose="020F0704030504030204" pitchFamily="34" charset="0"/>
              </a:rPr>
              <a:t>Vrais</a:t>
            </a:r>
            <a:endParaRPr lang="fr-FR" sz="1400" dirty="0">
              <a:solidFill>
                <a:srgbClr val="023858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C3CAA4D-D964-4732-BCE3-47CA9BA99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799" y="1879512"/>
            <a:ext cx="7858708" cy="341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85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2BCEF4-63CB-42C4-8090-19541454D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29</a:t>
            </a:fld>
            <a:endParaRPr lang="en-US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D0D0E9E-A510-4ED1-B75B-B2CA454A6A5F}"/>
              </a:ext>
            </a:extLst>
          </p:cNvPr>
          <p:cNvSpPr/>
          <p:nvPr/>
        </p:nvSpPr>
        <p:spPr>
          <a:xfrm>
            <a:off x="126673" y="159995"/>
            <a:ext cx="5973679" cy="5505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DEF0A3-5DE7-4517-8BCD-17F588D96A46}"/>
              </a:ext>
            </a:extLst>
          </p:cNvPr>
          <p:cNvSpPr txBox="1"/>
          <p:nvPr/>
        </p:nvSpPr>
        <p:spPr>
          <a:xfrm>
            <a:off x="126671" y="176033"/>
            <a:ext cx="59649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Meilleures performances : conclusions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EBC6547-18F5-46FB-87E1-D612381DD383}"/>
              </a:ext>
            </a:extLst>
          </p:cNvPr>
          <p:cNvSpPr txBox="1"/>
          <p:nvPr/>
        </p:nvSpPr>
        <p:spPr>
          <a:xfrm>
            <a:off x="1544099" y="1185778"/>
            <a:ext cx="3916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Performance :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accuracy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 &gt; 85 %</a:t>
            </a:r>
            <a:endParaRPr lang="fr-FR" sz="14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AE6D9ECF-98E5-4C68-87AA-CCCD61378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469" y="1487734"/>
            <a:ext cx="932473" cy="924217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F5D8D1E6-7E7B-45D9-B385-38FF3ED7E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47" y="1768558"/>
            <a:ext cx="6315075" cy="3895725"/>
          </a:xfrm>
          <a:prstGeom prst="rect">
            <a:avLst/>
          </a:prstGeom>
        </p:spPr>
      </p:pic>
      <p:grpSp>
        <p:nvGrpSpPr>
          <p:cNvPr id="31" name="Groupe 30">
            <a:extLst>
              <a:ext uri="{FF2B5EF4-FFF2-40B4-BE49-F238E27FC236}">
                <a16:creationId xmlns:a16="http://schemas.microsoft.com/office/drawing/2014/main" id="{91DDBFBA-130C-4D22-9F93-1E5C3AE5A663}"/>
              </a:ext>
            </a:extLst>
          </p:cNvPr>
          <p:cNvGrpSpPr/>
          <p:nvPr/>
        </p:nvGrpSpPr>
        <p:grpSpPr>
          <a:xfrm>
            <a:off x="6954982" y="2735723"/>
            <a:ext cx="4297740" cy="2446729"/>
            <a:chOff x="6572424" y="1886640"/>
            <a:chExt cx="4297740" cy="2446729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4BF0DC42-2FFD-41B6-AB73-10A43372AD24}"/>
                </a:ext>
              </a:extLst>
            </p:cNvPr>
            <p:cNvSpPr txBox="1"/>
            <p:nvPr/>
          </p:nvSpPr>
          <p:spPr>
            <a:xfrm>
              <a:off x="7597216" y="1909944"/>
              <a:ext cx="181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rgbClr val="02385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ComplementNB</a:t>
              </a:r>
              <a:endParaRPr lang="fr-FR" b="1" dirty="0">
                <a:solidFill>
                  <a:srgbClr val="023858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7" name="Graphique 26" descr="Avertissement">
              <a:extLst>
                <a:ext uri="{FF2B5EF4-FFF2-40B4-BE49-F238E27FC236}">
                  <a16:creationId xmlns:a16="http://schemas.microsoft.com/office/drawing/2014/main" id="{8165D547-4E15-4028-B8E6-D9AD6799F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72293" y="1927283"/>
              <a:ext cx="309123" cy="309123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384AB14-61D6-4696-B8E6-9EED80AAE7F9}"/>
                </a:ext>
              </a:extLst>
            </p:cNvPr>
            <p:cNvSpPr txBox="1"/>
            <p:nvPr/>
          </p:nvSpPr>
          <p:spPr>
            <a:xfrm>
              <a:off x="9637497" y="1930966"/>
              <a:ext cx="6457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rgbClr val="02385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lent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86DC71AC-DA1F-4D8E-86B5-4379626DEFD3}"/>
                </a:ext>
              </a:extLst>
            </p:cNvPr>
            <p:cNvSpPr txBox="1"/>
            <p:nvPr/>
          </p:nvSpPr>
          <p:spPr>
            <a:xfrm>
              <a:off x="6572424" y="1886640"/>
              <a:ext cx="181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solidFill>
                    <a:srgbClr val="93291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Modèle</a:t>
              </a:r>
              <a:r>
                <a:rPr lang="fr-FR" sz="2000" b="1" dirty="0">
                  <a:solidFill>
                    <a:srgbClr val="02385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: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D35B14A9-D7EC-4AF7-BA16-C2116CB21A32}"/>
                </a:ext>
              </a:extLst>
            </p:cNvPr>
            <p:cNvSpPr txBox="1"/>
            <p:nvPr/>
          </p:nvSpPr>
          <p:spPr>
            <a:xfrm>
              <a:off x="6572424" y="2706297"/>
              <a:ext cx="42977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02385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Sur les colonnes </a:t>
              </a:r>
              <a:r>
                <a:rPr lang="fr-FR" b="1" dirty="0" err="1">
                  <a:solidFill>
                    <a:srgbClr val="02385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title+texte</a:t>
              </a:r>
              <a:r>
                <a:rPr lang="fr-FR" b="1" dirty="0">
                  <a:solidFill>
                    <a:srgbClr val="02385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tester </a:t>
              </a:r>
            </a:p>
            <a:p>
              <a:r>
                <a:rPr lang="fr-FR" b="1" dirty="0">
                  <a:solidFill>
                    <a:srgbClr val="02385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BOW </a:t>
              </a:r>
              <a:r>
                <a:rPr lang="fr-FR" b="1" dirty="0">
                  <a:solidFill>
                    <a:srgbClr val="93291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ET</a:t>
              </a:r>
              <a:r>
                <a:rPr lang="fr-FR" b="1" dirty="0">
                  <a:solidFill>
                    <a:srgbClr val="02385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TFIDF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93ACE465-79BF-4AE0-A305-6BF3F2B801FB}"/>
                </a:ext>
              </a:extLst>
            </p:cNvPr>
            <p:cNvSpPr txBox="1"/>
            <p:nvPr/>
          </p:nvSpPr>
          <p:spPr>
            <a:xfrm>
              <a:off x="6572424" y="2371011"/>
              <a:ext cx="181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solidFill>
                    <a:srgbClr val="93291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Vectorisation</a:t>
              </a:r>
              <a:r>
                <a:rPr lang="fr-FR" sz="2000" b="1" dirty="0">
                  <a:solidFill>
                    <a:srgbClr val="02385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: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2FE08545-7583-4CCF-8763-99C464886E13}"/>
                </a:ext>
              </a:extLst>
            </p:cNvPr>
            <p:cNvSpPr txBox="1"/>
            <p:nvPr/>
          </p:nvSpPr>
          <p:spPr>
            <a:xfrm>
              <a:off x="6662350" y="3435625"/>
              <a:ext cx="181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solidFill>
                    <a:srgbClr val="93291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Seuil </a:t>
              </a:r>
              <a:r>
                <a:rPr lang="fr-FR" sz="2000" b="1" dirty="0">
                  <a:solidFill>
                    <a:srgbClr val="02385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BEA5364A-4CB5-4BDA-BA77-74B6BD8A8E28}"/>
                </a:ext>
              </a:extLst>
            </p:cNvPr>
            <p:cNvSpPr txBox="1"/>
            <p:nvPr/>
          </p:nvSpPr>
          <p:spPr>
            <a:xfrm>
              <a:off x="7479297" y="3445368"/>
              <a:ext cx="2856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02385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&gt; 50 textes par label</a:t>
              </a: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F1C5F047-AA33-4E7B-B410-E0C3AEA5D406}"/>
                </a:ext>
              </a:extLst>
            </p:cNvPr>
            <p:cNvSpPr txBox="1"/>
            <p:nvPr/>
          </p:nvSpPr>
          <p:spPr>
            <a:xfrm>
              <a:off x="6667825" y="3933259"/>
              <a:ext cx="181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solidFill>
                    <a:srgbClr val="93291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Colonne </a:t>
              </a:r>
              <a:r>
                <a:rPr lang="fr-FR" sz="2000" b="1" dirty="0">
                  <a:solidFill>
                    <a:srgbClr val="02385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8645521D-48DA-4AB2-A7B3-3C65AFA2C115}"/>
                </a:ext>
              </a:extLst>
            </p:cNvPr>
            <p:cNvSpPr txBox="1"/>
            <p:nvPr/>
          </p:nvSpPr>
          <p:spPr>
            <a:xfrm>
              <a:off x="7836970" y="3921555"/>
              <a:ext cx="2856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rgbClr val="02385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title+texte_lemma</a:t>
              </a:r>
              <a:endParaRPr lang="fr-FR" b="1" dirty="0">
                <a:solidFill>
                  <a:srgbClr val="023858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422028E-FA53-49F1-99D0-B776663B4AD5}"/>
              </a:ext>
            </a:extLst>
          </p:cNvPr>
          <p:cNvSpPr/>
          <p:nvPr/>
        </p:nvSpPr>
        <p:spPr>
          <a:xfrm>
            <a:off x="6873151" y="1407635"/>
            <a:ext cx="3792660" cy="41627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60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8A64054-BEF7-4350-888D-E0C2325D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F81AC58-FE5D-4E24-AE7C-52DC94CE4D29}"/>
              </a:ext>
            </a:extLst>
          </p:cNvPr>
          <p:cNvSpPr/>
          <p:nvPr/>
        </p:nvSpPr>
        <p:spPr>
          <a:xfrm>
            <a:off x="284484" y="5987336"/>
            <a:ext cx="401328" cy="334378"/>
          </a:xfrm>
          <a:prstGeom prst="roundRect">
            <a:avLst/>
          </a:prstGeom>
          <a:solidFill>
            <a:srgbClr val="FAEBDD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551D4DA0-1D2E-44A4-AD07-EF8878A83977}"/>
              </a:ext>
            </a:extLst>
          </p:cNvPr>
          <p:cNvSpPr/>
          <p:nvPr/>
        </p:nvSpPr>
        <p:spPr>
          <a:xfrm>
            <a:off x="284484" y="5568494"/>
            <a:ext cx="401328" cy="334378"/>
          </a:xfrm>
          <a:prstGeom prst="roundRect">
            <a:avLst/>
          </a:prstGeom>
          <a:solidFill>
            <a:srgbClr val="03051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A69878D-5998-4405-AE50-4588D7725A47}"/>
              </a:ext>
            </a:extLst>
          </p:cNvPr>
          <p:cNvSpPr txBox="1"/>
          <p:nvPr/>
        </p:nvSpPr>
        <p:spPr>
          <a:xfrm>
            <a:off x="714643" y="5546943"/>
            <a:ext cx="13053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>
                <a:latin typeface="Arial Rounded MT Bold" panose="020F0704030504030204" pitchFamily="34" charset="0"/>
              </a:rPr>
              <a:t>données</a:t>
            </a:r>
            <a:endParaRPr lang="fr-FR" sz="1400" dirty="0">
              <a:latin typeface="Arial Rounded MT Bold" panose="020F070403050403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0A65F46-12F9-4192-B4CB-106EC0664C8F}"/>
              </a:ext>
            </a:extLst>
          </p:cNvPr>
          <p:cNvSpPr txBox="1"/>
          <p:nvPr/>
        </p:nvSpPr>
        <p:spPr>
          <a:xfrm>
            <a:off x="705358" y="5969859"/>
            <a:ext cx="24718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>
                <a:latin typeface="Arial Rounded MT Bold" panose="020F0704030504030204" pitchFamily="34" charset="0"/>
              </a:rPr>
              <a:t>valeurs manquantes</a:t>
            </a:r>
            <a:endParaRPr lang="fr-FR" sz="1400" dirty="0">
              <a:latin typeface="Arial Rounded MT Bold" panose="020F0704030504030204" pitchFamily="34" charset="0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85DB688F-30E6-407B-A793-D44AC976FEF5}"/>
              </a:ext>
            </a:extLst>
          </p:cNvPr>
          <p:cNvSpPr/>
          <p:nvPr/>
        </p:nvSpPr>
        <p:spPr>
          <a:xfrm>
            <a:off x="234150" y="155308"/>
            <a:ext cx="3889981" cy="5801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B8092C6-5C1F-45F4-BED0-D96314BF82E0}"/>
              </a:ext>
            </a:extLst>
          </p:cNvPr>
          <p:cNvSpPr txBox="1"/>
          <p:nvPr/>
        </p:nvSpPr>
        <p:spPr>
          <a:xfrm>
            <a:off x="515748" y="133343"/>
            <a:ext cx="3438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Jeu de données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6CAA350-47B0-490E-99DD-0CFAC7A990E9}"/>
              </a:ext>
            </a:extLst>
          </p:cNvPr>
          <p:cNvSpPr txBox="1"/>
          <p:nvPr/>
        </p:nvSpPr>
        <p:spPr>
          <a:xfrm>
            <a:off x="637298" y="4196674"/>
            <a:ext cx="39025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Jeu de données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1394 lignes, 4 colonnes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 : avec coin arrondi 18">
            <a:extLst>
              <a:ext uri="{FF2B5EF4-FFF2-40B4-BE49-F238E27FC236}">
                <a16:creationId xmlns:a16="http://schemas.microsoft.com/office/drawing/2014/main" id="{BA4C6164-642F-48B2-9764-0067694526A4}"/>
              </a:ext>
            </a:extLst>
          </p:cNvPr>
          <p:cNvSpPr/>
          <p:nvPr/>
        </p:nvSpPr>
        <p:spPr>
          <a:xfrm rot="5400000">
            <a:off x="611124" y="3414458"/>
            <a:ext cx="357251" cy="1085893"/>
          </a:xfrm>
          <a:prstGeom prst="round1Rect">
            <a:avLst/>
          </a:prstGeom>
          <a:solidFill>
            <a:srgbClr val="F5E3CF">
              <a:alpha val="30196"/>
            </a:srgbClr>
          </a:solidFill>
          <a:ln>
            <a:solidFill>
              <a:srgbClr val="C97F2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 : avec coin arrondi 19">
            <a:extLst>
              <a:ext uri="{FF2B5EF4-FFF2-40B4-BE49-F238E27FC236}">
                <a16:creationId xmlns:a16="http://schemas.microsoft.com/office/drawing/2014/main" id="{12D00DDC-97BC-4841-891D-34D75B715A17}"/>
              </a:ext>
            </a:extLst>
          </p:cNvPr>
          <p:cNvSpPr/>
          <p:nvPr/>
        </p:nvSpPr>
        <p:spPr>
          <a:xfrm rot="5400000">
            <a:off x="4048043" y="3413285"/>
            <a:ext cx="376372" cy="1085894"/>
          </a:xfrm>
          <a:prstGeom prst="round1Rect">
            <a:avLst/>
          </a:prstGeom>
          <a:solidFill>
            <a:srgbClr val="61B44B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 : avec coin arrondi 22">
            <a:extLst>
              <a:ext uri="{FF2B5EF4-FFF2-40B4-BE49-F238E27FC236}">
                <a16:creationId xmlns:a16="http://schemas.microsoft.com/office/drawing/2014/main" id="{29D43BBD-642E-44B9-BAC7-3E0EA13FC1D3}"/>
              </a:ext>
            </a:extLst>
          </p:cNvPr>
          <p:cNvSpPr/>
          <p:nvPr/>
        </p:nvSpPr>
        <p:spPr>
          <a:xfrm rot="5400000">
            <a:off x="2952884" y="3414457"/>
            <a:ext cx="357251" cy="1085893"/>
          </a:xfrm>
          <a:prstGeom prst="round1Rect">
            <a:avLst/>
          </a:prstGeom>
          <a:solidFill>
            <a:srgbClr val="F5E3CF">
              <a:alpha val="30196"/>
            </a:srgbClr>
          </a:solidFill>
          <a:ln>
            <a:solidFill>
              <a:srgbClr val="C97F2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DBC7BC4E-EDA8-4DAE-AA1C-8FAB65545FC5}"/>
              </a:ext>
            </a:extLst>
          </p:cNvPr>
          <p:cNvGrpSpPr/>
          <p:nvPr/>
        </p:nvGrpSpPr>
        <p:grpSpPr>
          <a:xfrm>
            <a:off x="2507183" y="4967922"/>
            <a:ext cx="2657584" cy="1204456"/>
            <a:chOff x="6751016" y="3377504"/>
            <a:chExt cx="2657584" cy="1204456"/>
          </a:xfrm>
        </p:grpSpPr>
        <p:sp>
          <p:nvSpPr>
            <p:cNvPr id="17" name="Rectangle : avec coin arrondi 16">
              <a:extLst>
                <a:ext uri="{FF2B5EF4-FFF2-40B4-BE49-F238E27FC236}">
                  <a16:creationId xmlns:a16="http://schemas.microsoft.com/office/drawing/2014/main" id="{0372DB12-68E6-4137-8350-CF32914AE2A9}"/>
                </a:ext>
              </a:extLst>
            </p:cNvPr>
            <p:cNvSpPr/>
            <p:nvPr/>
          </p:nvSpPr>
          <p:spPr>
            <a:xfrm>
              <a:off x="7109274" y="3377504"/>
              <a:ext cx="1912775" cy="405541"/>
            </a:xfrm>
            <a:prstGeom prst="round1Rect">
              <a:avLst/>
            </a:prstGeom>
            <a:solidFill>
              <a:srgbClr val="FBF4EC"/>
            </a:solidFill>
            <a:ln>
              <a:solidFill>
                <a:srgbClr val="C97F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2A4CA0E3-A157-4618-B630-BC64771695E0}"/>
                </a:ext>
              </a:extLst>
            </p:cNvPr>
            <p:cNvSpPr txBox="1"/>
            <p:nvPr/>
          </p:nvSpPr>
          <p:spPr>
            <a:xfrm>
              <a:off x="6751016" y="3443187"/>
              <a:ext cx="2657584" cy="11387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1400" b="1" dirty="0">
                  <a:highlight>
                    <a:srgbClr val="FBF4EC"/>
                  </a:highlight>
                  <a:latin typeface="Arial Rounded MT Bold" panose="020F0704030504030204" pitchFamily="34" charset="0"/>
                </a:rPr>
                <a:t>Colonnes textes </a:t>
              </a:r>
              <a:r>
                <a:rPr lang="fr-FR" sz="1400" b="1" dirty="0">
                  <a:latin typeface="Arial Rounded MT Bold" panose="020F0704030504030204" pitchFamily="34" charset="0"/>
                </a:rPr>
                <a:t>:</a:t>
              </a:r>
            </a:p>
            <a:p>
              <a:pPr algn="ctr"/>
              <a:endParaRPr lang="fr-FR" sz="1000" b="1" dirty="0">
                <a:latin typeface="Arial Rounded MT Bold" panose="020F0704030504030204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fr-FR" sz="1400" b="1" dirty="0" err="1">
                  <a:highlight>
                    <a:srgbClr val="FBF4EC"/>
                  </a:highlight>
                  <a:latin typeface="Arial Rounded MT Bold" panose="020F0704030504030204" pitchFamily="34" charset="0"/>
                </a:rPr>
                <a:t>title</a:t>
              </a:r>
              <a:endParaRPr lang="fr-FR" sz="1400" b="1" dirty="0">
                <a:highlight>
                  <a:srgbClr val="FBF4EC"/>
                </a:highlight>
                <a:latin typeface="Arial Rounded MT Bold" panose="020F0704030504030204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fr-FR" sz="1400" b="1" dirty="0">
                  <a:highlight>
                    <a:srgbClr val="FBF4EC"/>
                  </a:highlight>
                  <a:latin typeface="Arial Rounded MT Bold" panose="020F0704030504030204" pitchFamily="34" charset="0"/>
                </a:rPr>
                <a:t>texte</a:t>
              </a:r>
            </a:p>
            <a:p>
              <a:pPr marL="285750" indent="-285750" algn="ctr">
                <a:buFontTx/>
                <a:buChar char="-"/>
              </a:pPr>
              <a:endParaRPr lang="fr-FR" sz="16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29" name="ZoneTexte 28">
            <a:extLst>
              <a:ext uri="{FF2B5EF4-FFF2-40B4-BE49-F238E27FC236}">
                <a16:creationId xmlns:a16="http://schemas.microsoft.com/office/drawing/2014/main" id="{CF14A79F-72CB-448C-B5EC-E0B935703DC9}"/>
              </a:ext>
            </a:extLst>
          </p:cNvPr>
          <p:cNvSpPr txBox="1"/>
          <p:nvPr/>
        </p:nvSpPr>
        <p:spPr>
          <a:xfrm>
            <a:off x="2507183" y="5899507"/>
            <a:ext cx="273294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highlight>
                  <a:srgbClr val="CFE8C9"/>
                </a:highlight>
                <a:latin typeface="Arial Rounded MT Bold" panose="020F0704030504030204" pitchFamily="34" charset="0"/>
              </a:rPr>
              <a:t>Colonne « cible »:</a:t>
            </a:r>
          </a:p>
          <a:p>
            <a:pPr algn="ctr"/>
            <a:endParaRPr lang="fr-FR" sz="1000" b="1" dirty="0">
              <a:highlight>
                <a:srgbClr val="CFE8C9"/>
              </a:highlight>
              <a:latin typeface="Arial Rounded MT Bold" panose="020F07040305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sz="1400" b="1" dirty="0">
                <a:highlight>
                  <a:srgbClr val="CFE8C9"/>
                </a:highlight>
                <a:latin typeface="Arial Rounded MT Bold" panose="020F0704030504030204" pitchFamily="34" charset="0"/>
              </a:rPr>
              <a:t>label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C087CE37-E741-4B45-B7D1-5DEA9D429A7E}"/>
              </a:ext>
            </a:extLst>
          </p:cNvPr>
          <p:cNvSpPr/>
          <p:nvPr/>
        </p:nvSpPr>
        <p:spPr>
          <a:xfrm>
            <a:off x="156182" y="4832863"/>
            <a:ext cx="4717821" cy="1811106"/>
          </a:xfrm>
          <a:prstGeom prst="roundRect">
            <a:avLst/>
          </a:prstGeom>
          <a:noFill/>
          <a:ln>
            <a:solidFill>
              <a:srgbClr val="C97F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C26EE09-DCC9-4FAC-BE60-5E681C3743F3}"/>
              </a:ext>
            </a:extLst>
          </p:cNvPr>
          <p:cNvSpPr txBox="1"/>
          <p:nvPr/>
        </p:nvSpPr>
        <p:spPr>
          <a:xfrm>
            <a:off x="156182" y="4855356"/>
            <a:ext cx="1211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altLang="fr-FR" sz="18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Légende</a:t>
            </a:r>
            <a:endParaRPr lang="fr-FR" i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897231-F2F2-45D1-B03C-BC57463DE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3215"/>
            <a:ext cx="4921016" cy="246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B450BAF-7274-4546-ACA3-59FA3A28F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588" y="1061303"/>
            <a:ext cx="6574456" cy="292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E2F92A60-0D00-4311-9E63-87AFC5FF03B2}"/>
              </a:ext>
            </a:extLst>
          </p:cNvPr>
          <p:cNvSpPr txBox="1"/>
          <p:nvPr/>
        </p:nvSpPr>
        <p:spPr>
          <a:xfrm>
            <a:off x="455950" y="3766697"/>
            <a:ext cx="667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 err="1">
                <a:highlight>
                  <a:srgbClr val="FBF4EC"/>
                </a:highlight>
                <a:latin typeface="Arial Rounded MT Bold" panose="020F0704030504030204" pitchFamily="34" charset="0"/>
              </a:rPr>
              <a:t>title</a:t>
            </a:r>
            <a:endParaRPr lang="fr-FR" sz="1800" b="1" dirty="0">
              <a:highlight>
                <a:srgbClr val="FBF4EC"/>
              </a:highlight>
              <a:latin typeface="Arial Rounded MT Bold" panose="020F070403050403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E7F9390-28B5-440B-850D-C05108A85320}"/>
              </a:ext>
            </a:extLst>
          </p:cNvPr>
          <p:cNvSpPr txBox="1"/>
          <p:nvPr/>
        </p:nvSpPr>
        <p:spPr>
          <a:xfrm>
            <a:off x="2761738" y="3748986"/>
            <a:ext cx="831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highlight>
                  <a:srgbClr val="FBF4EC"/>
                </a:highlight>
                <a:latin typeface="Arial Rounded MT Bold" panose="020F0704030504030204" pitchFamily="34" charset="0"/>
              </a:rPr>
              <a:t>texte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58C92C2-E87F-4740-B9CB-AE191DB1D103}"/>
              </a:ext>
            </a:extLst>
          </p:cNvPr>
          <p:cNvSpPr txBox="1"/>
          <p:nvPr/>
        </p:nvSpPr>
        <p:spPr>
          <a:xfrm>
            <a:off x="3826253" y="3758200"/>
            <a:ext cx="1094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highlight>
                  <a:srgbClr val="CFE8C9"/>
                </a:highlight>
                <a:latin typeface="Arial Rounded MT Bold" panose="020F0704030504030204" pitchFamily="34" charset="0"/>
              </a:rPr>
              <a:t>label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150B9D6-4747-456E-A577-2BEF2FDBDBE7}"/>
              </a:ext>
            </a:extLst>
          </p:cNvPr>
          <p:cNvSpPr txBox="1"/>
          <p:nvPr/>
        </p:nvSpPr>
        <p:spPr>
          <a:xfrm>
            <a:off x="761752" y="2174830"/>
            <a:ext cx="373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latin typeface="Helvetica Neue"/>
              </a:rPr>
              <a:t>Aucune donnée manquante</a:t>
            </a:r>
          </a:p>
        </p:txBody>
      </p:sp>
      <p:pic>
        <p:nvPicPr>
          <p:cNvPr id="12" name="Graphique 11" descr="Coche">
            <a:extLst>
              <a:ext uri="{FF2B5EF4-FFF2-40B4-BE49-F238E27FC236}">
                <a16:creationId xmlns:a16="http://schemas.microsoft.com/office/drawing/2014/main" id="{6B076C6E-AF8E-496E-B95A-50907B767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0067" y="4582822"/>
            <a:ext cx="914400" cy="914400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56CB9DE5-4AC3-42E9-9FFC-E9EF1CF441DF}"/>
              </a:ext>
            </a:extLst>
          </p:cNvPr>
          <p:cNvSpPr txBox="1"/>
          <p:nvPr/>
        </p:nvSpPr>
        <p:spPr>
          <a:xfrm>
            <a:off x="6675828" y="5566060"/>
            <a:ext cx="373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  <a:latin typeface="Helvetica Neue"/>
              </a:rPr>
              <a:t>Aucune donnée manquante</a:t>
            </a:r>
          </a:p>
        </p:txBody>
      </p:sp>
    </p:spTree>
    <p:extLst>
      <p:ext uri="{BB962C8B-B14F-4D97-AF65-F5344CB8AC3E}">
        <p14:creationId xmlns:p14="http://schemas.microsoft.com/office/powerpoint/2010/main" val="3975059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2BCEF4-63CB-42C4-8090-19541454D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30</a:t>
            </a:fld>
            <a:endParaRPr lang="en-US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D0D0E9E-A510-4ED1-B75B-B2CA454A6A5F}"/>
              </a:ext>
            </a:extLst>
          </p:cNvPr>
          <p:cNvSpPr/>
          <p:nvPr/>
        </p:nvSpPr>
        <p:spPr>
          <a:xfrm>
            <a:off x="126673" y="159995"/>
            <a:ext cx="9549172" cy="5505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DEF0A3-5DE7-4517-8BCD-17F588D96A46}"/>
              </a:ext>
            </a:extLst>
          </p:cNvPr>
          <p:cNvSpPr txBox="1"/>
          <p:nvPr/>
        </p:nvSpPr>
        <p:spPr>
          <a:xfrm>
            <a:off x="126671" y="176033"/>
            <a:ext cx="91632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Meilleures performances : conclusions pour </a:t>
            </a:r>
            <a:r>
              <a:rPr lang="fr-FR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multinomialNB</a:t>
            </a:r>
            <a:endParaRPr lang="fr-F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EBC6547-18F5-46FB-87E1-D612381DD383}"/>
              </a:ext>
            </a:extLst>
          </p:cNvPr>
          <p:cNvSpPr txBox="1"/>
          <p:nvPr/>
        </p:nvSpPr>
        <p:spPr>
          <a:xfrm>
            <a:off x="1705266" y="1106002"/>
            <a:ext cx="3916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Performance :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accuracy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 &gt; 78 %</a:t>
            </a:r>
            <a:endParaRPr lang="fr-FR" sz="14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AE6D9ECF-98E5-4C68-87AA-CCCD61378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491" y="1617041"/>
            <a:ext cx="932473" cy="924217"/>
          </a:xfrm>
          <a:prstGeom prst="rect">
            <a:avLst/>
          </a:prstGeom>
        </p:spPr>
      </p:pic>
      <p:grpSp>
        <p:nvGrpSpPr>
          <p:cNvPr id="31" name="Groupe 30">
            <a:extLst>
              <a:ext uri="{FF2B5EF4-FFF2-40B4-BE49-F238E27FC236}">
                <a16:creationId xmlns:a16="http://schemas.microsoft.com/office/drawing/2014/main" id="{91DDBFBA-130C-4D22-9F93-1E5C3AE5A663}"/>
              </a:ext>
            </a:extLst>
          </p:cNvPr>
          <p:cNvGrpSpPr/>
          <p:nvPr/>
        </p:nvGrpSpPr>
        <p:grpSpPr>
          <a:xfrm>
            <a:off x="6954982" y="2735723"/>
            <a:ext cx="4297740" cy="2446729"/>
            <a:chOff x="6572424" y="1886640"/>
            <a:chExt cx="4297740" cy="2446729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4BF0DC42-2FFD-41B6-AB73-10A43372AD24}"/>
                </a:ext>
              </a:extLst>
            </p:cNvPr>
            <p:cNvSpPr txBox="1"/>
            <p:nvPr/>
          </p:nvSpPr>
          <p:spPr>
            <a:xfrm>
              <a:off x="7597216" y="1909944"/>
              <a:ext cx="181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rgbClr val="02385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MultinomialNB</a:t>
              </a:r>
              <a:endParaRPr lang="fr-FR" b="1" dirty="0">
                <a:solidFill>
                  <a:srgbClr val="023858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86DC71AC-DA1F-4D8E-86B5-4379626DEFD3}"/>
                </a:ext>
              </a:extLst>
            </p:cNvPr>
            <p:cNvSpPr txBox="1"/>
            <p:nvPr/>
          </p:nvSpPr>
          <p:spPr>
            <a:xfrm>
              <a:off x="6572424" y="1886640"/>
              <a:ext cx="181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solidFill>
                    <a:srgbClr val="93291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Modèle</a:t>
              </a:r>
              <a:r>
                <a:rPr lang="fr-FR" sz="2000" b="1" dirty="0">
                  <a:solidFill>
                    <a:srgbClr val="02385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: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D35B14A9-D7EC-4AF7-BA16-C2116CB21A32}"/>
                </a:ext>
              </a:extLst>
            </p:cNvPr>
            <p:cNvSpPr txBox="1"/>
            <p:nvPr/>
          </p:nvSpPr>
          <p:spPr>
            <a:xfrm>
              <a:off x="6572424" y="2706297"/>
              <a:ext cx="42977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02385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Sur les colonnes </a:t>
              </a:r>
              <a:r>
                <a:rPr lang="fr-FR" b="1" dirty="0" err="1">
                  <a:solidFill>
                    <a:srgbClr val="02385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title+texte</a:t>
              </a:r>
              <a:r>
                <a:rPr lang="fr-FR" b="1" dirty="0">
                  <a:solidFill>
                    <a:srgbClr val="02385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tester </a:t>
              </a:r>
            </a:p>
            <a:p>
              <a:r>
                <a:rPr lang="fr-FR" b="1" dirty="0">
                  <a:solidFill>
                    <a:srgbClr val="02385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BOW </a:t>
              </a:r>
              <a:r>
                <a:rPr lang="fr-FR" b="1" dirty="0">
                  <a:solidFill>
                    <a:srgbClr val="93291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ET</a:t>
              </a:r>
              <a:r>
                <a:rPr lang="fr-FR" b="1" dirty="0">
                  <a:solidFill>
                    <a:srgbClr val="02385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TFIDF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93ACE465-79BF-4AE0-A305-6BF3F2B801FB}"/>
                </a:ext>
              </a:extLst>
            </p:cNvPr>
            <p:cNvSpPr txBox="1"/>
            <p:nvPr/>
          </p:nvSpPr>
          <p:spPr>
            <a:xfrm>
              <a:off x="6572424" y="2371011"/>
              <a:ext cx="181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solidFill>
                    <a:srgbClr val="93291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Vectorisation</a:t>
              </a:r>
              <a:r>
                <a:rPr lang="fr-FR" sz="2000" b="1" dirty="0">
                  <a:solidFill>
                    <a:srgbClr val="02385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: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2FE08545-7583-4CCF-8763-99C464886E13}"/>
                </a:ext>
              </a:extLst>
            </p:cNvPr>
            <p:cNvSpPr txBox="1"/>
            <p:nvPr/>
          </p:nvSpPr>
          <p:spPr>
            <a:xfrm>
              <a:off x="6662350" y="3435625"/>
              <a:ext cx="181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solidFill>
                    <a:srgbClr val="93291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Seuil </a:t>
              </a:r>
              <a:r>
                <a:rPr lang="fr-FR" sz="2000" b="1" dirty="0">
                  <a:solidFill>
                    <a:srgbClr val="02385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BEA5364A-4CB5-4BDA-BA77-74B6BD8A8E28}"/>
                </a:ext>
              </a:extLst>
            </p:cNvPr>
            <p:cNvSpPr txBox="1"/>
            <p:nvPr/>
          </p:nvSpPr>
          <p:spPr>
            <a:xfrm>
              <a:off x="7479297" y="3445368"/>
              <a:ext cx="2856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02385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&gt; 50 textes par label</a:t>
              </a: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F1C5F047-AA33-4E7B-B410-E0C3AEA5D406}"/>
                </a:ext>
              </a:extLst>
            </p:cNvPr>
            <p:cNvSpPr txBox="1"/>
            <p:nvPr/>
          </p:nvSpPr>
          <p:spPr>
            <a:xfrm>
              <a:off x="6667825" y="3933259"/>
              <a:ext cx="181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solidFill>
                    <a:srgbClr val="93291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Colonnes </a:t>
              </a:r>
              <a:r>
                <a:rPr lang="fr-FR" sz="2000" b="1" dirty="0">
                  <a:solidFill>
                    <a:srgbClr val="02385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8645521D-48DA-4AB2-A7B3-3C65AFA2C115}"/>
                </a:ext>
              </a:extLst>
            </p:cNvPr>
            <p:cNvSpPr txBox="1"/>
            <p:nvPr/>
          </p:nvSpPr>
          <p:spPr>
            <a:xfrm>
              <a:off x="7836970" y="3921555"/>
              <a:ext cx="2856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rgbClr val="02385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title+texte_clean</a:t>
              </a:r>
              <a:endParaRPr lang="fr-FR" b="1" dirty="0">
                <a:solidFill>
                  <a:srgbClr val="023858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422028E-FA53-49F1-99D0-B776663B4AD5}"/>
              </a:ext>
            </a:extLst>
          </p:cNvPr>
          <p:cNvSpPr/>
          <p:nvPr/>
        </p:nvSpPr>
        <p:spPr>
          <a:xfrm>
            <a:off x="6873151" y="1407635"/>
            <a:ext cx="3792660" cy="41627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BB501A9-4BC8-4677-B5E8-B76D0958D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78" y="1772522"/>
            <a:ext cx="5448718" cy="3695363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82770348-4C17-4E52-B6AB-E9AA90DEC2CC}"/>
              </a:ext>
            </a:extLst>
          </p:cNvPr>
          <p:cNvSpPr txBox="1"/>
          <p:nvPr/>
        </p:nvSpPr>
        <p:spPr>
          <a:xfrm>
            <a:off x="9570512" y="2742219"/>
            <a:ext cx="1071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rapide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4063042-9C1A-4097-A9C3-6A306B083D2B}"/>
              </a:ext>
            </a:extLst>
          </p:cNvPr>
          <p:cNvSpPr txBox="1"/>
          <p:nvPr/>
        </p:nvSpPr>
        <p:spPr>
          <a:xfrm>
            <a:off x="8219528" y="5053982"/>
            <a:ext cx="285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2385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title+texte_lemma</a:t>
            </a:r>
            <a:endParaRPr lang="fr-FR" b="1" dirty="0">
              <a:solidFill>
                <a:srgbClr val="02385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094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2AC157-213F-4C92-A981-800E23C5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31</a:t>
            </a:fld>
            <a:endParaRPr lang="en-US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868255C6-0AA1-46AD-8B40-555C7B2C7708}"/>
              </a:ext>
            </a:extLst>
          </p:cNvPr>
          <p:cNvGrpSpPr/>
          <p:nvPr/>
        </p:nvGrpSpPr>
        <p:grpSpPr>
          <a:xfrm>
            <a:off x="3051110" y="2035663"/>
            <a:ext cx="5735159" cy="2271742"/>
            <a:chOff x="-655412" y="-210234"/>
            <a:chExt cx="3995023" cy="550524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561067F0-51D6-4A8F-B00A-E089CF8727D9}"/>
                </a:ext>
              </a:extLst>
            </p:cNvPr>
            <p:cNvSpPr/>
            <p:nvPr/>
          </p:nvSpPr>
          <p:spPr>
            <a:xfrm>
              <a:off x="-655412" y="-210234"/>
              <a:ext cx="3995023" cy="55052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2F482940-C307-4580-95D2-758129FCF6A6}"/>
                </a:ext>
              </a:extLst>
            </p:cNvPr>
            <p:cNvSpPr txBox="1"/>
            <p:nvPr/>
          </p:nvSpPr>
          <p:spPr>
            <a:xfrm>
              <a:off x="-332276" y="-105552"/>
              <a:ext cx="3348750" cy="290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  <a:cs typeface="Arial" panose="020B0604020202020204" pitchFamily="34" charset="0"/>
                </a:rPr>
                <a:t>Annexe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1795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63E366-5726-41B0-B15C-771296C3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32</a:t>
            </a:fld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2C6EF21-D8BE-496E-98A5-A8BE4B6CA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66" y="220044"/>
            <a:ext cx="3636931" cy="160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3DCC667F-F0D6-4B62-A696-31FF8C8C9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997" y="194896"/>
            <a:ext cx="3687948" cy="163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D39B5F26-65BF-42EE-B316-ABEED9FAB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945" y="180353"/>
            <a:ext cx="3565839" cy="163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AEDE8AA4-F6A4-4BF8-8638-AC628120E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66" y="1927546"/>
            <a:ext cx="3687949" cy="161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6D126CE4-BC0E-4B95-9C8B-57E6D71D8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015" y="1918568"/>
            <a:ext cx="3710964" cy="161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>
            <a:extLst>
              <a:ext uri="{FF2B5EF4-FFF2-40B4-BE49-F238E27FC236}">
                <a16:creationId xmlns:a16="http://schemas.microsoft.com/office/drawing/2014/main" id="{64D3BE18-D687-4989-A2FE-12D24D2D2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918" y="1927545"/>
            <a:ext cx="3713168" cy="160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>
            <a:extLst>
              <a:ext uri="{FF2B5EF4-FFF2-40B4-BE49-F238E27FC236}">
                <a16:creationId xmlns:a16="http://schemas.microsoft.com/office/drawing/2014/main" id="{BFBDBAD2-1DE3-42F7-A9A3-9217AEC09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48" y="3637256"/>
            <a:ext cx="3394583" cy="148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>
            <a:extLst>
              <a:ext uri="{FF2B5EF4-FFF2-40B4-BE49-F238E27FC236}">
                <a16:creationId xmlns:a16="http://schemas.microsoft.com/office/drawing/2014/main" id="{37DF04E0-6EB2-4EAD-8C4C-226BD6F92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015" y="3637256"/>
            <a:ext cx="3426459" cy="148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6" name="Picture 18">
            <a:extLst>
              <a:ext uri="{FF2B5EF4-FFF2-40B4-BE49-F238E27FC236}">
                <a16:creationId xmlns:a16="http://schemas.microsoft.com/office/drawing/2014/main" id="{0BA7B2E2-2F82-48FF-B75B-FF48CE03D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979" y="3619301"/>
            <a:ext cx="3394583" cy="151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8" name="Picture 20">
            <a:extLst>
              <a:ext uri="{FF2B5EF4-FFF2-40B4-BE49-F238E27FC236}">
                <a16:creationId xmlns:a16="http://schemas.microsoft.com/office/drawing/2014/main" id="{5EAA46D4-F6DE-45F3-A629-E7283A316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48" y="5221206"/>
            <a:ext cx="3394690" cy="148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0" name="Picture 22">
            <a:extLst>
              <a:ext uri="{FF2B5EF4-FFF2-40B4-BE49-F238E27FC236}">
                <a16:creationId xmlns:a16="http://schemas.microsoft.com/office/drawing/2014/main" id="{F9C36411-E9D0-4D4A-86D3-C24A4D034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997" y="5221206"/>
            <a:ext cx="3577525" cy="153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A22CD4E9-2A72-49DD-B778-B3E4676737C7}"/>
              </a:ext>
            </a:extLst>
          </p:cNvPr>
          <p:cNvSpPr txBox="1"/>
          <p:nvPr/>
        </p:nvSpPr>
        <p:spPr>
          <a:xfrm>
            <a:off x="7727326" y="5526545"/>
            <a:ext cx="30370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fr-FR" dirty="0">
                <a:solidFill>
                  <a:srgbClr val="93291B"/>
                </a:solidFill>
                <a:latin typeface="Arial Rounded MT Bold" panose="020F0704030504030204" pitchFamily="34" charset="0"/>
                <a:sym typeface="Wingdings" panose="05000000000000000000" pitchFamily="2" charset="2"/>
              </a:rPr>
              <a:t>Les 5 mots les plus fréquents dans les </a:t>
            </a:r>
          </a:p>
          <a:p>
            <a:pPr algn="ctr"/>
            <a:r>
              <a:rPr lang="fr-FR" dirty="0">
                <a:solidFill>
                  <a:srgbClr val="93291B"/>
                </a:solidFill>
                <a:latin typeface="Arial Rounded MT Bold" panose="020F0704030504030204" pitchFamily="34" charset="0"/>
                <a:sym typeface="Wingdings" panose="05000000000000000000" pitchFamily="2" charset="2"/>
              </a:rPr>
              <a:t>11 classes</a:t>
            </a:r>
            <a:endParaRPr lang="fr-FR" sz="1400" dirty="0">
              <a:solidFill>
                <a:srgbClr val="93291B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1949501E-245B-4403-983D-68178F08C35E}"/>
              </a:ext>
            </a:extLst>
          </p:cNvPr>
          <p:cNvSpPr/>
          <p:nvPr/>
        </p:nvSpPr>
        <p:spPr>
          <a:xfrm rot="5400000">
            <a:off x="10975820" y="603754"/>
            <a:ext cx="1340539" cy="5505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A6253EB-A4D5-4210-873C-BA9B6D9F7653}"/>
              </a:ext>
            </a:extLst>
          </p:cNvPr>
          <p:cNvSpPr txBox="1"/>
          <p:nvPr/>
        </p:nvSpPr>
        <p:spPr>
          <a:xfrm rot="5400000">
            <a:off x="10975819" y="619791"/>
            <a:ext cx="13405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Annexe</a:t>
            </a:r>
          </a:p>
        </p:txBody>
      </p:sp>
    </p:spTree>
    <p:extLst>
      <p:ext uri="{BB962C8B-B14F-4D97-AF65-F5344CB8AC3E}">
        <p14:creationId xmlns:p14="http://schemas.microsoft.com/office/powerpoint/2010/main" val="2585795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93A267-81CB-405A-B344-A4274D3F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427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4EAC3EA1-D289-491E-A662-10B0F6C40EB1}"/>
              </a:ext>
            </a:extLst>
          </p:cNvPr>
          <p:cNvGrpSpPr/>
          <p:nvPr/>
        </p:nvGrpSpPr>
        <p:grpSpPr>
          <a:xfrm>
            <a:off x="3051110" y="1982229"/>
            <a:ext cx="5735159" cy="2325176"/>
            <a:chOff x="-655412" y="-223183"/>
            <a:chExt cx="3995023" cy="563473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2DED6833-CDFF-4FA7-9627-DC4792DD3D3A}"/>
                </a:ext>
              </a:extLst>
            </p:cNvPr>
            <p:cNvSpPr/>
            <p:nvPr/>
          </p:nvSpPr>
          <p:spPr>
            <a:xfrm>
              <a:off x="-655412" y="-210234"/>
              <a:ext cx="3995023" cy="55052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706E4007-A86A-4DBD-AEFE-1A06E211FCF3}"/>
                </a:ext>
              </a:extLst>
            </p:cNvPr>
            <p:cNvSpPr txBox="1"/>
            <p:nvPr/>
          </p:nvSpPr>
          <p:spPr>
            <a:xfrm>
              <a:off x="-332276" y="-223183"/>
              <a:ext cx="3348750" cy="559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  <a:cs typeface="Arial" panose="020B0604020202020204" pitchFamily="34" charset="0"/>
                </a:rPr>
                <a:t>MAJ 20/10/21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4325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1426E9B-8F60-4AA7-8606-7DD9BC8EB439}"/>
              </a:ext>
            </a:extLst>
          </p:cNvPr>
          <p:cNvSpPr/>
          <p:nvPr/>
        </p:nvSpPr>
        <p:spPr>
          <a:xfrm>
            <a:off x="1099115" y="3421807"/>
            <a:ext cx="711024" cy="188765"/>
          </a:xfrm>
          <a:prstGeom prst="rect">
            <a:avLst/>
          </a:prstGeom>
          <a:solidFill>
            <a:srgbClr val="A8C93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B98FEA2-7071-413B-83C6-04317F281339}"/>
              </a:ext>
            </a:extLst>
          </p:cNvPr>
          <p:cNvSpPr txBox="1"/>
          <p:nvPr/>
        </p:nvSpPr>
        <p:spPr>
          <a:xfrm>
            <a:off x="681136" y="2963691"/>
            <a:ext cx="2862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02385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2) Extraction du nom des classes dans le titre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BE18D6-A3B7-4E5E-923D-474757B5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34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181EFDE-C263-4861-BB71-62FF66C7C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40" y="4409462"/>
            <a:ext cx="4016258" cy="1347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89929A-6CE6-466B-B2ED-AF53E85B4545}"/>
              </a:ext>
            </a:extLst>
          </p:cNvPr>
          <p:cNvSpPr/>
          <p:nvPr/>
        </p:nvSpPr>
        <p:spPr>
          <a:xfrm>
            <a:off x="1351990" y="4674636"/>
            <a:ext cx="290198" cy="158621"/>
          </a:xfrm>
          <a:prstGeom prst="rect">
            <a:avLst/>
          </a:prstGeom>
          <a:solidFill>
            <a:srgbClr val="A8C934">
              <a:alpha val="50196"/>
            </a:srgbClr>
          </a:solidFill>
          <a:ln>
            <a:solidFill>
              <a:srgbClr val="A8C9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77D6EA0-9B77-4961-85AB-3867A5F11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172" y="3661120"/>
            <a:ext cx="6296927" cy="237425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793B2F0-9359-4E02-B9D0-4AEB33378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968" y="980485"/>
            <a:ext cx="4292189" cy="2448515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8FB99D4C-B815-4DFC-80FD-CAF0B65AB0CB}"/>
              </a:ext>
            </a:extLst>
          </p:cNvPr>
          <p:cNvSpPr/>
          <p:nvPr/>
        </p:nvSpPr>
        <p:spPr>
          <a:xfrm>
            <a:off x="126673" y="159995"/>
            <a:ext cx="9931727" cy="5505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838A872-7C8B-4DAB-85BF-D59EB68547D1}"/>
              </a:ext>
            </a:extLst>
          </p:cNvPr>
          <p:cNvSpPr txBox="1"/>
          <p:nvPr/>
        </p:nvSpPr>
        <p:spPr>
          <a:xfrm>
            <a:off x="229312" y="185364"/>
            <a:ext cx="98477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MAJ : chiffres non nettoyés + extraction de la classe dans le titre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28F7FFA-767C-408C-97DA-ED3600AA16C8}"/>
              </a:ext>
            </a:extLst>
          </p:cNvPr>
          <p:cNvSpPr txBox="1"/>
          <p:nvPr/>
        </p:nvSpPr>
        <p:spPr>
          <a:xfrm>
            <a:off x="4098321" y="929817"/>
            <a:ext cx="553998" cy="244851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AVANT MAJ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E689D76-5B1C-43A9-8AE4-D59B8B84160C}"/>
              </a:ext>
            </a:extLst>
          </p:cNvPr>
          <p:cNvSpPr txBox="1"/>
          <p:nvPr/>
        </p:nvSpPr>
        <p:spPr>
          <a:xfrm>
            <a:off x="4172970" y="3698966"/>
            <a:ext cx="553998" cy="244851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APR ÈS MAJ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D338C6-F796-463C-BBD0-DA22D5C1F8E9}"/>
              </a:ext>
            </a:extLst>
          </p:cNvPr>
          <p:cNvSpPr/>
          <p:nvPr/>
        </p:nvSpPr>
        <p:spPr>
          <a:xfrm>
            <a:off x="6654888" y="4124132"/>
            <a:ext cx="53822" cy="354562"/>
          </a:xfrm>
          <a:prstGeom prst="rect">
            <a:avLst/>
          </a:prstGeom>
          <a:solidFill>
            <a:srgbClr val="A8C934">
              <a:alpha val="50196"/>
            </a:srgbClr>
          </a:solidFill>
          <a:ln>
            <a:solidFill>
              <a:srgbClr val="A8C9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8CE4E1-C191-446C-9635-45427D0DCD20}"/>
              </a:ext>
            </a:extLst>
          </p:cNvPr>
          <p:cNvSpPr/>
          <p:nvPr/>
        </p:nvSpPr>
        <p:spPr>
          <a:xfrm>
            <a:off x="6294486" y="4222102"/>
            <a:ext cx="360402" cy="18736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E6E58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4E805A-C563-486E-84A6-D6D395605623}"/>
              </a:ext>
            </a:extLst>
          </p:cNvPr>
          <p:cNvSpPr/>
          <p:nvPr/>
        </p:nvSpPr>
        <p:spPr>
          <a:xfrm>
            <a:off x="6897348" y="4222102"/>
            <a:ext cx="360402" cy="18736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E6E58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6C18E-2469-460A-969F-55CA2E023867}"/>
              </a:ext>
            </a:extLst>
          </p:cNvPr>
          <p:cNvSpPr/>
          <p:nvPr/>
        </p:nvSpPr>
        <p:spPr>
          <a:xfrm>
            <a:off x="7548204" y="4207733"/>
            <a:ext cx="603998" cy="18736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E6E58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688A10-68D1-4D42-8D30-05B94CF5A027}"/>
              </a:ext>
            </a:extLst>
          </p:cNvPr>
          <p:cNvSpPr/>
          <p:nvPr/>
        </p:nvSpPr>
        <p:spPr>
          <a:xfrm>
            <a:off x="10203495" y="4222102"/>
            <a:ext cx="722652" cy="18736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E6E58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1F2192-AA40-4B5F-ADCC-68CA25580B67}"/>
              </a:ext>
            </a:extLst>
          </p:cNvPr>
          <p:cNvSpPr/>
          <p:nvPr/>
        </p:nvSpPr>
        <p:spPr>
          <a:xfrm>
            <a:off x="7262845" y="4222102"/>
            <a:ext cx="161539" cy="18736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E6E58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A00441-90C5-4FC0-9089-CC5FD1514089}"/>
              </a:ext>
            </a:extLst>
          </p:cNvPr>
          <p:cNvSpPr/>
          <p:nvPr/>
        </p:nvSpPr>
        <p:spPr>
          <a:xfrm>
            <a:off x="2854599" y="1775470"/>
            <a:ext cx="784339" cy="17462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E6E58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DB6A86D-0F94-45C7-8BF2-C1CA8C4CD250}"/>
              </a:ext>
            </a:extLst>
          </p:cNvPr>
          <p:cNvSpPr txBox="1"/>
          <p:nvPr/>
        </p:nvSpPr>
        <p:spPr>
          <a:xfrm>
            <a:off x="606795" y="1624277"/>
            <a:ext cx="317676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02385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1) Conservation des chiffres </a:t>
            </a:r>
            <a:r>
              <a:rPr lang="fr-FR" dirty="0">
                <a:solidFill>
                  <a:srgbClr val="02385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(dans cols ‘texte’ et ‘</a:t>
            </a:r>
            <a:r>
              <a:rPr lang="fr-FR" dirty="0" err="1">
                <a:solidFill>
                  <a:srgbClr val="02385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lang="fr-FR" dirty="0">
                <a:solidFill>
                  <a:srgbClr val="02385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’)</a:t>
            </a:r>
            <a:endParaRPr lang="fr-FR" sz="2000" dirty="0">
              <a:solidFill>
                <a:srgbClr val="02385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239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4A3E898-D399-4A71-BBC3-3EDD47CC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35</a:t>
            </a:fld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56F8047-9EEE-4C6B-95D7-9132A60A0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648" y="158608"/>
            <a:ext cx="2673947" cy="192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D7368D2-4F46-4996-B0B7-C61207CE5F1D}"/>
              </a:ext>
            </a:extLst>
          </p:cNvPr>
          <p:cNvSpPr/>
          <p:nvPr/>
        </p:nvSpPr>
        <p:spPr>
          <a:xfrm>
            <a:off x="126674" y="159995"/>
            <a:ext cx="4067821" cy="6872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25F0CC2-3394-45A6-AF28-2BB629A41D0B}"/>
              </a:ext>
            </a:extLst>
          </p:cNvPr>
          <p:cNvSpPr txBox="1"/>
          <p:nvPr/>
        </p:nvSpPr>
        <p:spPr>
          <a:xfrm>
            <a:off x="464407" y="205489"/>
            <a:ext cx="36148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% d’erreurs par classe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1C373A2-A5EC-49E0-A641-3F6F2586B3D3}"/>
              </a:ext>
            </a:extLst>
          </p:cNvPr>
          <p:cNvSpPr txBox="1"/>
          <p:nvPr/>
        </p:nvSpPr>
        <p:spPr>
          <a:xfrm>
            <a:off x="464407" y="847289"/>
            <a:ext cx="6266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93291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43 documents mal classés / 249</a:t>
            </a:r>
            <a:endParaRPr lang="fr-FR" sz="1800" b="1" dirty="0">
              <a:solidFill>
                <a:srgbClr val="02385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D118CC6-2368-4573-B27F-50E672BFA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32" y="1119851"/>
            <a:ext cx="2597202" cy="180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326F5AB-A258-4F56-A6CC-DE09DDA6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901" y="3429000"/>
            <a:ext cx="2597204" cy="180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5288C0C-217A-4C7B-A95A-9627A1E06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648" y="4776907"/>
            <a:ext cx="2767880" cy="192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36F8901-2815-4DF2-95E1-B8A5926CF12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032"/>
          <a:stretch/>
        </p:blipFill>
        <p:spPr>
          <a:xfrm>
            <a:off x="4898075" y="2342549"/>
            <a:ext cx="3473520" cy="160998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DDDD405-9F67-4CA8-BA4A-9009AA95D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6" y="1426744"/>
            <a:ext cx="4495119" cy="368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D91EB8D6-C77E-4E5C-8EB7-06CBBCB8ACFF}"/>
              </a:ext>
            </a:extLst>
          </p:cNvPr>
          <p:cNvSpPr txBox="1"/>
          <p:nvPr/>
        </p:nvSpPr>
        <p:spPr>
          <a:xfrm>
            <a:off x="929422" y="5293833"/>
            <a:ext cx="3049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93291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Modèle</a:t>
            </a:r>
            <a:r>
              <a:rPr lang="fr-FR" sz="2000" b="1" dirty="0">
                <a:solidFill>
                  <a:srgbClr val="02385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sz="2000" b="1" dirty="0" err="1">
                <a:solidFill>
                  <a:srgbClr val="02385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ComplementNB</a:t>
            </a:r>
            <a:endParaRPr lang="fr-FR" sz="2000" b="1" dirty="0">
              <a:solidFill>
                <a:srgbClr val="02385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15506D2-CA1A-4966-B43F-0BB87EED6F09}"/>
              </a:ext>
            </a:extLst>
          </p:cNvPr>
          <p:cNvSpPr txBox="1"/>
          <p:nvPr/>
        </p:nvSpPr>
        <p:spPr>
          <a:xfrm>
            <a:off x="960813" y="5586813"/>
            <a:ext cx="2325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93291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Vectorisation</a:t>
            </a:r>
            <a:r>
              <a:rPr lang="fr-FR" sz="2000" b="1" dirty="0">
                <a:solidFill>
                  <a:srgbClr val="02385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BOW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A2CE722-1211-4DE2-B97B-E70726DF3B04}"/>
              </a:ext>
            </a:extLst>
          </p:cNvPr>
          <p:cNvSpPr txBox="1"/>
          <p:nvPr/>
        </p:nvSpPr>
        <p:spPr>
          <a:xfrm>
            <a:off x="960813" y="5904066"/>
            <a:ext cx="1504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93291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SEUIL </a:t>
            </a:r>
            <a:r>
              <a:rPr lang="fr-FR" sz="2000" b="1" dirty="0">
                <a:solidFill>
                  <a:srgbClr val="02385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50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32F88D61-D1EA-44DF-90D5-FE8F7F6CA5A3}"/>
              </a:ext>
            </a:extLst>
          </p:cNvPr>
          <p:cNvSpPr txBox="1"/>
          <p:nvPr/>
        </p:nvSpPr>
        <p:spPr>
          <a:xfrm>
            <a:off x="946200" y="6186747"/>
            <a:ext cx="2067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rgbClr val="93291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fr-FR" sz="2000" b="1" dirty="0">
                <a:solidFill>
                  <a:srgbClr val="02385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82,7%</a:t>
            </a:r>
          </a:p>
        </p:txBody>
      </p:sp>
    </p:spTree>
    <p:extLst>
      <p:ext uri="{BB962C8B-B14F-4D97-AF65-F5344CB8AC3E}">
        <p14:creationId xmlns:p14="http://schemas.microsoft.com/office/powerpoint/2010/main" val="15374393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BE18D6-A3B7-4E5E-923D-474757B5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36</a:t>
            </a:fld>
            <a:endParaRPr lang="en-US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ADAAC7F-B42E-42CE-8309-7D8B5C532BB3}"/>
              </a:ext>
            </a:extLst>
          </p:cNvPr>
          <p:cNvGrpSpPr/>
          <p:nvPr/>
        </p:nvGrpSpPr>
        <p:grpSpPr>
          <a:xfrm>
            <a:off x="126674" y="159994"/>
            <a:ext cx="3896572" cy="3124682"/>
            <a:chOff x="126674" y="159994"/>
            <a:chExt cx="3896572" cy="3124682"/>
          </a:xfrm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8FB99D4C-B815-4DFC-80FD-CAF0B65AB0CB}"/>
                </a:ext>
              </a:extLst>
            </p:cNvPr>
            <p:cNvSpPr/>
            <p:nvPr/>
          </p:nvSpPr>
          <p:spPr>
            <a:xfrm>
              <a:off x="126674" y="159994"/>
              <a:ext cx="3754861" cy="103432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2838A872-7C8B-4DAB-85BF-D59EB68547D1}"/>
                </a:ext>
              </a:extLst>
            </p:cNvPr>
            <p:cNvSpPr txBox="1"/>
            <p:nvPr/>
          </p:nvSpPr>
          <p:spPr>
            <a:xfrm>
              <a:off x="154237" y="176615"/>
              <a:ext cx="386900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  <a:cs typeface="Arial" panose="020B0604020202020204" pitchFamily="34" charset="0"/>
                </a:rPr>
                <a:t>Documents mal classés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428BC90E-99E5-4A6F-8632-8A408646546E}"/>
                </a:ext>
              </a:extLst>
            </p:cNvPr>
            <p:cNvSpPr txBox="1"/>
            <p:nvPr/>
          </p:nvSpPr>
          <p:spPr>
            <a:xfrm>
              <a:off x="757757" y="1991652"/>
              <a:ext cx="32637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solidFill>
                    <a:srgbClr val="93291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Modèle</a:t>
              </a:r>
              <a:r>
                <a:rPr lang="fr-FR" sz="2000" b="1" dirty="0">
                  <a:solidFill>
                    <a:srgbClr val="02385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: </a:t>
              </a:r>
              <a:r>
                <a:rPr lang="fr-FR" sz="2000" b="1" dirty="0" err="1">
                  <a:solidFill>
                    <a:srgbClr val="02385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ComplementNB</a:t>
              </a:r>
              <a:endParaRPr lang="fr-FR" sz="2000" b="1" dirty="0">
                <a:solidFill>
                  <a:srgbClr val="023858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DBC4F709-E928-42B7-A661-6B14E4C84DD5}"/>
                </a:ext>
              </a:extLst>
            </p:cNvPr>
            <p:cNvSpPr txBox="1"/>
            <p:nvPr/>
          </p:nvSpPr>
          <p:spPr>
            <a:xfrm>
              <a:off x="789148" y="2284632"/>
              <a:ext cx="23258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solidFill>
                    <a:srgbClr val="93291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Vectorisation</a:t>
              </a:r>
              <a:r>
                <a:rPr lang="fr-FR" sz="2000" b="1" dirty="0">
                  <a:solidFill>
                    <a:srgbClr val="02385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: BOW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BFED5534-D479-4B28-97C2-0D4DCE6C4D2B}"/>
                </a:ext>
              </a:extLst>
            </p:cNvPr>
            <p:cNvSpPr txBox="1"/>
            <p:nvPr/>
          </p:nvSpPr>
          <p:spPr>
            <a:xfrm>
              <a:off x="789148" y="2601885"/>
              <a:ext cx="15047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solidFill>
                    <a:srgbClr val="93291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SEUIL </a:t>
              </a:r>
              <a:r>
                <a:rPr lang="fr-FR" sz="2000" b="1" dirty="0">
                  <a:solidFill>
                    <a:srgbClr val="02385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= 50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58264696-7265-4651-A1D6-481D929497C9}"/>
                </a:ext>
              </a:extLst>
            </p:cNvPr>
            <p:cNvSpPr txBox="1"/>
            <p:nvPr/>
          </p:nvSpPr>
          <p:spPr>
            <a:xfrm>
              <a:off x="774535" y="2884566"/>
              <a:ext cx="20674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err="1">
                  <a:solidFill>
                    <a:srgbClr val="93291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Accuracy</a:t>
              </a:r>
              <a:r>
                <a:rPr lang="fr-FR" sz="2000" b="1" dirty="0">
                  <a:solidFill>
                    <a:srgbClr val="02385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: 82,7%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C40C5AB-7B20-4927-8314-DBB51F99EDDD}"/>
                </a:ext>
              </a:extLst>
            </p:cNvPr>
            <p:cNvSpPr txBox="1"/>
            <p:nvPr/>
          </p:nvSpPr>
          <p:spPr>
            <a:xfrm>
              <a:off x="385632" y="574300"/>
              <a:ext cx="352346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  <a:cs typeface="Arial" panose="020B0604020202020204" pitchFamily="34" charset="0"/>
                </a:rPr>
                <a:t>¼  </a:t>
              </a:r>
              <a:r>
                <a:rPr lang="fr-FR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  <a:cs typeface="Arial" panose="020B0604020202020204" pitchFamily="34" charset="0"/>
                </a:rPr>
                <a:t>Erreurs Classe CP101</a:t>
              </a:r>
              <a:endParaRPr lang="fr-F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E896E9CE-41DA-4A61-9CC9-329A0E6C059A}"/>
              </a:ext>
            </a:extLst>
          </p:cNvPr>
          <p:cNvSpPr txBox="1"/>
          <p:nvPr/>
        </p:nvSpPr>
        <p:spPr>
          <a:xfrm>
            <a:off x="297603" y="1334894"/>
            <a:ext cx="358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93291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documents mal classés / 48</a:t>
            </a:r>
            <a:endParaRPr lang="fr-FR" sz="2000" b="1" dirty="0">
              <a:solidFill>
                <a:srgbClr val="02385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E998A3DA-62F9-4332-ABEA-FA9462E92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77" y="3567357"/>
            <a:ext cx="3558360" cy="291923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517E0D-8D7B-4D53-AF12-6EEDA413F948}"/>
              </a:ext>
            </a:extLst>
          </p:cNvPr>
          <p:cNvSpPr/>
          <p:nvPr/>
        </p:nvSpPr>
        <p:spPr>
          <a:xfrm>
            <a:off x="1426128" y="3699545"/>
            <a:ext cx="520118" cy="60400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C23D42D-E51A-4F72-BB63-DD65C9579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495" y="176615"/>
            <a:ext cx="7968392" cy="28702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E6108AE-3CAC-493C-A2E9-8D65D9B577E3}"/>
              </a:ext>
            </a:extLst>
          </p:cNvPr>
          <p:cNvSpPr/>
          <p:nvPr/>
        </p:nvSpPr>
        <p:spPr>
          <a:xfrm>
            <a:off x="897622" y="3707934"/>
            <a:ext cx="520117" cy="604007"/>
          </a:xfrm>
          <a:prstGeom prst="rect">
            <a:avLst/>
          </a:prstGeom>
          <a:noFill/>
          <a:ln>
            <a:solidFill>
              <a:srgbClr val="4C72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F9B328-9174-4191-9FFB-F4A748679F37}"/>
              </a:ext>
            </a:extLst>
          </p:cNvPr>
          <p:cNvSpPr/>
          <p:nvPr/>
        </p:nvSpPr>
        <p:spPr>
          <a:xfrm>
            <a:off x="8717559" y="537400"/>
            <a:ext cx="520118" cy="246459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05B8B42-C26D-4638-9489-6CDF83C2241F}"/>
              </a:ext>
            </a:extLst>
          </p:cNvPr>
          <p:cNvSpPr/>
          <p:nvPr/>
        </p:nvSpPr>
        <p:spPr>
          <a:xfrm>
            <a:off x="10303608" y="533071"/>
            <a:ext cx="216000" cy="216000"/>
          </a:xfrm>
          <a:prstGeom prst="ellipse">
            <a:avLst/>
          </a:prstGeom>
          <a:solidFill>
            <a:srgbClr val="D8412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3124901-D051-4152-A045-B21661567A1A}"/>
              </a:ext>
            </a:extLst>
          </p:cNvPr>
          <p:cNvSpPr/>
          <p:nvPr/>
        </p:nvSpPr>
        <p:spPr>
          <a:xfrm>
            <a:off x="10303608" y="749071"/>
            <a:ext cx="216000" cy="216000"/>
          </a:xfrm>
          <a:prstGeom prst="ellipse">
            <a:avLst/>
          </a:prstGeom>
          <a:solidFill>
            <a:srgbClr val="D8412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3A0C618F-A0A7-44CA-9B6D-82163B046B31}"/>
              </a:ext>
            </a:extLst>
          </p:cNvPr>
          <p:cNvSpPr/>
          <p:nvPr/>
        </p:nvSpPr>
        <p:spPr>
          <a:xfrm>
            <a:off x="10303608" y="947212"/>
            <a:ext cx="216000" cy="216000"/>
          </a:xfrm>
          <a:prstGeom prst="ellipse">
            <a:avLst/>
          </a:prstGeom>
          <a:solidFill>
            <a:srgbClr val="D8412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1AF46DD-78D7-454C-956B-AB4DAF19B84D}"/>
              </a:ext>
            </a:extLst>
          </p:cNvPr>
          <p:cNvSpPr/>
          <p:nvPr/>
        </p:nvSpPr>
        <p:spPr>
          <a:xfrm>
            <a:off x="10303608" y="1226894"/>
            <a:ext cx="216000" cy="216000"/>
          </a:xfrm>
          <a:prstGeom prst="ellipse">
            <a:avLst/>
          </a:prstGeom>
          <a:solidFill>
            <a:srgbClr val="D8412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20F3E83F-C393-4279-828B-AB0C90D0EED1}"/>
              </a:ext>
            </a:extLst>
          </p:cNvPr>
          <p:cNvSpPr/>
          <p:nvPr/>
        </p:nvSpPr>
        <p:spPr>
          <a:xfrm>
            <a:off x="10303608" y="1551045"/>
            <a:ext cx="216000" cy="216000"/>
          </a:xfrm>
          <a:prstGeom prst="ellipse">
            <a:avLst/>
          </a:prstGeom>
          <a:solidFill>
            <a:srgbClr val="D8412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880FB29-3B23-43DB-BA3D-8AD366C46E47}"/>
              </a:ext>
            </a:extLst>
          </p:cNvPr>
          <p:cNvSpPr/>
          <p:nvPr/>
        </p:nvSpPr>
        <p:spPr>
          <a:xfrm>
            <a:off x="10303608" y="1833236"/>
            <a:ext cx="216000" cy="216000"/>
          </a:xfrm>
          <a:prstGeom prst="ellipse">
            <a:avLst/>
          </a:prstGeom>
          <a:solidFill>
            <a:srgbClr val="D8412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8EEE06CB-86B7-4527-9354-484A29B18762}"/>
              </a:ext>
            </a:extLst>
          </p:cNvPr>
          <p:cNvSpPr/>
          <p:nvPr/>
        </p:nvSpPr>
        <p:spPr>
          <a:xfrm>
            <a:off x="10303608" y="2083707"/>
            <a:ext cx="216000" cy="216000"/>
          </a:xfrm>
          <a:prstGeom prst="ellipse">
            <a:avLst/>
          </a:prstGeom>
          <a:solidFill>
            <a:srgbClr val="D8412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9A745461-6AAB-4BF6-A793-A325B2602F66}"/>
              </a:ext>
            </a:extLst>
          </p:cNvPr>
          <p:cNvSpPr/>
          <p:nvPr/>
        </p:nvSpPr>
        <p:spPr>
          <a:xfrm>
            <a:off x="10303608" y="2376687"/>
            <a:ext cx="216000" cy="216000"/>
          </a:xfrm>
          <a:prstGeom prst="ellipse">
            <a:avLst/>
          </a:prstGeom>
          <a:solidFill>
            <a:srgbClr val="D8412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FF93A8B6-8A72-4686-A682-E4382EEFA6CC}"/>
              </a:ext>
            </a:extLst>
          </p:cNvPr>
          <p:cNvSpPr/>
          <p:nvPr/>
        </p:nvSpPr>
        <p:spPr>
          <a:xfrm>
            <a:off x="10303608" y="2801940"/>
            <a:ext cx="216000" cy="216000"/>
          </a:xfrm>
          <a:prstGeom prst="ellipse">
            <a:avLst/>
          </a:prstGeom>
          <a:solidFill>
            <a:srgbClr val="D8412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1C74959C-20C1-43AF-AFBE-C60EE7013001}"/>
              </a:ext>
            </a:extLst>
          </p:cNvPr>
          <p:cNvSpPr/>
          <p:nvPr/>
        </p:nvSpPr>
        <p:spPr>
          <a:xfrm>
            <a:off x="10303608" y="2601885"/>
            <a:ext cx="216000" cy="216000"/>
          </a:xfrm>
          <a:prstGeom prst="ellipse">
            <a:avLst/>
          </a:prstGeom>
          <a:solidFill>
            <a:srgbClr val="D8412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DF80B66-09DF-478D-BC92-DB697159CAFD}"/>
              </a:ext>
            </a:extLst>
          </p:cNvPr>
          <p:cNvSpPr/>
          <p:nvPr/>
        </p:nvSpPr>
        <p:spPr>
          <a:xfrm>
            <a:off x="9605847" y="968437"/>
            <a:ext cx="216000" cy="216000"/>
          </a:xfrm>
          <a:prstGeom prst="ellipse">
            <a:avLst/>
          </a:prstGeom>
          <a:solidFill>
            <a:srgbClr val="D8412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F2BF4BAB-140E-457C-8C8E-D2B44F5D29BE}"/>
              </a:ext>
            </a:extLst>
          </p:cNvPr>
          <p:cNvSpPr/>
          <p:nvPr/>
        </p:nvSpPr>
        <p:spPr>
          <a:xfrm>
            <a:off x="9596821" y="2587529"/>
            <a:ext cx="216000" cy="216000"/>
          </a:xfrm>
          <a:prstGeom prst="ellipse">
            <a:avLst/>
          </a:prstGeom>
          <a:solidFill>
            <a:srgbClr val="D8412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DA68B4BC-792F-4B91-899A-11480247B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462" y="3844177"/>
            <a:ext cx="3217467" cy="231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BEA703BE-7A01-408D-94DD-187892F330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32" b="58050"/>
          <a:stretch/>
        </p:blipFill>
        <p:spPr>
          <a:xfrm>
            <a:off x="7070598" y="4802661"/>
            <a:ext cx="3473520" cy="675391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E6DF3372-0281-43B2-84EA-08A3A4F83707}"/>
              </a:ext>
            </a:extLst>
          </p:cNvPr>
          <p:cNvSpPr txBox="1"/>
          <p:nvPr/>
        </p:nvSpPr>
        <p:spPr>
          <a:xfrm>
            <a:off x="8717559" y="3693919"/>
            <a:ext cx="14082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CP101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8CD7C74-A597-4EC5-B48F-23EF1AFC7D6D}"/>
              </a:ext>
            </a:extLst>
          </p:cNvPr>
          <p:cNvSpPr txBox="1"/>
          <p:nvPr/>
        </p:nvSpPr>
        <p:spPr>
          <a:xfrm>
            <a:off x="3997315" y="194517"/>
            <a:ext cx="1581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erreurs</a:t>
            </a:r>
            <a:endParaRPr lang="fr-FR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5085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7C3D48D5-3810-4834-8299-6B338939B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078" y="108548"/>
            <a:ext cx="7840101" cy="3817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BE18D6-A3B7-4E5E-923D-474757B5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37</a:t>
            </a:fld>
            <a:endParaRPr lang="en-US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ADAAC7F-B42E-42CE-8309-7D8B5C532BB3}"/>
              </a:ext>
            </a:extLst>
          </p:cNvPr>
          <p:cNvGrpSpPr/>
          <p:nvPr/>
        </p:nvGrpSpPr>
        <p:grpSpPr>
          <a:xfrm>
            <a:off x="126674" y="159994"/>
            <a:ext cx="4130188" cy="3124682"/>
            <a:chOff x="126674" y="159994"/>
            <a:chExt cx="4130188" cy="3124682"/>
          </a:xfrm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8FB99D4C-B815-4DFC-80FD-CAF0B65AB0CB}"/>
                </a:ext>
              </a:extLst>
            </p:cNvPr>
            <p:cNvSpPr/>
            <p:nvPr/>
          </p:nvSpPr>
          <p:spPr>
            <a:xfrm>
              <a:off x="126674" y="159994"/>
              <a:ext cx="3754861" cy="103432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2838A872-7C8B-4DAB-85BF-D59EB68547D1}"/>
                </a:ext>
              </a:extLst>
            </p:cNvPr>
            <p:cNvSpPr txBox="1"/>
            <p:nvPr/>
          </p:nvSpPr>
          <p:spPr>
            <a:xfrm>
              <a:off x="154237" y="176615"/>
              <a:ext cx="386900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  <a:cs typeface="Arial" panose="020B0604020202020204" pitchFamily="34" charset="0"/>
                </a:rPr>
                <a:t>Documents mal classés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428BC90E-99E5-4A6F-8632-8A408646546E}"/>
                </a:ext>
              </a:extLst>
            </p:cNvPr>
            <p:cNvSpPr txBox="1"/>
            <p:nvPr/>
          </p:nvSpPr>
          <p:spPr>
            <a:xfrm>
              <a:off x="757757" y="1991652"/>
              <a:ext cx="32637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solidFill>
                    <a:srgbClr val="93291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Modèle</a:t>
              </a:r>
              <a:r>
                <a:rPr lang="fr-FR" sz="2000" b="1" dirty="0">
                  <a:solidFill>
                    <a:srgbClr val="02385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: </a:t>
              </a:r>
              <a:r>
                <a:rPr lang="fr-FR" sz="2000" b="1" dirty="0" err="1">
                  <a:solidFill>
                    <a:srgbClr val="02385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ComplementNB</a:t>
              </a:r>
              <a:endParaRPr lang="fr-FR" sz="2000" b="1" dirty="0">
                <a:solidFill>
                  <a:srgbClr val="023858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DBC4F709-E928-42B7-A661-6B14E4C84DD5}"/>
                </a:ext>
              </a:extLst>
            </p:cNvPr>
            <p:cNvSpPr txBox="1"/>
            <p:nvPr/>
          </p:nvSpPr>
          <p:spPr>
            <a:xfrm>
              <a:off x="789148" y="2284632"/>
              <a:ext cx="23258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solidFill>
                    <a:srgbClr val="93291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Vectorisation</a:t>
              </a:r>
              <a:r>
                <a:rPr lang="fr-FR" sz="2000" b="1" dirty="0">
                  <a:solidFill>
                    <a:srgbClr val="02385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: BOW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BFED5534-D479-4B28-97C2-0D4DCE6C4D2B}"/>
                </a:ext>
              </a:extLst>
            </p:cNvPr>
            <p:cNvSpPr txBox="1"/>
            <p:nvPr/>
          </p:nvSpPr>
          <p:spPr>
            <a:xfrm>
              <a:off x="789148" y="2601885"/>
              <a:ext cx="15047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solidFill>
                    <a:srgbClr val="93291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SEUIL </a:t>
              </a:r>
              <a:r>
                <a:rPr lang="fr-FR" sz="2000" b="1" dirty="0">
                  <a:solidFill>
                    <a:srgbClr val="02385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= 50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58264696-7265-4651-A1D6-481D929497C9}"/>
                </a:ext>
              </a:extLst>
            </p:cNvPr>
            <p:cNvSpPr txBox="1"/>
            <p:nvPr/>
          </p:nvSpPr>
          <p:spPr>
            <a:xfrm>
              <a:off x="774535" y="2884566"/>
              <a:ext cx="20674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err="1">
                  <a:solidFill>
                    <a:srgbClr val="93291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Accuracy</a:t>
              </a:r>
              <a:r>
                <a:rPr lang="fr-FR" sz="2000" b="1" dirty="0">
                  <a:solidFill>
                    <a:srgbClr val="02385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: 82,7%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3C40C5AB-7B20-4927-8314-DBB51F99EDDD}"/>
                    </a:ext>
                  </a:extLst>
                </p:cNvPr>
                <p:cNvSpPr txBox="1"/>
                <p:nvPr/>
              </p:nvSpPr>
              <p:spPr>
                <a:xfrm>
                  <a:off x="147639" y="591338"/>
                  <a:ext cx="410922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fr-FR" sz="2400" i="1" dirty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fr-FR" sz="2400" b="0" i="1" dirty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fr-FR" sz="2400" b="0" i="1" dirty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den>
                      </m:f>
                    </m:oMath>
                  </a14:m>
                  <a:r>
                    <a:rPr lang="fr-FR" sz="24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Rounded MT Bold" panose="020F070403050403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fr-FR" sz="20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Rounded MT Bold" panose="020F0704030504030204" pitchFamily="34" charset="0"/>
                      <a:cs typeface="Arial" panose="020B0604020202020204" pitchFamily="34" charset="0"/>
                    </a:rPr>
                    <a:t>Erreurs Classe pvcp201</a:t>
                  </a:r>
                  <a:endParaRPr lang="fr-FR" sz="2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Rounded MT Bold" panose="020F070403050403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3C40C5AB-7B20-4927-8314-DBB51F99ED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639" y="591338"/>
                  <a:ext cx="4109223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8754" t="-123684" b="-200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E896E9CE-41DA-4A61-9CC9-329A0E6C059A}"/>
              </a:ext>
            </a:extLst>
          </p:cNvPr>
          <p:cNvSpPr txBox="1"/>
          <p:nvPr/>
        </p:nvSpPr>
        <p:spPr>
          <a:xfrm>
            <a:off x="297603" y="1334894"/>
            <a:ext cx="358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93291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 documents mal classés / 167</a:t>
            </a:r>
            <a:endParaRPr lang="fr-FR" sz="2000" b="1" dirty="0">
              <a:solidFill>
                <a:srgbClr val="02385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E998A3DA-62F9-4332-ABEA-FA9462E92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77" y="3567357"/>
            <a:ext cx="3558360" cy="291923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517E0D-8D7B-4D53-AF12-6EEDA413F948}"/>
              </a:ext>
            </a:extLst>
          </p:cNvPr>
          <p:cNvSpPr/>
          <p:nvPr/>
        </p:nvSpPr>
        <p:spPr>
          <a:xfrm>
            <a:off x="897063" y="4335052"/>
            <a:ext cx="496632" cy="60400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6108AE-3CAC-493C-A2E9-8D65D9B577E3}"/>
              </a:ext>
            </a:extLst>
          </p:cNvPr>
          <p:cNvSpPr/>
          <p:nvPr/>
        </p:nvSpPr>
        <p:spPr>
          <a:xfrm>
            <a:off x="1444029" y="4351187"/>
            <a:ext cx="468000" cy="57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F9B328-9174-4191-9FFB-F4A748679F37}"/>
              </a:ext>
            </a:extLst>
          </p:cNvPr>
          <p:cNvSpPr/>
          <p:nvPr/>
        </p:nvSpPr>
        <p:spPr>
          <a:xfrm>
            <a:off x="8658443" y="453149"/>
            <a:ext cx="520118" cy="341417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05B8B42-C26D-4638-9489-6CDF83C2241F}"/>
              </a:ext>
            </a:extLst>
          </p:cNvPr>
          <p:cNvSpPr/>
          <p:nvPr/>
        </p:nvSpPr>
        <p:spPr>
          <a:xfrm>
            <a:off x="9555435" y="469756"/>
            <a:ext cx="216000" cy="216000"/>
          </a:xfrm>
          <a:prstGeom prst="ellipse">
            <a:avLst/>
          </a:prstGeom>
          <a:solidFill>
            <a:srgbClr val="D8412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3124901-D051-4152-A045-B21661567A1A}"/>
              </a:ext>
            </a:extLst>
          </p:cNvPr>
          <p:cNvSpPr/>
          <p:nvPr/>
        </p:nvSpPr>
        <p:spPr>
          <a:xfrm>
            <a:off x="11811044" y="677155"/>
            <a:ext cx="216000" cy="216000"/>
          </a:xfrm>
          <a:prstGeom prst="ellipse">
            <a:avLst/>
          </a:prstGeom>
          <a:solidFill>
            <a:srgbClr val="D8412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3A0C618F-A0A7-44CA-9B6D-82163B046B31}"/>
              </a:ext>
            </a:extLst>
          </p:cNvPr>
          <p:cNvSpPr/>
          <p:nvPr/>
        </p:nvSpPr>
        <p:spPr>
          <a:xfrm>
            <a:off x="9553888" y="937842"/>
            <a:ext cx="216000" cy="216000"/>
          </a:xfrm>
          <a:prstGeom prst="ellipse">
            <a:avLst/>
          </a:prstGeom>
          <a:solidFill>
            <a:srgbClr val="D8412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1AF46DD-78D7-454C-956B-AB4DAF19B84D}"/>
              </a:ext>
            </a:extLst>
          </p:cNvPr>
          <p:cNvSpPr/>
          <p:nvPr/>
        </p:nvSpPr>
        <p:spPr>
          <a:xfrm>
            <a:off x="9537980" y="1209522"/>
            <a:ext cx="216000" cy="216000"/>
          </a:xfrm>
          <a:prstGeom prst="ellipse">
            <a:avLst/>
          </a:prstGeom>
          <a:solidFill>
            <a:srgbClr val="D8412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20F3E83F-C393-4279-828B-AB0C90D0EED1}"/>
              </a:ext>
            </a:extLst>
          </p:cNvPr>
          <p:cNvSpPr/>
          <p:nvPr/>
        </p:nvSpPr>
        <p:spPr>
          <a:xfrm>
            <a:off x="11811044" y="1416598"/>
            <a:ext cx="216000" cy="216000"/>
          </a:xfrm>
          <a:prstGeom prst="ellipse">
            <a:avLst/>
          </a:prstGeom>
          <a:solidFill>
            <a:srgbClr val="D8412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880FB29-3B23-43DB-BA3D-8AD366C46E47}"/>
              </a:ext>
            </a:extLst>
          </p:cNvPr>
          <p:cNvSpPr/>
          <p:nvPr/>
        </p:nvSpPr>
        <p:spPr>
          <a:xfrm>
            <a:off x="9553888" y="1689006"/>
            <a:ext cx="216000" cy="216000"/>
          </a:xfrm>
          <a:prstGeom prst="ellipse">
            <a:avLst/>
          </a:prstGeom>
          <a:solidFill>
            <a:srgbClr val="D8412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8EEE06CB-86B7-4527-9354-484A29B18762}"/>
              </a:ext>
            </a:extLst>
          </p:cNvPr>
          <p:cNvSpPr/>
          <p:nvPr/>
        </p:nvSpPr>
        <p:spPr>
          <a:xfrm>
            <a:off x="11811044" y="1963326"/>
            <a:ext cx="216000" cy="216000"/>
          </a:xfrm>
          <a:prstGeom prst="ellipse">
            <a:avLst/>
          </a:prstGeom>
          <a:solidFill>
            <a:srgbClr val="D8412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9A745461-6AAB-4BF6-A793-A325B2602F66}"/>
              </a:ext>
            </a:extLst>
          </p:cNvPr>
          <p:cNvSpPr/>
          <p:nvPr/>
        </p:nvSpPr>
        <p:spPr>
          <a:xfrm>
            <a:off x="11811044" y="2376687"/>
            <a:ext cx="216000" cy="216000"/>
          </a:xfrm>
          <a:prstGeom prst="ellipse">
            <a:avLst/>
          </a:prstGeom>
          <a:solidFill>
            <a:srgbClr val="D8412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FF93A8B6-8A72-4686-A682-E4382EEFA6CC}"/>
              </a:ext>
            </a:extLst>
          </p:cNvPr>
          <p:cNvSpPr/>
          <p:nvPr/>
        </p:nvSpPr>
        <p:spPr>
          <a:xfrm>
            <a:off x="9562007" y="2811654"/>
            <a:ext cx="216000" cy="216000"/>
          </a:xfrm>
          <a:prstGeom prst="ellipse">
            <a:avLst/>
          </a:prstGeom>
          <a:solidFill>
            <a:srgbClr val="D8412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1C74959C-20C1-43AF-AFBE-C60EE7013001}"/>
              </a:ext>
            </a:extLst>
          </p:cNvPr>
          <p:cNvSpPr/>
          <p:nvPr/>
        </p:nvSpPr>
        <p:spPr>
          <a:xfrm>
            <a:off x="9553888" y="2584539"/>
            <a:ext cx="216000" cy="216000"/>
          </a:xfrm>
          <a:prstGeom prst="ellipse">
            <a:avLst/>
          </a:prstGeom>
          <a:solidFill>
            <a:srgbClr val="D8412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DF80B66-09DF-478D-BC92-DB697159CAFD}"/>
              </a:ext>
            </a:extLst>
          </p:cNvPr>
          <p:cNvSpPr/>
          <p:nvPr/>
        </p:nvSpPr>
        <p:spPr>
          <a:xfrm>
            <a:off x="11047864" y="1209522"/>
            <a:ext cx="216000" cy="216000"/>
          </a:xfrm>
          <a:prstGeom prst="ellipse">
            <a:avLst/>
          </a:prstGeom>
          <a:solidFill>
            <a:srgbClr val="D8412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F2BF4BAB-140E-457C-8C8E-D2B44F5D29BE}"/>
              </a:ext>
            </a:extLst>
          </p:cNvPr>
          <p:cNvSpPr/>
          <p:nvPr/>
        </p:nvSpPr>
        <p:spPr>
          <a:xfrm>
            <a:off x="9561595" y="2168490"/>
            <a:ext cx="216000" cy="216000"/>
          </a:xfrm>
          <a:prstGeom prst="ellipse">
            <a:avLst/>
          </a:prstGeom>
          <a:solidFill>
            <a:srgbClr val="D8412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BEA703BE-7A01-408D-94DD-187892F330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32" b="77634"/>
          <a:stretch/>
        </p:blipFill>
        <p:spPr>
          <a:xfrm>
            <a:off x="7047948" y="5126315"/>
            <a:ext cx="3473520" cy="360086"/>
          </a:xfrm>
          <a:prstGeom prst="rect">
            <a:avLst/>
          </a:prstGeom>
        </p:spPr>
      </p:pic>
      <p:pic>
        <p:nvPicPr>
          <p:cNvPr id="41" name="Picture 6">
            <a:extLst>
              <a:ext uri="{FF2B5EF4-FFF2-40B4-BE49-F238E27FC236}">
                <a16:creationId xmlns:a16="http://schemas.microsoft.com/office/drawing/2014/main" id="{B07C367D-FAEC-4CD8-B40D-86EEECF90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138" y="4279848"/>
            <a:ext cx="3294321" cy="228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4E827197-B2BB-446F-B3AA-795F3A08B8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32" t="40960" b="41482"/>
          <a:stretch/>
        </p:blipFill>
        <p:spPr>
          <a:xfrm>
            <a:off x="7045389" y="5486401"/>
            <a:ext cx="3473520" cy="282681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A54B6A7-C251-4B72-9DC2-097BF71FF177}"/>
              </a:ext>
            </a:extLst>
          </p:cNvPr>
          <p:cNvSpPr/>
          <p:nvPr/>
        </p:nvSpPr>
        <p:spPr>
          <a:xfrm>
            <a:off x="1952082" y="4334410"/>
            <a:ext cx="496631" cy="60400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A6C93D3-1C4F-4972-9502-B206DAAD5BFE}"/>
              </a:ext>
            </a:extLst>
          </p:cNvPr>
          <p:cNvSpPr/>
          <p:nvPr/>
        </p:nvSpPr>
        <p:spPr>
          <a:xfrm>
            <a:off x="2468524" y="4334409"/>
            <a:ext cx="496631" cy="60400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84DF16B3-0FE3-4A33-B313-F69A12249608}"/>
              </a:ext>
            </a:extLst>
          </p:cNvPr>
          <p:cNvSpPr/>
          <p:nvPr/>
        </p:nvSpPr>
        <p:spPr>
          <a:xfrm>
            <a:off x="10312803" y="2174559"/>
            <a:ext cx="216000" cy="216000"/>
          </a:xfrm>
          <a:prstGeom prst="ellipse">
            <a:avLst/>
          </a:prstGeom>
          <a:solidFill>
            <a:srgbClr val="D8412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DECC59D-B3E3-477E-9CC2-B6C6FC554176}"/>
              </a:ext>
            </a:extLst>
          </p:cNvPr>
          <p:cNvSpPr/>
          <p:nvPr/>
        </p:nvSpPr>
        <p:spPr>
          <a:xfrm>
            <a:off x="11054701" y="2165144"/>
            <a:ext cx="216000" cy="216000"/>
          </a:xfrm>
          <a:prstGeom prst="ellipse">
            <a:avLst/>
          </a:prstGeom>
          <a:solidFill>
            <a:srgbClr val="D8412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DC772B15-C401-4438-9684-5F234009CD39}"/>
              </a:ext>
            </a:extLst>
          </p:cNvPr>
          <p:cNvSpPr/>
          <p:nvPr/>
        </p:nvSpPr>
        <p:spPr>
          <a:xfrm>
            <a:off x="11811044" y="2160687"/>
            <a:ext cx="216000" cy="216000"/>
          </a:xfrm>
          <a:prstGeom prst="ellipse">
            <a:avLst/>
          </a:prstGeom>
          <a:solidFill>
            <a:srgbClr val="D8412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385FA2FC-4698-44B2-B4AE-6B943CA657E2}"/>
              </a:ext>
            </a:extLst>
          </p:cNvPr>
          <p:cNvSpPr/>
          <p:nvPr/>
        </p:nvSpPr>
        <p:spPr>
          <a:xfrm>
            <a:off x="9548016" y="3224454"/>
            <a:ext cx="216000" cy="216000"/>
          </a:xfrm>
          <a:prstGeom prst="ellipse">
            <a:avLst/>
          </a:prstGeom>
          <a:solidFill>
            <a:srgbClr val="D8412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054B8D7A-DC8A-4CF9-B9B7-3BB58BE9D49A}"/>
              </a:ext>
            </a:extLst>
          </p:cNvPr>
          <p:cNvSpPr/>
          <p:nvPr/>
        </p:nvSpPr>
        <p:spPr>
          <a:xfrm>
            <a:off x="9548016" y="3438190"/>
            <a:ext cx="216000" cy="216000"/>
          </a:xfrm>
          <a:prstGeom prst="ellipse">
            <a:avLst/>
          </a:prstGeom>
          <a:solidFill>
            <a:srgbClr val="D8412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A7069B41-1E49-492F-84F1-21ECFDC4E31B}"/>
              </a:ext>
            </a:extLst>
          </p:cNvPr>
          <p:cNvSpPr/>
          <p:nvPr/>
        </p:nvSpPr>
        <p:spPr>
          <a:xfrm>
            <a:off x="11811044" y="3647802"/>
            <a:ext cx="216000" cy="216000"/>
          </a:xfrm>
          <a:prstGeom prst="ellipse">
            <a:avLst/>
          </a:prstGeom>
          <a:solidFill>
            <a:srgbClr val="D8412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7BB30AC-5026-4CBB-8E75-A2646A66164D}"/>
              </a:ext>
            </a:extLst>
          </p:cNvPr>
          <p:cNvSpPr/>
          <p:nvPr/>
        </p:nvSpPr>
        <p:spPr>
          <a:xfrm>
            <a:off x="11042468" y="3008454"/>
            <a:ext cx="216000" cy="216000"/>
          </a:xfrm>
          <a:prstGeom prst="ellipse">
            <a:avLst/>
          </a:prstGeom>
          <a:solidFill>
            <a:srgbClr val="D8412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E26B5C7C-5F35-425A-A2DC-F95AE4738978}"/>
              </a:ext>
            </a:extLst>
          </p:cNvPr>
          <p:cNvSpPr txBox="1"/>
          <p:nvPr/>
        </p:nvSpPr>
        <p:spPr>
          <a:xfrm>
            <a:off x="8658442" y="4189532"/>
            <a:ext cx="15814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pvcp201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A5B9F10D-3CDB-4A28-8CFE-4852A106FEF1}"/>
              </a:ext>
            </a:extLst>
          </p:cNvPr>
          <p:cNvSpPr txBox="1"/>
          <p:nvPr/>
        </p:nvSpPr>
        <p:spPr>
          <a:xfrm>
            <a:off x="4164462" y="131202"/>
            <a:ext cx="1581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erreurs</a:t>
            </a:r>
            <a:endParaRPr lang="fr-FR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719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BD1AC0CE-A64D-4F4A-B18B-53ED20A68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307" y="158343"/>
            <a:ext cx="8054058" cy="3556071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BE18D6-A3B7-4E5E-923D-474757B5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38</a:t>
            </a:fld>
            <a:endParaRPr lang="en-US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ADAAC7F-B42E-42CE-8309-7D8B5C532BB3}"/>
              </a:ext>
            </a:extLst>
          </p:cNvPr>
          <p:cNvGrpSpPr/>
          <p:nvPr/>
        </p:nvGrpSpPr>
        <p:grpSpPr>
          <a:xfrm>
            <a:off x="126674" y="159994"/>
            <a:ext cx="4130188" cy="3124682"/>
            <a:chOff x="126674" y="159994"/>
            <a:chExt cx="4130188" cy="3124682"/>
          </a:xfrm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8FB99D4C-B815-4DFC-80FD-CAF0B65AB0CB}"/>
                </a:ext>
              </a:extLst>
            </p:cNvPr>
            <p:cNvSpPr/>
            <p:nvPr/>
          </p:nvSpPr>
          <p:spPr>
            <a:xfrm>
              <a:off x="126674" y="159994"/>
              <a:ext cx="3754861" cy="103432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2838A872-7C8B-4DAB-85BF-D59EB68547D1}"/>
                </a:ext>
              </a:extLst>
            </p:cNvPr>
            <p:cNvSpPr txBox="1"/>
            <p:nvPr/>
          </p:nvSpPr>
          <p:spPr>
            <a:xfrm>
              <a:off x="154237" y="176615"/>
              <a:ext cx="386900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  <a:cs typeface="Arial" panose="020B0604020202020204" pitchFamily="34" charset="0"/>
                </a:rPr>
                <a:t>Documents mal classés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428BC90E-99E5-4A6F-8632-8A408646546E}"/>
                </a:ext>
              </a:extLst>
            </p:cNvPr>
            <p:cNvSpPr txBox="1"/>
            <p:nvPr/>
          </p:nvSpPr>
          <p:spPr>
            <a:xfrm>
              <a:off x="757757" y="1991652"/>
              <a:ext cx="32637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solidFill>
                    <a:srgbClr val="93291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Modèle</a:t>
              </a:r>
              <a:r>
                <a:rPr lang="fr-FR" sz="2000" b="1" dirty="0">
                  <a:solidFill>
                    <a:srgbClr val="02385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: </a:t>
              </a:r>
              <a:r>
                <a:rPr lang="fr-FR" sz="2000" b="1" dirty="0" err="1">
                  <a:solidFill>
                    <a:srgbClr val="02385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ComplementNB</a:t>
              </a:r>
              <a:endParaRPr lang="fr-FR" sz="2000" b="1" dirty="0">
                <a:solidFill>
                  <a:srgbClr val="023858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DBC4F709-E928-42B7-A661-6B14E4C84DD5}"/>
                </a:ext>
              </a:extLst>
            </p:cNvPr>
            <p:cNvSpPr txBox="1"/>
            <p:nvPr/>
          </p:nvSpPr>
          <p:spPr>
            <a:xfrm>
              <a:off x="789148" y="2284632"/>
              <a:ext cx="23258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solidFill>
                    <a:srgbClr val="93291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Vectorisation</a:t>
              </a:r>
              <a:r>
                <a:rPr lang="fr-FR" sz="2000" b="1" dirty="0">
                  <a:solidFill>
                    <a:srgbClr val="02385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: BOW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BFED5534-D479-4B28-97C2-0D4DCE6C4D2B}"/>
                </a:ext>
              </a:extLst>
            </p:cNvPr>
            <p:cNvSpPr txBox="1"/>
            <p:nvPr/>
          </p:nvSpPr>
          <p:spPr>
            <a:xfrm>
              <a:off x="789148" y="2601885"/>
              <a:ext cx="15047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solidFill>
                    <a:srgbClr val="93291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SEUIL </a:t>
              </a:r>
              <a:r>
                <a:rPr lang="fr-FR" sz="2000" b="1" dirty="0">
                  <a:solidFill>
                    <a:srgbClr val="02385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= 50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58264696-7265-4651-A1D6-481D929497C9}"/>
                </a:ext>
              </a:extLst>
            </p:cNvPr>
            <p:cNvSpPr txBox="1"/>
            <p:nvPr/>
          </p:nvSpPr>
          <p:spPr>
            <a:xfrm>
              <a:off x="774535" y="2884566"/>
              <a:ext cx="20674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err="1">
                  <a:solidFill>
                    <a:srgbClr val="93291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Accuracy</a:t>
              </a:r>
              <a:r>
                <a:rPr lang="fr-FR" sz="2000" b="1" dirty="0">
                  <a:solidFill>
                    <a:srgbClr val="02385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: 82,7%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3C40C5AB-7B20-4927-8314-DBB51F99EDDD}"/>
                    </a:ext>
                  </a:extLst>
                </p:cNvPr>
                <p:cNvSpPr txBox="1"/>
                <p:nvPr/>
              </p:nvSpPr>
              <p:spPr>
                <a:xfrm>
                  <a:off x="147639" y="591338"/>
                  <a:ext cx="410922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fr-FR" sz="2400" i="1" dirty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fr-FR" sz="2400" b="0" i="1" dirty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num>
                        <m:den>
                          <m:r>
                            <a:rPr lang="fr-FR" sz="2400" b="0" i="1" dirty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den>
                      </m:f>
                    </m:oMath>
                  </a14:m>
                  <a:r>
                    <a:rPr lang="fr-FR" sz="24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Rounded MT Bold" panose="020F070403050403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fr-FR" sz="20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Rounded MT Bold" panose="020F0704030504030204" pitchFamily="34" charset="0"/>
                      <a:cs typeface="Arial" panose="020B0604020202020204" pitchFamily="34" charset="0"/>
                    </a:rPr>
                    <a:t>Erreurs Classe pvcp301</a:t>
                  </a:r>
                  <a:endParaRPr lang="fr-FR" sz="2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Rounded MT Bold" panose="020F070403050403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3C40C5AB-7B20-4927-8314-DBB51F99ED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639" y="591338"/>
                  <a:ext cx="4109223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8754" t="-123684" b="-200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E896E9CE-41DA-4A61-9CC9-329A0E6C059A}"/>
              </a:ext>
            </a:extLst>
          </p:cNvPr>
          <p:cNvSpPr txBox="1"/>
          <p:nvPr/>
        </p:nvSpPr>
        <p:spPr>
          <a:xfrm>
            <a:off x="297603" y="1334894"/>
            <a:ext cx="358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93291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 documents mal classés / 15</a:t>
            </a:r>
            <a:endParaRPr lang="fr-FR" sz="2000" b="1" dirty="0">
              <a:solidFill>
                <a:srgbClr val="02385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E998A3DA-62F9-4332-ABEA-FA9462E92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77" y="3567357"/>
            <a:ext cx="3558360" cy="291923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517E0D-8D7B-4D53-AF12-6EEDA413F948}"/>
              </a:ext>
            </a:extLst>
          </p:cNvPr>
          <p:cNvSpPr/>
          <p:nvPr/>
        </p:nvSpPr>
        <p:spPr>
          <a:xfrm>
            <a:off x="895653" y="4914406"/>
            <a:ext cx="496632" cy="60400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F9B328-9174-4191-9FFB-F4A748679F37}"/>
              </a:ext>
            </a:extLst>
          </p:cNvPr>
          <p:cNvSpPr/>
          <p:nvPr/>
        </p:nvSpPr>
        <p:spPr>
          <a:xfrm>
            <a:off x="8658443" y="469756"/>
            <a:ext cx="520118" cy="318443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05B8B42-C26D-4638-9489-6CDF83C2241F}"/>
              </a:ext>
            </a:extLst>
          </p:cNvPr>
          <p:cNvSpPr/>
          <p:nvPr/>
        </p:nvSpPr>
        <p:spPr>
          <a:xfrm>
            <a:off x="9530268" y="478145"/>
            <a:ext cx="216000" cy="216000"/>
          </a:xfrm>
          <a:prstGeom prst="ellipse">
            <a:avLst/>
          </a:prstGeom>
          <a:solidFill>
            <a:srgbClr val="D8412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3124901-D051-4152-A045-B21661567A1A}"/>
              </a:ext>
            </a:extLst>
          </p:cNvPr>
          <p:cNvSpPr/>
          <p:nvPr/>
        </p:nvSpPr>
        <p:spPr>
          <a:xfrm>
            <a:off x="9525831" y="712188"/>
            <a:ext cx="216000" cy="216000"/>
          </a:xfrm>
          <a:prstGeom prst="ellipse">
            <a:avLst/>
          </a:prstGeom>
          <a:solidFill>
            <a:srgbClr val="D8412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3A0C618F-A0A7-44CA-9B6D-82163B046B31}"/>
              </a:ext>
            </a:extLst>
          </p:cNvPr>
          <p:cNvSpPr/>
          <p:nvPr/>
        </p:nvSpPr>
        <p:spPr>
          <a:xfrm>
            <a:off x="9537980" y="966018"/>
            <a:ext cx="216000" cy="216000"/>
          </a:xfrm>
          <a:prstGeom prst="ellipse">
            <a:avLst/>
          </a:prstGeom>
          <a:solidFill>
            <a:srgbClr val="D8412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1AF46DD-78D7-454C-956B-AB4DAF19B84D}"/>
              </a:ext>
            </a:extLst>
          </p:cNvPr>
          <p:cNvSpPr/>
          <p:nvPr/>
        </p:nvSpPr>
        <p:spPr>
          <a:xfrm>
            <a:off x="9528327" y="1312084"/>
            <a:ext cx="216000" cy="216000"/>
          </a:xfrm>
          <a:prstGeom prst="ellipse">
            <a:avLst/>
          </a:prstGeom>
          <a:solidFill>
            <a:srgbClr val="D8412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880FB29-3B23-43DB-BA3D-8AD366C46E47}"/>
              </a:ext>
            </a:extLst>
          </p:cNvPr>
          <p:cNvSpPr/>
          <p:nvPr/>
        </p:nvSpPr>
        <p:spPr>
          <a:xfrm>
            <a:off x="9528721" y="1655450"/>
            <a:ext cx="216000" cy="216000"/>
          </a:xfrm>
          <a:prstGeom prst="ellipse">
            <a:avLst/>
          </a:prstGeom>
          <a:solidFill>
            <a:srgbClr val="D8412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8EEE06CB-86B7-4527-9354-484A29B18762}"/>
              </a:ext>
            </a:extLst>
          </p:cNvPr>
          <p:cNvSpPr/>
          <p:nvPr/>
        </p:nvSpPr>
        <p:spPr>
          <a:xfrm>
            <a:off x="9529591" y="1912383"/>
            <a:ext cx="216000" cy="216000"/>
          </a:xfrm>
          <a:prstGeom prst="ellipse">
            <a:avLst/>
          </a:prstGeom>
          <a:solidFill>
            <a:srgbClr val="D8412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9A745461-6AAB-4BF6-A793-A325B2602F66}"/>
              </a:ext>
            </a:extLst>
          </p:cNvPr>
          <p:cNvSpPr/>
          <p:nvPr/>
        </p:nvSpPr>
        <p:spPr>
          <a:xfrm>
            <a:off x="9519490" y="2202353"/>
            <a:ext cx="216000" cy="216000"/>
          </a:xfrm>
          <a:prstGeom prst="ellipse">
            <a:avLst/>
          </a:prstGeom>
          <a:solidFill>
            <a:srgbClr val="D8412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FF93A8B6-8A72-4686-A682-E4382EEFA6CC}"/>
              </a:ext>
            </a:extLst>
          </p:cNvPr>
          <p:cNvSpPr/>
          <p:nvPr/>
        </p:nvSpPr>
        <p:spPr>
          <a:xfrm>
            <a:off x="9523137" y="2701862"/>
            <a:ext cx="216000" cy="216000"/>
          </a:xfrm>
          <a:prstGeom prst="ellipse">
            <a:avLst/>
          </a:prstGeom>
          <a:solidFill>
            <a:srgbClr val="D8412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1C74959C-20C1-43AF-AFBE-C60EE7013001}"/>
              </a:ext>
            </a:extLst>
          </p:cNvPr>
          <p:cNvSpPr/>
          <p:nvPr/>
        </p:nvSpPr>
        <p:spPr>
          <a:xfrm>
            <a:off x="9525380" y="2467156"/>
            <a:ext cx="216000" cy="216000"/>
          </a:xfrm>
          <a:prstGeom prst="ellipse">
            <a:avLst/>
          </a:prstGeom>
          <a:solidFill>
            <a:srgbClr val="D8412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BEA703BE-7A01-408D-94DD-187892F330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32" b="77634"/>
          <a:stretch/>
        </p:blipFill>
        <p:spPr>
          <a:xfrm>
            <a:off x="7047948" y="5126315"/>
            <a:ext cx="3473520" cy="360086"/>
          </a:xfrm>
          <a:prstGeom prst="rect">
            <a:avLst/>
          </a:prstGeom>
        </p:spPr>
      </p:pic>
      <p:sp>
        <p:nvSpPr>
          <p:cNvPr id="48" name="Ellipse 47">
            <a:extLst>
              <a:ext uri="{FF2B5EF4-FFF2-40B4-BE49-F238E27FC236}">
                <a16:creationId xmlns:a16="http://schemas.microsoft.com/office/drawing/2014/main" id="{385FA2FC-4698-44B2-B4AE-6B943CA657E2}"/>
              </a:ext>
            </a:extLst>
          </p:cNvPr>
          <p:cNvSpPr/>
          <p:nvPr/>
        </p:nvSpPr>
        <p:spPr>
          <a:xfrm>
            <a:off x="9526119" y="3174893"/>
            <a:ext cx="216000" cy="216000"/>
          </a:xfrm>
          <a:prstGeom prst="ellipse">
            <a:avLst/>
          </a:prstGeom>
          <a:solidFill>
            <a:srgbClr val="D8412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054B8D7A-DC8A-4CF9-B9B7-3BB58BE9D49A}"/>
              </a:ext>
            </a:extLst>
          </p:cNvPr>
          <p:cNvSpPr/>
          <p:nvPr/>
        </p:nvSpPr>
        <p:spPr>
          <a:xfrm>
            <a:off x="9522849" y="3454968"/>
            <a:ext cx="216000" cy="216000"/>
          </a:xfrm>
          <a:prstGeom prst="ellipse">
            <a:avLst/>
          </a:prstGeom>
          <a:solidFill>
            <a:srgbClr val="D8412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A7069B41-1E49-492F-84F1-21ECFDC4E31B}"/>
              </a:ext>
            </a:extLst>
          </p:cNvPr>
          <p:cNvSpPr/>
          <p:nvPr/>
        </p:nvSpPr>
        <p:spPr>
          <a:xfrm>
            <a:off x="9529526" y="2926601"/>
            <a:ext cx="216000" cy="216000"/>
          </a:xfrm>
          <a:prstGeom prst="ellipse">
            <a:avLst/>
          </a:prstGeom>
          <a:solidFill>
            <a:srgbClr val="D8412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7BB30AC-5026-4CBB-8E75-A2646A66164D}"/>
              </a:ext>
            </a:extLst>
          </p:cNvPr>
          <p:cNvSpPr/>
          <p:nvPr/>
        </p:nvSpPr>
        <p:spPr>
          <a:xfrm>
            <a:off x="11076024" y="2917862"/>
            <a:ext cx="216000" cy="216000"/>
          </a:xfrm>
          <a:prstGeom prst="ellipse">
            <a:avLst/>
          </a:prstGeom>
          <a:solidFill>
            <a:srgbClr val="D8412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E26B5C7C-5F35-425A-A2DC-F95AE4738978}"/>
              </a:ext>
            </a:extLst>
          </p:cNvPr>
          <p:cNvSpPr txBox="1"/>
          <p:nvPr/>
        </p:nvSpPr>
        <p:spPr>
          <a:xfrm>
            <a:off x="8658442" y="4189532"/>
            <a:ext cx="15814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pvcp301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A5B9F10D-3CDB-4A28-8CFE-4852A106FEF1}"/>
              </a:ext>
            </a:extLst>
          </p:cNvPr>
          <p:cNvSpPr txBox="1"/>
          <p:nvPr/>
        </p:nvSpPr>
        <p:spPr>
          <a:xfrm>
            <a:off x="4164462" y="131202"/>
            <a:ext cx="1581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erreurs</a:t>
            </a:r>
            <a:endParaRPr lang="fr-FR" sz="1600" dirty="0">
              <a:solidFill>
                <a:srgbClr val="C0000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B66BCE6-4F7E-42F5-84B4-F26B5B9B07EB}"/>
              </a:ext>
            </a:extLst>
          </p:cNvPr>
          <p:cNvSpPr/>
          <p:nvPr/>
        </p:nvSpPr>
        <p:spPr>
          <a:xfrm>
            <a:off x="1937858" y="4941117"/>
            <a:ext cx="520117" cy="604007"/>
          </a:xfrm>
          <a:prstGeom prst="rect">
            <a:avLst/>
          </a:prstGeom>
          <a:noFill/>
          <a:ln>
            <a:solidFill>
              <a:srgbClr val="4C72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5" name="Picture 8">
            <a:extLst>
              <a:ext uri="{FF2B5EF4-FFF2-40B4-BE49-F238E27FC236}">
                <a16:creationId xmlns:a16="http://schemas.microsoft.com/office/drawing/2014/main" id="{401471E4-E338-4CFC-98E3-747C90D16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535" y="4366971"/>
            <a:ext cx="2987090" cy="207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EAFEEED6-94C2-46D0-9D70-C8A48B389E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32" t="58518" b="20454"/>
          <a:stretch/>
        </p:blipFill>
        <p:spPr>
          <a:xfrm>
            <a:off x="7055283" y="5479201"/>
            <a:ext cx="3473520" cy="33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78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BB5EC19-B3CC-4E9C-93E0-CE4B231C7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382" y="1383707"/>
            <a:ext cx="8002719" cy="1824349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BE18D6-A3B7-4E5E-923D-474757B5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39</a:t>
            </a:fld>
            <a:endParaRPr lang="en-US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ADAAC7F-B42E-42CE-8309-7D8B5C532BB3}"/>
              </a:ext>
            </a:extLst>
          </p:cNvPr>
          <p:cNvGrpSpPr/>
          <p:nvPr/>
        </p:nvGrpSpPr>
        <p:grpSpPr>
          <a:xfrm>
            <a:off x="126674" y="159994"/>
            <a:ext cx="4130188" cy="3124682"/>
            <a:chOff x="126674" y="159994"/>
            <a:chExt cx="4130188" cy="3124682"/>
          </a:xfrm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8FB99D4C-B815-4DFC-80FD-CAF0B65AB0CB}"/>
                </a:ext>
              </a:extLst>
            </p:cNvPr>
            <p:cNvSpPr/>
            <p:nvPr/>
          </p:nvSpPr>
          <p:spPr>
            <a:xfrm>
              <a:off x="126674" y="159994"/>
              <a:ext cx="3754861" cy="103432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2838A872-7C8B-4DAB-85BF-D59EB68547D1}"/>
                </a:ext>
              </a:extLst>
            </p:cNvPr>
            <p:cNvSpPr txBox="1"/>
            <p:nvPr/>
          </p:nvSpPr>
          <p:spPr>
            <a:xfrm>
              <a:off x="154237" y="176615"/>
              <a:ext cx="386900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  <a:cs typeface="Arial" panose="020B0604020202020204" pitchFamily="34" charset="0"/>
                </a:rPr>
                <a:t>Documents mal classés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428BC90E-99E5-4A6F-8632-8A408646546E}"/>
                </a:ext>
              </a:extLst>
            </p:cNvPr>
            <p:cNvSpPr txBox="1"/>
            <p:nvPr/>
          </p:nvSpPr>
          <p:spPr>
            <a:xfrm>
              <a:off x="757757" y="1991652"/>
              <a:ext cx="32637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solidFill>
                    <a:srgbClr val="93291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Modèle</a:t>
              </a:r>
              <a:r>
                <a:rPr lang="fr-FR" sz="2000" b="1" dirty="0">
                  <a:solidFill>
                    <a:srgbClr val="02385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: </a:t>
              </a:r>
              <a:r>
                <a:rPr lang="fr-FR" sz="2000" b="1" dirty="0" err="1">
                  <a:solidFill>
                    <a:srgbClr val="02385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ComplementNB</a:t>
              </a:r>
              <a:endParaRPr lang="fr-FR" sz="2000" b="1" dirty="0">
                <a:solidFill>
                  <a:srgbClr val="023858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DBC4F709-E928-42B7-A661-6B14E4C84DD5}"/>
                </a:ext>
              </a:extLst>
            </p:cNvPr>
            <p:cNvSpPr txBox="1"/>
            <p:nvPr/>
          </p:nvSpPr>
          <p:spPr>
            <a:xfrm>
              <a:off x="789148" y="2284632"/>
              <a:ext cx="23258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solidFill>
                    <a:srgbClr val="93291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Vectorisation</a:t>
              </a:r>
              <a:r>
                <a:rPr lang="fr-FR" sz="2000" b="1" dirty="0">
                  <a:solidFill>
                    <a:srgbClr val="02385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: BOW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BFED5534-D479-4B28-97C2-0D4DCE6C4D2B}"/>
                </a:ext>
              </a:extLst>
            </p:cNvPr>
            <p:cNvSpPr txBox="1"/>
            <p:nvPr/>
          </p:nvSpPr>
          <p:spPr>
            <a:xfrm>
              <a:off x="789148" y="2601885"/>
              <a:ext cx="15047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solidFill>
                    <a:srgbClr val="93291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SEUIL </a:t>
              </a:r>
              <a:r>
                <a:rPr lang="fr-FR" sz="2000" b="1" dirty="0">
                  <a:solidFill>
                    <a:srgbClr val="02385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= 50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58264696-7265-4651-A1D6-481D929497C9}"/>
                </a:ext>
              </a:extLst>
            </p:cNvPr>
            <p:cNvSpPr txBox="1"/>
            <p:nvPr/>
          </p:nvSpPr>
          <p:spPr>
            <a:xfrm>
              <a:off x="774535" y="2884566"/>
              <a:ext cx="20674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err="1">
                  <a:solidFill>
                    <a:srgbClr val="93291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Accuracy</a:t>
              </a:r>
              <a:r>
                <a:rPr lang="fr-FR" sz="2000" b="1" dirty="0">
                  <a:solidFill>
                    <a:srgbClr val="023858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: 82,7%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3C40C5AB-7B20-4927-8314-DBB51F99EDDD}"/>
                    </a:ext>
                  </a:extLst>
                </p:cNvPr>
                <p:cNvSpPr txBox="1"/>
                <p:nvPr/>
              </p:nvSpPr>
              <p:spPr>
                <a:xfrm>
                  <a:off x="147639" y="591338"/>
                  <a:ext cx="410922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fr-FR" sz="2400" i="1" dirty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fr-FR" sz="2400" b="0" i="1" dirty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num>
                        <m:den>
                          <m:r>
                            <a:rPr lang="fr-FR" sz="2400" b="0" i="1" dirty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den>
                      </m:f>
                    </m:oMath>
                  </a14:m>
                  <a:r>
                    <a:rPr lang="fr-FR" sz="24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Rounded MT Bold" panose="020F070403050403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fr-FR" sz="20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 Rounded MT Bold" panose="020F0704030504030204" pitchFamily="34" charset="0"/>
                      <a:cs typeface="Arial" panose="020B0604020202020204" pitchFamily="34" charset="0"/>
                    </a:rPr>
                    <a:t>Erreurs Classe pvcp501</a:t>
                  </a:r>
                  <a:endParaRPr lang="fr-FR" sz="2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Rounded MT Bold" panose="020F070403050403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3C40C5AB-7B20-4927-8314-DBB51F99ED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639" y="591338"/>
                  <a:ext cx="4109223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8754" t="-123684" b="-200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E896E9CE-41DA-4A61-9CC9-329A0E6C059A}"/>
              </a:ext>
            </a:extLst>
          </p:cNvPr>
          <p:cNvSpPr txBox="1"/>
          <p:nvPr/>
        </p:nvSpPr>
        <p:spPr>
          <a:xfrm>
            <a:off x="297603" y="1334894"/>
            <a:ext cx="358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93291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 documents mal classés / 19</a:t>
            </a:r>
            <a:endParaRPr lang="fr-FR" sz="2000" b="1" dirty="0">
              <a:solidFill>
                <a:srgbClr val="02385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E998A3DA-62F9-4332-ABEA-FA9462E92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77" y="3567357"/>
            <a:ext cx="3558360" cy="291923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517E0D-8D7B-4D53-AF12-6EEDA413F948}"/>
              </a:ext>
            </a:extLst>
          </p:cNvPr>
          <p:cNvSpPr/>
          <p:nvPr/>
        </p:nvSpPr>
        <p:spPr>
          <a:xfrm>
            <a:off x="913841" y="5587069"/>
            <a:ext cx="496632" cy="60400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F9B328-9174-4191-9FFB-F4A748679F37}"/>
              </a:ext>
            </a:extLst>
          </p:cNvPr>
          <p:cNvSpPr/>
          <p:nvPr/>
        </p:nvSpPr>
        <p:spPr>
          <a:xfrm>
            <a:off x="8474075" y="1701024"/>
            <a:ext cx="520118" cy="147870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05B8B42-C26D-4638-9489-6CDF83C2241F}"/>
              </a:ext>
            </a:extLst>
          </p:cNvPr>
          <p:cNvSpPr/>
          <p:nvPr/>
        </p:nvSpPr>
        <p:spPr>
          <a:xfrm>
            <a:off x="10137691" y="1746685"/>
            <a:ext cx="216000" cy="216000"/>
          </a:xfrm>
          <a:prstGeom prst="ellipse">
            <a:avLst/>
          </a:prstGeom>
          <a:solidFill>
            <a:srgbClr val="D8412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3124901-D051-4152-A045-B21661567A1A}"/>
              </a:ext>
            </a:extLst>
          </p:cNvPr>
          <p:cNvSpPr/>
          <p:nvPr/>
        </p:nvSpPr>
        <p:spPr>
          <a:xfrm>
            <a:off x="9373745" y="2656939"/>
            <a:ext cx="216000" cy="216000"/>
          </a:xfrm>
          <a:prstGeom prst="ellipse">
            <a:avLst/>
          </a:prstGeom>
          <a:solidFill>
            <a:srgbClr val="D8412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3A0C618F-A0A7-44CA-9B6D-82163B046B31}"/>
              </a:ext>
            </a:extLst>
          </p:cNvPr>
          <p:cNvSpPr/>
          <p:nvPr/>
        </p:nvSpPr>
        <p:spPr>
          <a:xfrm>
            <a:off x="9369898" y="1934999"/>
            <a:ext cx="216000" cy="216000"/>
          </a:xfrm>
          <a:prstGeom prst="ellipse">
            <a:avLst/>
          </a:prstGeom>
          <a:solidFill>
            <a:srgbClr val="D8412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1AF46DD-78D7-454C-956B-AB4DAF19B84D}"/>
              </a:ext>
            </a:extLst>
          </p:cNvPr>
          <p:cNvSpPr/>
          <p:nvPr/>
        </p:nvSpPr>
        <p:spPr>
          <a:xfrm>
            <a:off x="9369898" y="2172558"/>
            <a:ext cx="216000" cy="216000"/>
          </a:xfrm>
          <a:prstGeom prst="ellipse">
            <a:avLst/>
          </a:prstGeom>
          <a:solidFill>
            <a:srgbClr val="D8412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20F3E83F-C393-4279-828B-AB0C90D0EED1}"/>
              </a:ext>
            </a:extLst>
          </p:cNvPr>
          <p:cNvSpPr/>
          <p:nvPr/>
        </p:nvSpPr>
        <p:spPr>
          <a:xfrm>
            <a:off x="9372904" y="2909777"/>
            <a:ext cx="216000" cy="216000"/>
          </a:xfrm>
          <a:prstGeom prst="ellipse">
            <a:avLst/>
          </a:prstGeom>
          <a:solidFill>
            <a:srgbClr val="D8412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880FB29-3B23-43DB-BA3D-8AD366C46E47}"/>
              </a:ext>
            </a:extLst>
          </p:cNvPr>
          <p:cNvSpPr/>
          <p:nvPr/>
        </p:nvSpPr>
        <p:spPr>
          <a:xfrm>
            <a:off x="9369898" y="2399137"/>
            <a:ext cx="216000" cy="216000"/>
          </a:xfrm>
          <a:prstGeom prst="ellipse">
            <a:avLst/>
          </a:prstGeom>
          <a:solidFill>
            <a:srgbClr val="D8412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BEA703BE-7A01-408D-94DD-187892F330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32" b="77634"/>
          <a:stretch/>
        </p:blipFill>
        <p:spPr>
          <a:xfrm>
            <a:off x="7308007" y="4706865"/>
            <a:ext cx="3473520" cy="360086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A54B6A7-C251-4B72-9DC2-097BF71FF177}"/>
              </a:ext>
            </a:extLst>
          </p:cNvPr>
          <p:cNvSpPr/>
          <p:nvPr/>
        </p:nvSpPr>
        <p:spPr>
          <a:xfrm>
            <a:off x="1424775" y="5587068"/>
            <a:ext cx="496631" cy="60400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E26B5C7C-5F35-425A-A2DC-F95AE4738978}"/>
              </a:ext>
            </a:extLst>
          </p:cNvPr>
          <p:cNvSpPr txBox="1"/>
          <p:nvPr/>
        </p:nvSpPr>
        <p:spPr>
          <a:xfrm>
            <a:off x="8918501" y="3770082"/>
            <a:ext cx="15814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pvcp501</a:t>
            </a:r>
            <a:endParaRPr lang="fr-FR" sz="2400" dirty="0">
              <a:solidFill>
                <a:srgbClr val="C00000"/>
              </a:solidFill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A5B9F10D-3CDB-4A28-8CFE-4852A106FEF1}"/>
              </a:ext>
            </a:extLst>
          </p:cNvPr>
          <p:cNvSpPr txBox="1"/>
          <p:nvPr/>
        </p:nvSpPr>
        <p:spPr>
          <a:xfrm>
            <a:off x="4097350" y="1347607"/>
            <a:ext cx="1581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erreurs</a:t>
            </a:r>
            <a:endParaRPr lang="fr-FR" sz="1600" dirty="0">
              <a:solidFill>
                <a:srgbClr val="C0000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E94C966-78FC-420A-8A16-8B4B5176E1B7}"/>
              </a:ext>
            </a:extLst>
          </p:cNvPr>
          <p:cNvSpPr/>
          <p:nvPr/>
        </p:nvSpPr>
        <p:spPr>
          <a:xfrm>
            <a:off x="2441198" y="5587070"/>
            <a:ext cx="520117" cy="604007"/>
          </a:xfrm>
          <a:prstGeom prst="rect">
            <a:avLst/>
          </a:prstGeom>
          <a:noFill/>
          <a:ln>
            <a:solidFill>
              <a:srgbClr val="4C72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11521978-F22B-4B50-855E-6A963BB830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32" t="78972"/>
          <a:stretch/>
        </p:blipFill>
        <p:spPr>
          <a:xfrm>
            <a:off x="7308007" y="5077530"/>
            <a:ext cx="3473520" cy="338554"/>
          </a:xfrm>
          <a:prstGeom prst="rect">
            <a:avLst/>
          </a:prstGeom>
        </p:spPr>
      </p:pic>
      <p:pic>
        <p:nvPicPr>
          <p:cNvPr id="56" name="Picture 10">
            <a:extLst>
              <a:ext uri="{FF2B5EF4-FFF2-40B4-BE49-F238E27FC236}">
                <a16:creationId xmlns:a16="http://schemas.microsoft.com/office/drawing/2014/main" id="{F8716D2C-CCD7-4235-A67A-1D5334785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562" y="3971655"/>
            <a:ext cx="3195386" cy="221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86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9BC3C4D-2CF8-41E5-ACED-310E80DF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6059C6D-3EFB-4F06-82DC-6A771871A40F}"/>
              </a:ext>
            </a:extLst>
          </p:cNvPr>
          <p:cNvSpPr/>
          <p:nvPr/>
        </p:nvSpPr>
        <p:spPr>
          <a:xfrm>
            <a:off x="234151" y="108653"/>
            <a:ext cx="4094568" cy="5801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2694B7E-149E-44FE-A967-9C64369F4A4B}"/>
              </a:ext>
            </a:extLst>
          </p:cNvPr>
          <p:cNvSpPr txBox="1"/>
          <p:nvPr/>
        </p:nvSpPr>
        <p:spPr>
          <a:xfrm>
            <a:off x="495604" y="66053"/>
            <a:ext cx="3942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Colonne « label »</a:t>
            </a:r>
          </a:p>
        </p:txBody>
      </p:sp>
      <p:pic>
        <p:nvPicPr>
          <p:cNvPr id="23" name="Graphique 22" descr="Avertissement">
            <a:extLst>
              <a:ext uri="{FF2B5EF4-FFF2-40B4-BE49-F238E27FC236}">
                <a16:creationId xmlns:a16="http://schemas.microsoft.com/office/drawing/2014/main" id="{75A143D3-A5E0-4EC4-BDE1-CC8BE612A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825" y="5127302"/>
            <a:ext cx="724965" cy="724965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C6E61B01-85D1-40C3-8C17-DA82100408FD}"/>
              </a:ext>
            </a:extLst>
          </p:cNvPr>
          <p:cNvSpPr txBox="1"/>
          <p:nvPr/>
        </p:nvSpPr>
        <p:spPr>
          <a:xfrm>
            <a:off x="1947124" y="5205936"/>
            <a:ext cx="3045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i="0" dirty="0">
                <a:solidFill>
                  <a:srgbClr val="A94442"/>
                </a:solidFill>
                <a:effectLst/>
                <a:latin typeface="Helvetica Neue"/>
              </a:rPr>
              <a:t>1 classe majoritaire </a:t>
            </a:r>
          </a:p>
          <a:p>
            <a:pPr algn="ctr"/>
            <a:r>
              <a:rPr lang="fr-FR" b="1" i="0" dirty="0">
                <a:solidFill>
                  <a:srgbClr val="A94442"/>
                </a:solidFill>
                <a:effectLst/>
                <a:latin typeface="Helvetica Neue"/>
              </a:rPr>
              <a:t>par rapport aux 10 autres.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345C9F1-F8A6-483B-B542-0BA2F1E28E52}"/>
              </a:ext>
            </a:extLst>
          </p:cNvPr>
          <p:cNvSpPr txBox="1"/>
          <p:nvPr/>
        </p:nvSpPr>
        <p:spPr>
          <a:xfrm>
            <a:off x="6274877" y="504144"/>
            <a:ext cx="373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A94442"/>
                </a:solidFill>
                <a:latin typeface="Helvetica Neue"/>
              </a:rPr>
              <a:t>Nombre de documents par label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0B20EB4-4243-4D35-8080-060FC11D5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74" y="1284524"/>
            <a:ext cx="5005436" cy="304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C086B7F-9DFC-46E3-B38A-CB4F17B9C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776" y="218114"/>
            <a:ext cx="7658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14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9BC3C4D-2CF8-41E5-ACED-310E80DF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6059C6D-3EFB-4F06-82DC-6A771871A40F}"/>
              </a:ext>
            </a:extLst>
          </p:cNvPr>
          <p:cNvSpPr/>
          <p:nvPr/>
        </p:nvSpPr>
        <p:spPr>
          <a:xfrm>
            <a:off x="234151" y="108653"/>
            <a:ext cx="4094568" cy="5801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2694B7E-149E-44FE-A967-9C64369F4A4B}"/>
              </a:ext>
            </a:extLst>
          </p:cNvPr>
          <p:cNvSpPr txBox="1"/>
          <p:nvPr/>
        </p:nvSpPr>
        <p:spPr>
          <a:xfrm>
            <a:off x="495604" y="66053"/>
            <a:ext cx="3942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Colonne « texte »</a:t>
            </a:r>
          </a:p>
        </p:txBody>
      </p:sp>
      <p:pic>
        <p:nvPicPr>
          <p:cNvPr id="23" name="Graphique 22" descr="Avertissement">
            <a:extLst>
              <a:ext uri="{FF2B5EF4-FFF2-40B4-BE49-F238E27FC236}">
                <a16:creationId xmlns:a16="http://schemas.microsoft.com/office/drawing/2014/main" id="{75A143D3-A5E0-4EC4-BDE1-CC8BE612A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167" y="5275414"/>
            <a:ext cx="724965" cy="724965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C6E61B01-85D1-40C3-8C17-DA82100408FD}"/>
              </a:ext>
            </a:extLst>
          </p:cNvPr>
          <p:cNvSpPr txBox="1"/>
          <p:nvPr/>
        </p:nvSpPr>
        <p:spPr>
          <a:xfrm>
            <a:off x="1849294" y="5354048"/>
            <a:ext cx="30458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A94442"/>
                </a:solidFill>
                <a:latin typeface="Helvetica Neue"/>
              </a:rPr>
              <a:t>Certaines classes sont faiblement représentées.</a:t>
            </a:r>
          </a:p>
          <a:p>
            <a:pPr algn="ctr"/>
            <a:r>
              <a:rPr lang="fr-FR" b="1" dirty="0">
                <a:solidFill>
                  <a:srgbClr val="A94442"/>
                </a:solidFill>
                <a:latin typeface="Helvetica Neue"/>
              </a:rPr>
              <a:t>1 classe est ultra majoritaire.</a:t>
            </a:r>
            <a:endParaRPr lang="fr-FR" dirty="0"/>
          </a:p>
        </p:txBody>
      </p:sp>
      <p:pic>
        <p:nvPicPr>
          <p:cNvPr id="31" name="Graphique 30" descr="Avertissement">
            <a:extLst>
              <a:ext uri="{FF2B5EF4-FFF2-40B4-BE49-F238E27FC236}">
                <a16:creationId xmlns:a16="http://schemas.microsoft.com/office/drawing/2014/main" id="{F3B06326-98B3-4902-8B59-1C1AF3E60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5787" y="2659479"/>
            <a:ext cx="449154" cy="449154"/>
          </a:xfrm>
          <a:prstGeom prst="rect">
            <a:avLst/>
          </a:prstGeom>
        </p:spPr>
      </p:pic>
      <p:pic>
        <p:nvPicPr>
          <p:cNvPr id="32" name="Graphique 31" descr="Avertissement">
            <a:extLst>
              <a:ext uri="{FF2B5EF4-FFF2-40B4-BE49-F238E27FC236}">
                <a16:creationId xmlns:a16="http://schemas.microsoft.com/office/drawing/2014/main" id="{8197DCE5-D0E9-4E05-B81B-02E0BBC46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2550" y="1828200"/>
            <a:ext cx="580156" cy="58015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CCEBEEB-5E4F-4644-9A62-4B9711C10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2490" y="692773"/>
            <a:ext cx="1402712" cy="43825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30153A1-0E84-45C7-B864-74E69FDCDCD5}"/>
              </a:ext>
            </a:extLst>
          </p:cNvPr>
          <p:cNvSpPr/>
          <p:nvPr/>
        </p:nvSpPr>
        <p:spPr>
          <a:xfrm>
            <a:off x="2932262" y="1710011"/>
            <a:ext cx="376125" cy="94091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EC80534-BE97-4F10-817A-D109F4F70CB2}"/>
              </a:ext>
            </a:extLst>
          </p:cNvPr>
          <p:cNvSpPr/>
          <p:nvPr/>
        </p:nvSpPr>
        <p:spPr>
          <a:xfrm>
            <a:off x="2869035" y="2642756"/>
            <a:ext cx="483515" cy="444617"/>
          </a:xfrm>
          <a:prstGeom prst="ellipse">
            <a:avLst/>
          </a:prstGeom>
          <a:solidFill>
            <a:srgbClr val="E68477">
              <a:alpha val="4902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6BD9AF4-8897-42E6-BD3B-8D72B992D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533" y="108653"/>
            <a:ext cx="74088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14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ACB7AB8A-F4B6-4544-8FB9-3D796C8AA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81" y="2943225"/>
            <a:ext cx="1115377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538826-600D-490B-A982-9ADD0A88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F8E789F-767F-4FDB-A8CE-17E8472D32C3}"/>
              </a:ext>
            </a:extLst>
          </p:cNvPr>
          <p:cNvSpPr txBox="1"/>
          <p:nvPr/>
        </p:nvSpPr>
        <p:spPr>
          <a:xfrm>
            <a:off x="3375363" y="4326622"/>
            <a:ext cx="6582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Fréquence des mots (colonne titre) après nettoyage</a:t>
            </a:r>
            <a:endParaRPr lang="fr-FR" sz="14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29E4069-104D-4931-B141-A366559FDE37}"/>
              </a:ext>
            </a:extLst>
          </p:cNvPr>
          <p:cNvSpPr/>
          <p:nvPr/>
        </p:nvSpPr>
        <p:spPr>
          <a:xfrm>
            <a:off x="532731" y="167316"/>
            <a:ext cx="1743939" cy="5505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9B22E11-AE27-471E-B38C-15E10AA4FA2C}"/>
              </a:ext>
            </a:extLst>
          </p:cNvPr>
          <p:cNvSpPr txBox="1"/>
          <p:nvPr/>
        </p:nvSpPr>
        <p:spPr>
          <a:xfrm>
            <a:off x="710443" y="166398"/>
            <a:ext cx="1566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4FB6546-C569-48D9-A9DF-108E23889CF2}"/>
              </a:ext>
            </a:extLst>
          </p:cNvPr>
          <p:cNvSpPr txBox="1"/>
          <p:nvPr/>
        </p:nvSpPr>
        <p:spPr>
          <a:xfrm>
            <a:off x="5921827" y="56837"/>
            <a:ext cx="4781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Nombre de titres par label</a:t>
            </a:r>
            <a:endParaRPr lang="fr-FR" sz="14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BDC2E1-C930-490A-A3A0-3BBEA84A1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780" y="397230"/>
            <a:ext cx="8737221" cy="352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912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DE228C29-C3C3-4C62-9BB7-94E715A84C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0"/>
          <a:stretch/>
        </p:blipFill>
        <p:spPr bwMode="auto">
          <a:xfrm>
            <a:off x="1089089" y="780175"/>
            <a:ext cx="9389516" cy="603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469A72-E405-4A70-9AF3-F3735B36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7</a:t>
            </a:fld>
            <a:endParaRPr lang="en-US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AACEDD8-E45B-4D5B-B332-D2E0CC40240D}"/>
              </a:ext>
            </a:extLst>
          </p:cNvPr>
          <p:cNvSpPr txBox="1"/>
          <p:nvPr/>
        </p:nvSpPr>
        <p:spPr>
          <a:xfrm>
            <a:off x="3929482" y="1401912"/>
            <a:ext cx="5640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Fréquence des mots par label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Arial Rounded MT Bold" panose="020F0704030504030204" pitchFamily="34" charset="0"/>
              </a:rPr>
              <a:t>(colonne titre)</a:t>
            </a:r>
            <a:endParaRPr lang="fr-FR" sz="14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Arial Rounded MT Bold" panose="020F0704030504030204" pitchFamily="34" charset="0"/>
            </a:endParaRP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74FC4A40-178D-4227-A6BE-1A7B5E071065}"/>
              </a:ext>
            </a:extLst>
          </p:cNvPr>
          <p:cNvSpPr/>
          <p:nvPr/>
        </p:nvSpPr>
        <p:spPr>
          <a:xfrm>
            <a:off x="290133" y="167316"/>
            <a:ext cx="1743939" cy="5505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E943CDA-9AD5-494A-9213-6F0D44288AEC}"/>
              </a:ext>
            </a:extLst>
          </p:cNvPr>
          <p:cNvSpPr txBox="1"/>
          <p:nvPr/>
        </p:nvSpPr>
        <p:spPr>
          <a:xfrm>
            <a:off x="467845" y="166398"/>
            <a:ext cx="1566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266CA21-3724-4757-9741-0E330041857B}"/>
              </a:ext>
            </a:extLst>
          </p:cNvPr>
          <p:cNvSpPr txBox="1"/>
          <p:nvPr/>
        </p:nvSpPr>
        <p:spPr>
          <a:xfrm>
            <a:off x="5964116" y="3059668"/>
            <a:ext cx="4193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Mots fréquents peu spécifiques</a:t>
            </a:r>
          </a:p>
        </p:txBody>
      </p:sp>
    </p:spTree>
    <p:extLst>
      <p:ext uri="{BB962C8B-B14F-4D97-AF65-F5344CB8AC3E}">
        <p14:creationId xmlns:p14="http://schemas.microsoft.com/office/powerpoint/2010/main" val="1993388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4F28E9A-41DA-4CD1-A511-0E12E3E75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43" y="3334583"/>
            <a:ext cx="10119293" cy="343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538826-600D-490B-A982-9ADD0A88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F8E789F-767F-4FDB-A8CE-17E8472D32C3}"/>
              </a:ext>
            </a:extLst>
          </p:cNvPr>
          <p:cNvSpPr txBox="1"/>
          <p:nvPr/>
        </p:nvSpPr>
        <p:spPr>
          <a:xfrm>
            <a:off x="3660589" y="3764560"/>
            <a:ext cx="6582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Fréquence des mots (colonne texte) après nettoyage</a:t>
            </a:r>
            <a:endParaRPr lang="fr-FR" sz="14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29E4069-104D-4931-B141-A366559FDE37}"/>
              </a:ext>
            </a:extLst>
          </p:cNvPr>
          <p:cNvSpPr/>
          <p:nvPr/>
        </p:nvSpPr>
        <p:spPr>
          <a:xfrm>
            <a:off x="532731" y="167316"/>
            <a:ext cx="1743939" cy="5505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9B22E11-AE27-471E-B38C-15E10AA4FA2C}"/>
              </a:ext>
            </a:extLst>
          </p:cNvPr>
          <p:cNvSpPr txBox="1"/>
          <p:nvPr/>
        </p:nvSpPr>
        <p:spPr>
          <a:xfrm>
            <a:off x="710443" y="166398"/>
            <a:ext cx="1566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4FB6546-C569-48D9-A9DF-108E23889CF2}"/>
              </a:ext>
            </a:extLst>
          </p:cNvPr>
          <p:cNvSpPr txBox="1"/>
          <p:nvPr/>
        </p:nvSpPr>
        <p:spPr>
          <a:xfrm>
            <a:off x="5921827" y="56837"/>
            <a:ext cx="4781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Nombre de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Arial Rounded MT Bold" panose="020F0704030504030204" pitchFamily="34" charset="0"/>
              </a:rPr>
              <a:t>textes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 par label</a:t>
            </a:r>
            <a:endParaRPr lang="fr-FR" sz="14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5E28380B-A07C-4554-878C-D909101BB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621" y="461815"/>
            <a:ext cx="6854115" cy="287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185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5A695100-EB81-44C9-8C33-9FAF4F43F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739" y="273840"/>
            <a:ext cx="10010413" cy="650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469A72-E405-4A70-9AF3-F3735B36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9</a:t>
            </a:fld>
            <a:endParaRPr lang="en-US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AACEDD8-E45B-4D5B-B332-D2E0CC40240D}"/>
              </a:ext>
            </a:extLst>
          </p:cNvPr>
          <p:cNvSpPr txBox="1"/>
          <p:nvPr/>
        </p:nvSpPr>
        <p:spPr>
          <a:xfrm>
            <a:off x="3929482" y="1401912"/>
            <a:ext cx="5640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Fréquence des mots par label (colonne texte)</a:t>
            </a:r>
            <a:endParaRPr lang="fr-FR" sz="14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74FC4A40-178D-4227-A6BE-1A7B5E071065}"/>
              </a:ext>
            </a:extLst>
          </p:cNvPr>
          <p:cNvSpPr/>
          <p:nvPr/>
        </p:nvSpPr>
        <p:spPr>
          <a:xfrm>
            <a:off x="290133" y="167316"/>
            <a:ext cx="1743939" cy="5505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E943CDA-9AD5-494A-9213-6F0D44288AEC}"/>
              </a:ext>
            </a:extLst>
          </p:cNvPr>
          <p:cNvSpPr txBox="1"/>
          <p:nvPr/>
        </p:nvSpPr>
        <p:spPr>
          <a:xfrm>
            <a:off x="467845" y="166398"/>
            <a:ext cx="1566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266CA21-3724-4757-9741-0E330041857B}"/>
              </a:ext>
            </a:extLst>
          </p:cNvPr>
          <p:cNvSpPr txBox="1"/>
          <p:nvPr/>
        </p:nvSpPr>
        <p:spPr>
          <a:xfrm>
            <a:off x="5964116" y="3059668"/>
            <a:ext cx="4193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Mots fréquents peu spécifiques</a:t>
            </a:r>
          </a:p>
        </p:txBody>
      </p:sp>
      <p:pic>
        <p:nvPicPr>
          <p:cNvPr id="27" name="Graphique 26" descr="Avertissement">
            <a:extLst>
              <a:ext uri="{FF2B5EF4-FFF2-40B4-BE49-F238E27FC236}">
                <a16:creationId xmlns:a16="http://schemas.microsoft.com/office/drawing/2014/main" id="{ADC9B1D2-985C-4BEC-A31E-83F270B7D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07278" y="2972162"/>
            <a:ext cx="456838" cy="45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0971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7E8"/>
      </a:lt2>
      <a:accent1>
        <a:srgbClr val="E68477"/>
      </a:accent1>
      <a:accent2>
        <a:srgbClr val="DC9442"/>
      </a:accent2>
      <a:accent3>
        <a:srgbClr val="A9A557"/>
      </a:accent3>
      <a:accent4>
        <a:srgbClr val="89B045"/>
      </a:accent4>
      <a:accent5>
        <a:srgbClr val="61B44B"/>
      </a:accent5>
      <a:accent6>
        <a:srgbClr val="45B85C"/>
      </a:accent6>
      <a:hlink>
        <a:srgbClr val="598C93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36926</TotalTime>
  <Words>1621</Words>
  <Application>Microsoft Office PowerPoint</Application>
  <PresentationFormat>Grand écran</PresentationFormat>
  <Paragraphs>429</Paragraphs>
  <Slides>39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55" baseType="lpstr">
      <vt:lpstr>-apple-system</vt:lpstr>
      <vt:lpstr>Arial</vt:lpstr>
      <vt:lpstr>Arial Rounded MT Bold</vt:lpstr>
      <vt:lpstr>Bembo</vt:lpstr>
      <vt:lpstr>Calibri</vt:lpstr>
      <vt:lpstr>Cambria Math</vt:lpstr>
      <vt:lpstr>Courier New</vt:lpstr>
      <vt:lpstr>gt-medium</vt:lpstr>
      <vt:lpstr>gt-regular</vt:lpstr>
      <vt:lpstr>Helvetica Neue</vt:lpstr>
      <vt:lpstr>inherit</vt:lpstr>
      <vt:lpstr>KaTeX_Main</vt:lpstr>
      <vt:lpstr>KaTeX_Math</vt:lpstr>
      <vt:lpstr>Montserrat</vt:lpstr>
      <vt:lpstr>Open Sans</vt:lpstr>
      <vt:lpstr>ArchiveVTI</vt:lpstr>
      <vt:lpstr>POC CLASSIFICATION AUTOMATIQUE DE DOCUMENTS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Classifiez automatiquement des biens de consommation</dc:title>
  <dc:creator>Christelle Troussard</dc:creator>
  <cp:lastModifiedBy>Christelle Troussard</cp:lastModifiedBy>
  <cp:revision>399</cp:revision>
  <cp:lastPrinted>2021-02-19T22:28:37Z</cp:lastPrinted>
  <dcterms:created xsi:type="dcterms:W3CDTF">2021-01-20T14:28:15Z</dcterms:created>
  <dcterms:modified xsi:type="dcterms:W3CDTF">2021-10-21T11:54:14Z</dcterms:modified>
</cp:coreProperties>
</file>